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6" r:id="rId2"/>
    <p:sldId id="267" r:id="rId3"/>
    <p:sldId id="302" r:id="rId4"/>
    <p:sldId id="273" r:id="rId5"/>
    <p:sldId id="330" r:id="rId6"/>
    <p:sldId id="331" r:id="rId7"/>
    <p:sldId id="332" r:id="rId8"/>
    <p:sldId id="323" r:id="rId9"/>
    <p:sldId id="272" r:id="rId10"/>
    <p:sldId id="333" r:id="rId11"/>
    <p:sldId id="334" r:id="rId12"/>
    <p:sldId id="329" r:id="rId13"/>
    <p:sldId id="326" r:id="rId14"/>
    <p:sldId id="335" r:id="rId15"/>
    <p:sldId id="336" r:id="rId16"/>
    <p:sldId id="29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7F7F"/>
    <a:srgbClr val="648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5732" autoAdjust="0"/>
  </p:normalViewPr>
  <p:slideViewPr>
    <p:cSldViewPr snapToGrid="0">
      <p:cViewPr varScale="1">
        <p:scale>
          <a:sx n="86" d="100"/>
          <a:sy n="86" d="100"/>
        </p:scale>
        <p:origin x="1542"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F41BF-5410-428B-9699-FFEB35B2CFE4}"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82AA-001D-49F9-9072-D6486C49227B}" type="slidenum">
              <a:rPr lang="en-US" smtClean="0"/>
              <a:t>‹#›</a:t>
            </a:fld>
            <a:endParaRPr lang="en-US"/>
          </a:p>
        </p:txBody>
      </p:sp>
    </p:spTree>
    <p:extLst>
      <p:ext uri="{BB962C8B-B14F-4D97-AF65-F5344CB8AC3E}">
        <p14:creationId xmlns:p14="http://schemas.microsoft.com/office/powerpoint/2010/main" val="389407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militarywallet.com/protect-yourself-from-identity-thef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mzn.to/2MvIjX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and thank you for attending Simplify Your Finances</a:t>
            </a:r>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2489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(animation automates)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average American carries 6 credit cards – by</a:t>
            </a:r>
            <a:r>
              <a:rPr lang="en-US" baseline="0" dirty="0"/>
              <a:t> reducing the number of cc’s you have you’re also reducing the number you carry which means all of your expenses will be on one.  You can also shop at fewer locations making it easier to track your spending.  And finally pay your expenses on payday, this makes it easy for you to see how much money you have leftover.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75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way to do cut down your bills is by consolidating your debt. If you are making multiple credit card and other payments each month, you might consider reducing the number of bills you receive and need to pay each month.</a:t>
            </a:r>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1635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[CLICK]</a:t>
            </a:r>
          </a:p>
          <a:p>
            <a:r>
              <a:rPr lang="en-US" sz="1200" b="0" i="1" kern="1200" dirty="0">
                <a:solidFill>
                  <a:schemeClr val="tx1"/>
                </a:solidFill>
                <a:effectLst/>
                <a:latin typeface="+mn-lt"/>
                <a:ea typeface="+mn-ea"/>
                <a:cs typeface="+mn-cs"/>
              </a:rPr>
              <a:t>(animation</a:t>
            </a:r>
            <a:r>
              <a:rPr lang="en-US" sz="1200" b="0" i="1" kern="1200" baseline="0" dirty="0">
                <a:solidFill>
                  <a:schemeClr val="tx1"/>
                </a:solidFill>
                <a:effectLst/>
                <a:latin typeface="+mn-lt"/>
                <a:ea typeface="+mn-ea"/>
                <a:cs typeface="+mn-cs"/>
              </a:rPr>
              <a:t> automates)</a:t>
            </a:r>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end your money worries, feelings of overwhelm, and the frustration of sifting through the mountains of financial information.</a:t>
            </a:r>
          </a:p>
          <a:p>
            <a:r>
              <a:rPr lang="en-US" sz="1200" b="0" i="0" kern="1200" dirty="0">
                <a:solidFill>
                  <a:schemeClr val="tx1"/>
                </a:solidFill>
                <a:effectLst/>
                <a:latin typeface="+mn-lt"/>
                <a:ea typeface="+mn-ea"/>
                <a:cs typeface="+mn-cs"/>
              </a:rPr>
              <a:t>And you don't have to spend years studying compound interest charts or weeks trying to find the latest hot stocks to get there.</a:t>
            </a:r>
          </a:p>
          <a:p>
            <a:r>
              <a:rPr lang="en-US" sz="1200" b="0" i="0" kern="1200" dirty="0">
                <a:solidFill>
                  <a:schemeClr val="tx1"/>
                </a:solidFill>
                <a:effectLst/>
                <a:latin typeface="+mn-lt"/>
                <a:ea typeface="+mn-ea"/>
                <a:cs typeface="+mn-cs"/>
              </a:rPr>
              <a:t>All that's required of you is a willingness to think about money in a different way than you're probably used to.</a:t>
            </a:r>
          </a:p>
          <a:p>
            <a:pPr marL="0" marR="0">
              <a:lnSpc>
                <a:spcPct val="115000"/>
              </a:lnSpc>
              <a:spcBef>
                <a:spcPts val="0"/>
              </a:spcBef>
              <a:spcAft>
                <a:spcPts val="1000"/>
              </a:spcAft>
            </a:pPr>
            <a:endParaRPr lang="en-US" sz="1200" b="1" dirty="0">
              <a:effectLst/>
              <a:latin typeface="Arial"/>
              <a:ea typeface="Calibri"/>
              <a:cs typeface="Times New Roman"/>
            </a:endParaRPr>
          </a:p>
          <a:p>
            <a:pPr marL="0" marR="0">
              <a:lnSpc>
                <a:spcPct val="115000"/>
              </a:lnSpc>
              <a:spcBef>
                <a:spcPts val="0"/>
              </a:spcBef>
              <a:spcAft>
                <a:spcPts val="1000"/>
              </a:spcAft>
            </a:pPr>
            <a:r>
              <a:rPr lang="en-US" sz="1200" b="1" dirty="0">
                <a:effectLst/>
                <a:latin typeface="Arial"/>
                <a:ea typeface="Calibri"/>
                <a:cs typeface="Times New Roman"/>
              </a:rPr>
              <a:t>NEXT</a:t>
            </a:r>
            <a:r>
              <a:rPr lang="en-US" sz="1200" b="1" baseline="0" dirty="0">
                <a:effectLst/>
                <a:latin typeface="Arial"/>
                <a:ea typeface="Calibri"/>
                <a:cs typeface="Times New Roman"/>
              </a:rPr>
              <a:t> SLIDE</a:t>
            </a:r>
            <a:endParaRPr lang="en-US" sz="1200" b="1"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863F785C-F93D-4343-BB7F-99EBCC4696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8922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direct deposit and schedule money to go into your three separate accounts.  Direct deposit into savings, spending and your ongoing expenses.  For expenses that come yearly, add</a:t>
            </a:r>
            <a:r>
              <a:rPr lang="en-US" baseline="0" dirty="0"/>
              <a:t> </a:t>
            </a:r>
            <a:r>
              <a:rPr lang="en-US" baseline="0" dirty="0" err="1"/>
              <a:t>add’l</a:t>
            </a:r>
            <a:r>
              <a:rPr lang="en-US" baseline="0" dirty="0"/>
              <a:t> monthly funds to your payments account so you are prepared for those quarterly or annually occurring expenses. </a:t>
            </a:r>
          </a:p>
          <a:p>
            <a:endParaRPr lang="en-US" dirty="0"/>
          </a:p>
          <a:p>
            <a:r>
              <a:rPr lang="en-US" b="1" dirty="0"/>
              <a:t>NEXT</a:t>
            </a:r>
            <a:r>
              <a:rPr lang="en-US" b="1" baseline="0" dirty="0"/>
              <a:t> SLIDE</a:t>
            </a:r>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5941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bill pay</a:t>
            </a:r>
            <a:r>
              <a:rPr lang="en-US" baseline="0" dirty="0"/>
              <a:t> and automate your payments to go out on payday this helps you make sure everything is paid on time and when you have money available in your accounts.  It also reduces the number of accounts you need to monitor since everything will come out of one account versus several. </a:t>
            </a:r>
            <a:endParaRPr lang="en-US" dirty="0"/>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3707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endParaRPr lang="en-US" baseline="0" dirty="0"/>
          </a:p>
          <a:p>
            <a:endParaRPr lang="en-US" baseline="0" dirty="0"/>
          </a:p>
          <a:p>
            <a:r>
              <a:rPr lang="en-US" b="1" baseline="0" dirty="0"/>
              <a:t>NEXT SLIDE</a:t>
            </a:r>
            <a:endParaRPr lang="en-US" b="1" dirty="0"/>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7386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know we’ve talked about quite a bit– does anyone have any questions?</a:t>
            </a:r>
          </a:p>
          <a:p>
            <a:endParaRPr lang="en-US" baseline="0" dirty="0"/>
          </a:p>
          <a:p>
            <a:r>
              <a:rPr lang="en-US" baseline="0" dirty="0"/>
              <a:t>Please check out </a:t>
            </a:r>
            <a:r>
              <a:rPr lang="en-US" baseline="0" dirty="0" err="1"/>
              <a:t>GreenPath’s</a:t>
            </a:r>
            <a:r>
              <a:rPr lang="en-US" baseline="0" dirty="0"/>
              <a:t> financial education material and tools.  You’re also welcome to schedule a free phone or in person assessment to meet with one of </a:t>
            </a:r>
            <a:r>
              <a:rPr lang="en-US" baseline="0" dirty="0" err="1"/>
              <a:t>GreenPath’s</a:t>
            </a:r>
            <a:r>
              <a:rPr lang="en-US" baseline="0" dirty="0"/>
              <a:t> financial experts. *Provide </a:t>
            </a:r>
            <a:r>
              <a:rPr lang="en-US" baseline="0" dirty="0" err="1"/>
              <a:t>GreenPath’s</a:t>
            </a:r>
            <a:r>
              <a:rPr lang="en-US" baseline="0" dirty="0"/>
              <a:t> contact info.</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you’re ready to dive into the home buying</a:t>
            </a:r>
            <a:r>
              <a:rPr lang="en-US" baseline="0" dirty="0"/>
              <a:t> process, we offer an online course that goes into much greater detail.  We also offer a one on one session to discuss how what we presented on today applies to your situation and goals.</a:t>
            </a:r>
            <a:endParaRPr lang="en-US" dirty="0"/>
          </a:p>
          <a:p>
            <a:endParaRPr lang="en-US" baseline="0" dirty="0"/>
          </a:p>
          <a:p>
            <a:r>
              <a:rPr lang="en-US" dirty="0"/>
              <a:t>Again thank you for your time and I hope this</a:t>
            </a:r>
            <a:r>
              <a:rPr lang="en-US" baseline="0" dirty="0"/>
              <a:t> information is helpful</a:t>
            </a:r>
            <a:r>
              <a:rPr lang="en-US" dirty="0"/>
              <a:t>.</a:t>
            </a:r>
            <a:r>
              <a:rPr lang="en-US" baseline="0" dirty="0"/>
              <a:t> </a:t>
            </a:r>
          </a:p>
          <a:p>
            <a:r>
              <a:rPr lang="en-US" baseline="0" dirty="0"/>
              <a:t>Thank you!</a:t>
            </a:r>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8016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200" i="1" dirty="0"/>
              <a:t>(animation automates)</a:t>
            </a:r>
          </a:p>
          <a:p>
            <a:pPr>
              <a:buFont typeface="Arial" pitchFamily="34" charset="0"/>
              <a:buNone/>
            </a:pPr>
            <a:r>
              <a:rPr lang="en-US" sz="1200" dirty="0" err="1"/>
              <a:t>GreenPath</a:t>
            </a:r>
            <a:r>
              <a:rPr lang="en-US" sz="1200" dirty="0"/>
              <a:t> provides a variety of different services including one on one  financial assessments,</a:t>
            </a:r>
            <a:r>
              <a:rPr lang="en-US" sz="1200" baseline="0" dirty="0"/>
              <a:t> h</a:t>
            </a:r>
            <a:r>
              <a:rPr lang="en-US" sz="1200" dirty="0"/>
              <a:t>ousing counseling,</a:t>
            </a:r>
            <a:r>
              <a:rPr lang="en-US" sz="1200" baseline="0" dirty="0"/>
              <a:t> </a:t>
            </a:r>
            <a:r>
              <a:rPr lang="en-US" sz="1200" dirty="0"/>
              <a:t>bankruptcy counseling,</a:t>
            </a:r>
            <a:r>
              <a:rPr lang="en-US" sz="1200" baseline="0" dirty="0"/>
              <a:t> </a:t>
            </a:r>
            <a:r>
              <a:rPr lang="en-US" sz="1200" dirty="0"/>
              <a:t>and a Debt Management program.</a:t>
            </a:r>
          </a:p>
          <a:p>
            <a:pPr>
              <a:buFont typeface="Arial" pitchFamily="34" charset="0"/>
              <a:buNone/>
            </a:pPr>
            <a:endParaRPr lang="en-US" sz="1200" baseline="0" dirty="0"/>
          </a:p>
          <a:p>
            <a:pPr>
              <a:buFont typeface="Arial" pitchFamily="34" charset="0"/>
              <a:buNone/>
            </a:pPr>
            <a:endParaRPr lang="en-US" sz="1200" dirty="0"/>
          </a:p>
          <a:p>
            <a:pPr>
              <a:buFont typeface="Arial" pitchFamily="34" charset="0"/>
              <a:buNone/>
            </a:pPr>
            <a:r>
              <a:rPr lang="en-US" sz="1200" b="1" dirty="0"/>
              <a:t>NEXT SLIDE</a:t>
            </a:r>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411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second and think about how we currently</a:t>
            </a:r>
            <a:r>
              <a:rPr lang="en-US" baseline="0" dirty="0"/>
              <a:t> </a:t>
            </a:r>
            <a:r>
              <a:rPr lang="en-US" baseline="0"/>
              <a:t>feel about our </a:t>
            </a:r>
            <a:r>
              <a:rPr lang="en-US" baseline="0" dirty="0"/>
              <a:t>finances.  How do you feel about your finances? What are you hoping to learn today?  </a:t>
            </a:r>
          </a:p>
          <a:p>
            <a:endParaRPr lang="en-US" baseline="0" dirty="0"/>
          </a:p>
          <a:p>
            <a:r>
              <a:rPr lang="en-US" baseline="0" dirty="0"/>
              <a:t>Take a second and chat in your replies. </a:t>
            </a:r>
            <a:endParaRPr lang="en-US" dirty="0"/>
          </a:p>
          <a:p>
            <a:endParaRPr lang="en-US" dirty="0"/>
          </a:p>
          <a:p>
            <a:r>
              <a:rPr lang="en-US" b="1" dirty="0"/>
              <a:t>NEXT SLIDE</a:t>
            </a:r>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753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Step 1 is to create a system. </a:t>
            </a:r>
          </a:p>
          <a:p>
            <a:pPr eaLnBrk="1" hangingPunct="1">
              <a:defRPr/>
            </a:pPr>
            <a:endParaRPr lang="en-US" dirty="0"/>
          </a:p>
          <a:p>
            <a:pPr eaLnBrk="1" hangingPunct="1">
              <a:defRPr/>
            </a:pPr>
            <a:r>
              <a:rPr lang="en-US" b="1" dirty="0"/>
              <a:t>[CLICK]</a:t>
            </a:r>
          </a:p>
          <a:p>
            <a:pPr eaLnBrk="1" hangingPunct="1">
              <a:defRPr/>
            </a:pPr>
            <a:r>
              <a:rPr lang="en-US" dirty="0"/>
              <a:t>If</a:t>
            </a:r>
            <a:r>
              <a:rPr lang="en-US" baseline="0" dirty="0"/>
              <a:t> you schedule time you are pre-committing to making the time to complete the work on your finances.  This is important, knowing what to do and when provides your brain with the steps to follow for success.  Understanding what you hope to accomplish is key.  Start with when.  Pull out your calendar and schedule time to review your finances. </a:t>
            </a:r>
            <a:endParaRPr lang="en-US" sz="1200" b="1" dirty="0">
              <a:effectLst/>
              <a:latin typeface="Arial"/>
              <a:ea typeface="Calibri"/>
              <a:cs typeface="Times New Roman"/>
            </a:endParaRPr>
          </a:p>
          <a:p>
            <a:pPr marL="0" marR="0">
              <a:lnSpc>
                <a:spcPct val="115000"/>
              </a:lnSpc>
              <a:spcBef>
                <a:spcPts val="0"/>
              </a:spcBef>
              <a:spcAft>
                <a:spcPts val="1000"/>
              </a:spcAft>
            </a:pPr>
            <a:endParaRPr lang="en-US" sz="1200" b="1" dirty="0">
              <a:effectLst/>
              <a:latin typeface="Arial"/>
              <a:ea typeface="Calibri"/>
              <a:cs typeface="Times New Roman"/>
            </a:endParaRPr>
          </a:p>
          <a:p>
            <a:pPr marL="0" marR="0">
              <a:lnSpc>
                <a:spcPct val="115000"/>
              </a:lnSpc>
              <a:spcBef>
                <a:spcPts val="0"/>
              </a:spcBef>
              <a:spcAft>
                <a:spcPts val="1000"/>
              </a:spcAft>
            </a:pPr>
            <a:r>
              <a:rPr lang="en-US" sz="1200" b="1" dirty="0">
                <a:effectLst/>
                <a:latin typeface="Arial"/>
                <a:ea typeface="Calibri"/>
                <a:cs typeface="Times New Roman"/>
              </a:rPr>
              <a:t>[CLICK]</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baseline="0" dirty="0"/>
              <a:t>Next take financial inventory – figure out where you will keep your information, determine your passwords and figure out where you will save them.</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b="1" dirty="0">
              <a:effectLst/>
              <a:latin typeface="Arial"/>
              <a:ea typeface="Calibri"/>
              <a:cs typeface="Times New Roman"/>
            </a:endParaRPr>
          </a:p>
          <a:p>
            <a:pPr marL="0" marR="0">
              <a:lnSpc>
                <a:spcPct val="115000"/>
              </a:lnSpc>
              <a:spcBef>
                <a:spcPts val="0"/>
              </a:spcBef>
              <a:spcAft>
                <a:spcPts val="1000"/>
              </a:spcAft>
            </a:pPr>
            <a:r>
              <a:rPr lang="en-US" sz="1200" b="1" dirty="0">
                <a:effectLst/>
                <a:latin typeface="Arial"/>
                <a:ea typeface="Calibri"/>
                <a:cs typeface="Times New Roman"/>
              </a:rPr>
              <a:t>[CLICK]</a:t>
            </a:r>
          </a:p>
          <a:p>
            <a:r>
              <a:rPr lang="en-US" baseline="0" dirty="0"/>
              <a:t>Understand what system you’ll use for tracking your spending. </a:t>
            </a:r>
            <a:endParaRPr lang="en-US" dirty="0"/>
          </a:p>
          <a:p>
            <a:pPr marL="0" marR="0">
              <a:lnSpc>
                <a:spcPct val="115000"/>
              </a:lnSpc>
              <a:spcBef>
                <a:spcPts val="0"/>
              </a:spcBef>
              <a:spcAft>
                <a:spcPts val="1000"/>
              </a:spcAft>
            </a:pPr>
            <a:endParaRPr lang="en-US" sz="1200" b="1" dirty="0">
              <a:effectLst/>
              <a:latin typeface="Arial"/>
              <a:ea typeface="Calibri"/>
              <a:cs typeface="Times New Roman"/>
            </a:endParaRPr>
          </a:p>
          <a:p>
            <a:pPr marL="0" marR="0">
              <a:lnSpc>
                <a:spcPct val="115000"/>
              </a:lnSpc>
              <a:spcBef>
                <a:spcPts val="0"/>
              </a:spcBef>
              <a:spcAft>
                <a:spcPts val="1000"/>
              </a:spcAft>
            </a:pPr>
            <a:r>
              <a:rPr lang="en-US" sz="1200" b="1" dirty="0">
                <a:effectLst/>
                <a:latin typeface="Arial"/>
                <a:ea typeface="Calibri"/>
                <a:cs typeface="Times New Roman"/>
              </a:rPr>
              <a:t>NEXT</a:t>
            </a:r>
            <a:r>
              <a:rPr lang="en-US" sz="1200" b="1" baseline="0" dirty="0">
                <a:effectLst/>
                <a:latin typeface="Arial"/>
                <a:ea typeface="Calibri"/>
                <a:cs typeface="Times New Roman"/>
              </a:rPr>
              <a:t> SLIDE</a:t>
            </a:r>
            <a:endParaRPr lang="en-US" sz="1200" b="1"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863F785C-F93D-4343-BB7F-99EBCC4696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0935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open sans"/>
              </a:rPr>
              <a:t>It’s not uncommon for people to have several accounts, but most people can get by with one or two. This is my preferred method of banking. I use an online account for higher interest rates, and a local bank or credit union when I need access to a physical branch.</a:t>
            </a:r>
            <a:endParaRPr lang="en-US" dirty="0"/>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886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Access to easy credit can be convenient, but it can cause problems for some people. Reducing the number of credit cards you keep can reduce the amount of mail you receive and make it easier to manage your money.</a:t>
            </a:r>
          </a:p>
          <a:p>
            <a:r>
              <a:rPr lang="en-US" sz="1200" b="0" i="0" kern="1200" dirty="0">
                <a:solidFill>
                  <a:schemeClr val="tx1"/>
                </a:solidFill>
                <a:effectLst/>
                <a:latin typeface="+mn-lt"/>
                <a:ea typeface="+mn-ea"/>
                <a:cs typeface="+mn-cs"/>
              </a:rPr>
              <a:t>Just keep in mind canceling a credit card can affect your credit score. You should probably leave the oldest card open and make sure canceling any credit cards won’t make your credit utilization too high (amount of credit used vs. the amount of available credit).</a:t>
            </a:r>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4103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Many people have multiple investment accounts. This makes managing your investments much more cumbersome when you balance your investment portfolio and when you do your taxes.</a:t>
            </a:r>
          </a:p>
          <a:p>
            <a:r>
              <a:rPr lang="en-US" sz="1200" b="1" i="0" u="none" strike="noStrike" kern="1200" dirty="0">
                <a:solidFill>
                  <a:schemeClr val="tx1"/>
                </a:solidFill>
                <a:effectLst/>
                <a:latin typeface="+mn-lt"/>
                <a:ea typeface="+mn-ea"/>
                <a:cs typeface="+mn-cs"/>
              </a:rPr>
              <a:t>Combine investment accounts </a:t>
            </a:r>
            <a:r>
              <a:rPr lang="en-US" sz="1200" b="0" i="0" kern="1200" dirty="0">
                <a:solidFill>
                  <a:schemeClr val="tx1"/>
                </a:solidFill>
                <a:effectLst/>
                <a:latin typeface="+mn-lt"/>
                <a:ea typeface="+mn-ea"/>
                <a:cs typeface="+mn-cs"/>
              </a:rPr>
              <a:t>whenever possible by using one brokerage or investment company. That move allows you to log into one online account, receive one statement, and to deal with one institution when you have questions.</a:t>
            </a:r>
          </a:p>
          <a:p>
            <a:r>
              <a:rPr lang="en-US" sz="1200" b="0" i="0" kern="1200" dirty="0">
                <a:solidFill>
                  <a:schemeClr val="tx1"/>
                </a:solidFill>
                <a:effectLst/>
                <a:latin typeface="+mn-lt"/>
                <a:ea typeface="+mn-ea"/>
                <a:cs typeface="+mn-cs"/>
              </a:rPr>
              <a:t>You can move 401(k)s from previous employers by doing a tax-free</a:t>
            </a:r>
            <a:r>
              <a:rPr lang="en-US" sz="1200" b="0" i="0" kern="1200" baseline="0" dirty="0">
                <a:solidFill>
                  <a:schemeClr val="tx1"/>
                </a:solidFill>
                <a:effectLst/>
                <a:latin typeface="+mn-lt"/>
                <a:ea typeface="+mn-ea"/>
                <a:cs typeface="+mn-cs"/>
              </a:rPr>
              <a:t> rollover into an IRA </a:t>
            </a:r>
            <a:r>
              <a:rPr lang="en-US" sz="1200" b="0" i="0" kern="1200" dirty="0">
                <a:solidFill>
                  <a:schemeClr val="tx1"/>
                </a:solidFill>
                <a:effectLst/>
                <a:latin typeface="+mn-lt"/>
                <a:ea typeface="+mn-ea"/>
                <a:cs typeface="+mn-cs"/>
              </a:rPr>
              <a:t> or into a retirement plan at your new workplace. IRAs can also be transferred to one brokerage account for easier tracking. </a:t>
            </a:r>
          </a:p>
          <a:p>
            <a:r>
              <a:rPr lang="en-US" sz="1200" b="0" i="0" kern="1200" dirty="0">
                <a:solidFill>
                  <a:schemeClr val="tx1"/>
                </a:solidFill>
                <a:effectLst/>
                <a:latin typeface="+mn-lt"/>
                <a:ea typeface="+mn-ea"/>
                <a:cs typeface="+mn-cs"/>
              </a:rPr>
              <a:t>Your investments will be much easier to monitor when they’re in one place.</a:t>
            </a:r>
          </a:p>
          <a:p>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4265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up for a Do Not Call List – you can do this online and although</a:t>
            </a:r>
            <a:r>
              <a:rPr lang="en-US" baseline="0" dirty="0"/>
              <a:t> it won’t stop everything it’ll reduce the noise. </a:t>
            </a:r>
            <a:endParaRPr lang="en-US" dirty="0"/>
          </a:p>
          <a:p>
            <a:pPr>
              <a:defRPr/>
            </a:pPr>
            <a:endParaRPr lang="en-US" dirty="0"/>
          </a:p>
          <a:p>
            <a:pPr>
              <a:defRPr/>
            </a:pPr>
            <a:r>
              <a:rPr lang="en-US" b="1" dirty="0"/>
              <a:t>NEXT SLIDE</a:t>
            </a:r>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2137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(animation automates)</a:t>
            </a:r>
          </a:p>
          <a:p>
            <a:pPr algn="l"/>
            <a:r>
              <a:rPr lang="en-US" dirty="0"/>
              <a:t>Create an email for your finances.  Don’t use it for anything else. </a:t>
            </a:r>
            <a:r>
              <a:rPr lang="en-US" b="0" i="0" dirty="0">
                <a:effectLst/>
                <a:latin typeface="open sans"/>
              </a:rPr>
              <a:t>Whenever possible, opt to receive electronic statements, which has multiple benefits, including less mail to process and a lower environmental impact. Some companies, like Vanguard, will also waive fees if you go paperless.</a:t>
            </a:r>
          </a:p>
          <a:p>
            <a:pPr algn="l"/>
            <a:endParaRPr lang="en-US" b="0" i="0" dirty="0">
              <a:effectLst/>
              <a:latin typeface="open sans"/>
            </a:endParaRPr>
          </a:p>
          <a:p>
            <a:pPr algn="l"/>
            <a:r>
              <a:rPr lang="en-US" b="0" i="0" dirty="0">
                <a:effectLst/>
                <a:latin typeface="open sans"/>
              </a:rPr>
              <a:t>Most financial institutions, credit card companies, utility companies, and service providers offer to deliver your mail electronically. They help </a:t>
            </a:r>
            <a:r>
              <a:rPr lang="en-US" b="1" i="0" u="none" strike="noStrike" dirty="0">
                <a:solidFill>
                  <a:srgbClr val="1C84C6"/>
                </a:solidFill>
                <a:effectLst/>
                <a:latin typeface="open sans"/>
                <a:hlinkClick r:id="rId3"/>
              </a:rPr>
              <a:t>protect you from identity theft</a:t>
            </a:r>
            <a:r>
              <a:rPr lang="en-US" b="0" i="0" dirty="0">
                <a:effectLst/>
                <a:latin typeface="open sans"/>
              </a:rPr>
              <a:t>, reduce the amount of paper you have to process or shred, and allow you to centralize all your incoming financial documents.</a:t>
            </a:r>
          </a:p>
          <a:p>
            <a:pPr algn="l"/>
            <a:endParaRPr lang="en-US" b="0" i="0" dirty="0">
              <a:effectLst/>
              <a:latin typeface="open sans"/>
            </a:endParaRPr>
          </a:p>
          <a:p>
            <a:pPr algn="l"/>
            <a:r>
              <a:rPr lang="en-US" b="0" i="0" dirty="0">
                <a:effectLst/>
                <a:latin typeface="open sans"/>
              </a:rPr>
              <a:t>You can go online to view older documents or print them out if needed. If you prefer paper statements, get a </a:t>
            </a:r>
            <a:r>
              <a:rPr lang="en-US" b="1" i="0" u="none" strike="noStrike" dirty="0">
                <a:solidFill>
                  <a:srgbClr val="1C84C6"/>
                </a:solidFill>
                <a:effectLst/>
                <a:latin typeface="open sans"/>
                <a:hlinkClick r:id="rId4"/>
              </a:rPr>
              <a:t>document scanner</a:t>
            </a:r>
            <a:r>
              <a:rPr lang="en-US" b="0" i="0" dirty="0">
                <a:effectLst/>
                <a:latin typeface="open sans"/>
              </a:rPr>
              <a:t> so you can scan the document for your records.</a:t>
            </a:r>
          </a:p>
          <a:p>
            <a:pPr algn="l"/>
            <a:r>
              <a:rPr lang="en-US" b="0" i="0" dirty="0">
                <a:effectLst/>
                <a:latin typeface="open sans"/>
              </a:rPr>
              <a:t>Then shred it; reducing clutter at home.</a:t>
            </a:r>
          </a:p>
          <a:p>
            <a:endParaRPr lang="en-US" dirty="0"/>
          </a:p>
          <a:p>
            <a:r>
              <a:rPr lang="en-US" b="1" dirty="0"/>
              <a:t>NEXT SLIDE</a:t>
            </a:r>
            <a:endParaRPr lang="en-US" dirty="0"/>
          </a:p>
        </p:txBody>
      </p:sp>
      <p:sp>
        <p:nvSpPr>
          <p:cNvPr id="4" name="Slide Number Placeholder 3"/>
          <p:cNvSpPr>
            <a:spLocks noGrp="1"/>
          </p:cNvSpPr>
          <p:nvPr>
            <p:ph type="sldNum" sz="quarter" idx="5"/>
          </p:nvPr>
        </p:nvSpPr>
        <p:spPr/>
        <p:txBody>
          <a:bodyPr/>
          <a:lstStyle/>
          <a:p>
            <a:fld id="{863F785C-F93D-4343-BB7F-99EBCC4696D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9718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9D6A-CD2C-4FFA-BE4F-5136D5880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DDA57-0D8A-4D2E-8727-806DCCE31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7A604-E37D-4C23-A0F2-F7CD80840ECB}"/>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D521FC-409D-419C-875B-F7700B36D39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FE4FB4-F7C1-4133-8DD6-0D776811929A}"/>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71154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C1D1-D1D4-4555-A0FF-47276DD15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100847-A681-4516-87EB-6C89B0B69D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8BCAF-01BD-4733-B5DA-3360E67041C1}"/>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A32A8-A25F-4907-ACC8-CAD709017D7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4DC300-F6AE-413E-9697-301EAE43A094}"/>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07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3C4D2-65DF-48BF-A6E8-D24468CCF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E8F51-6596-4F55-A421-DF6D3DFDB9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2486A-32A4-4F7E-8928-CAD916B56D29}"/>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22F83D-9ECF-4A80-A435-772F3298FC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23C6EB0-FB6E-4809-AD87-877A3560702D}"/>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3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2FB6-4DC3-4AC2-8EE1-96487B3A0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2F8F5-027B-4772-99AA-A8E06F7A35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A728D-603D-4178-AB6A-674F16D8C3FD}"/>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3C8EF20-88B7-4CF0-8046-0B0BF56655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3F9684-52BC-4C5F-A0B4-FFE491CC6534}"/>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9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8016-7C2B-4F8F-92C6-2FB989CE82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60828-B821-458A-891C-870D85C36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F30319-D4CA-4727-B2ED-D18B51ADF8E8}"/>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57ED66B-86C4-444F-A42B-4786174DF25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8670908-6917-4427-B30D-00B5D0A033CE}"/>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27482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E847-BC3A-42D6-9290-FB819F7D9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7F47A-567C-4A05-A285-712811ED48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76390-D744-462E-8E1D-DF88231781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A1E66-1C97-4629-9593-86211FE17667}"/>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224F177-7091-4B5C-AEC1-0AB8696706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E00CB2-2BAE-48F0-9348-D56B979C1276}"/>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1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8636-E7B4-40BE-B2D2-2F0E1E593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464BD-E659-4A96-93BF-5DDD320D4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68886B-6BC7-468E-81AA-5384AB04E9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EF85B1-3CA9-4008-94BD-57C6DDBD8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90D79A-3262-41C3-BF32-E6161005A9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D09EF-92EF-4F09-ADB8-E7A8FDBD4F52}"/>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641CE49-8567-4209-A0F2-11BC3FD7706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A5F6CC8-F7F2-4A0E-8AE8-0DCC9E457307}"/>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6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D1E3-D6DE-49E2-BF43-229FD91AE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45DD56-1D58-4396-9939-5F121D2C2C47}"/>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DC75A17-EA37-4C3B-B2AD-F437A440DE6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39CC3F-4B91-4680-B38D-DBBB4AA75A55}"/>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4405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E68E7-CEF4-4EB7-B45D-81D58C388DFD}"/>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598AC05-C81F-477A-9724-109D1DE530A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1B73EC5-348D-4205-AF19-E8BFBCDE53AA}"/>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6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6B9D-36A4-404E-961A-30989D05A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C9CCC-5172-468E-9D32-0A2815252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62E54-9483-494C-A9E7-38805B94E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E7EC3D-E658-4756-BB7E-8E0A2A4EBCEF}"/>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A400AE7-82F2-4271-B698-D95B080CBDF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EB3B17-D83C-4975-B958-02023E2FAB82}"/>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4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E928-0D27-426A-BBCC-8F501B87F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B74493-9018-4E3D-BF4E-FF4A618D7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DDF89-FE74-445C-918E-7692F6A11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30A1FA-5252-4311-AF03-406EE387D6B5}"/>
              </a:ext>
            </a:extLst>
          </p:cNvPr>
          <p:cNvSpPr>
            <a:spLocks noGrp="1"/>
          </p:cNvSpPr>
          <p:nvPr>
            <p:ph type="dt" sz="half" idx="10"/>
          </p:nvPr>
        </p:nvSpPr>
        <p:spPr/>
        <p:txBody>
          <a:body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2598050-8FDF-42D4-AD64-DF9AEA37FA7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56B56A7-9FA9-4A73-A81E-F779B278AEC0}"/>
              </a:ext>
            </a:extLst>
          </p:cNvPr>
          <p:cNvSpPr>
            <a:spLocks noGrp="1"/>
          </p:cNvSpPr>
          <p:nvPr>
            <p:ph type="sldNum" sz="quarter" idx="12"/>
          </p:nvPr>
        </p:nvSpPr>
        <p:spPr/>
        <p:txBody>
          <a:body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2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05E24-940D-4A8C-98A2-921C3D659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2301A-67B3-4F71-8BCD-DF0B8C768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B89D5-A66C-47C2-8BB9-BF475DD2A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6DD14-F30D-4010-A7DD-76E55DCA222B}" type="datetimeFigureOut">
              <a:rPr lang="en-US" smtClean="0">
                <a:solidFill>
                  <a:prstClr val="black">
                    <a:tint val="75000"/>
                  </a:prstClr>
                </a:solidFill>
              </a:rPr>
              <a:pPr/>
              <a:t>10/5/2020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BD2AF83-CFA9-48A1-BFD7-7573C7731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5BCC21-B9A0-45FB-AB57-92A3C54EE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19B60-3206-48C6-85DC-A98833B1F457}" type="slidenum">
              <a:rPr lang="en-US" smtClean="0">
                <a:solidFill>
                  <a:prstClr val="black">
                    <a:tint val="75000"/>
                  </a:prstClr>
                </a:solidFill>
              </a:rPr>
              <a:pPr/>
              <a:t>‹#›</a:t>
            </a:fld>
            <a:endParaRPr lang="en-US">
              <a:solidFill>
                <a:prstClr val="black">
                  <a:tint val="75000"/>
                </a:prstClr>
              </a:solidFill>
            </a:endParaRPr>
          </a:p>
        </p:txBody>
      </p:sp>
    </p:spTree>
    <p:custDataLst>
      <p:tags r:id="rId13"/>
    </p:custDataLst>
    <p:extLst>
      <p:ext uri="{BB962C8B-B14F-4D97-AF65-F5344CB8AC3E}">
        <p14:creationId xmlns:p14="http://schemas.microsoft.com/office/powerpoint/2010/main" val="791447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822F3F4-702C-49C3-8D06-CE20D575A6B1}"/>
              </a:ext>
            </a:extLst>
          </p:cNvPr>
          <p:cNvGrpSpPr/>
          <p:nvPr/>
        </p:nvGrpSpPr>
        <p:grpSpPr>
          <a:xfrm>
            <a:off x="717755" y="377138"/>
            <a:ext cx="5231767" cy="6103722"/>
            <a:chOff x="632989" y="1862399"/>
            <a:chExt cx="2194562" cy="2560320"/>
          </a:xfrm>
        </p:grpSpPr>
        <p:sp>
          <p:nvSpPr>
            <p:cNvPr id="11" name="Flowchart: Manual Operation 10">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6" name="TextBox 5">
            <a:extLst>
              <a:ext uri="{FF2B5EF4-FFF2-40B4-BE49-F238E27FC236}">
                <a16:creationId xmlns:a16="http://schemas.microsoft.com/office/drawing/2014/main" id="{354507D8-2A10-4B23-94A6-0401BDA1E526}"/>
              </a:ext>
            </a:extLst>
          </p:cNvPr>
          <p:cNvSpPr txBox="1"/>
          <p:nvPr/>
        </p:nvSpPr>
        <p:spPr>
          <a:xfrm>
            <a:off x="717756" y="2722584"/>
            <a:ext cx="5231768" cy="923330"/>
          </a:xfrm>
          <a:prstGeom prst="rect">
            <a:avLst/>
          </a:prstGeom>
          <a:noFill/>
        </p:spPr>
        <p:txBody>
          <a:bodyPr wrap="square" rtlCol="0">
            <a:spAutoFit/>
          </a:bodyPr>
          <a:lstStyle/>
          <a:p>
            <a:pPr algn="ctr"/>
            <a:r>
              <a:rPr lang="en-US" sz="5400" b="1" spc="600" dirty="0">
                <a:solidFill>
                  <a:srgbClr val="FFFFFF"/>
                </a:solidFill>
                <a:latin typeface="Century Gothic" panose="020B0502020202020204" pitchFamily="34" charset="0"/>
              </a:rPr>
              <a:t>SIMPLIFY</a:t>
            </a:r>
            <a:endParaRPr lang="en-US" sz="4400" b="1" spc="600" dirty="0">
              <a:solidFill>
                <a:prstClr val="black">
                  <a:lumMod val="50000"/>
                  <a:lumOff val="50000"/>
                </a:prstClr>
              </a:solidFill>
              <a:latin typeface="Century Gothic" panose="020B0502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8801" y="5663732"/>
            <a:ext cx="2937393" cy="817129"/>
          </a:xfrm>
          <a:prstGeom prst="rect">
            <a:avLst/>
          </a:prstGeom>
        </p:spPr>
      </p:pic>
      <p:sp>
        <p:nvSpPr>
          <p:cNvPr id="3" name="Rectangle 2"/>
          <p:cNvSpPr/>
          <p:nvPr/>
        </p:nvSpPr>
        <p:spPr>
          <a:xfrm>
            <a:off x="5949523" y="2799528"/>
            <a:ext cx="5557932" cy="769441"/>
          </a:xfrm>
          <a:prstGeom prst="rect">
            <a:avLst/>
          </a:prstGeom>
        </p:spPr>
        <p:txBody>
          <a:bodyPr wrap="none">
            <a:spAutoFit/>
          </a:bodyPr>
          <a:lstStyle/>
          <a:p>
            <a:r>
              <a:rPr lang="en-US" sz="4400" b="1" spc="600" dirty="0">
                <a:solidFill>
                  <a:prstClr val="black">
                    <a:lumMod val="50000"/>
                    <a:lumOff val="50000"/>
                  </a:prstClr>
                </a:solidFill>
                <a:latin typeface="Century Gothic" panose="020B0502020202020204" pitchFamily="34" charset="0"/>
              </a:rPr>
              <a:t>YOUR FINANCES</a:t>
            </a:r>
          </a:p>
        </p:txBody>
      </p:sp>
      <p:pic>
        <p:nvPicPr>
          <p:cNvPr id="2" name="Picture 1">
            <a:extLst>
              <a:ext uri="{FF2B5EF4-FFF2-40B4-BE49-F238E27FC236}">
                <a16:creationId xmlns:a16="http://schemas.microsoft.com/office/drawing/2014/main" id="{932B3A94-B347-4115-8ADC-2AB8FB1214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368" y="6033456"/>
            <a:ext cx="1536325" cy="634039"/>
          </a:xfrm>
          <a:prstGeom prst="rect">
            <a:avLst/>
          </a:prstGeom>
        </p:spPr>
      </p:pic>
    </p:spTree>
    <p:custDataLst>
      <p:tags r:id="rId1"/>
    </p:custDataLst>
    <p:extLst>
      <p:ext uri="{BB962C8B-B14F-4D97-AF65-F5344CB8AC3E}">
        <p14:creationId xmlns:p14="http://schemas.microsoft.com/office/powerpoint/2010/main" val="146548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flipH="1">
            <a:off x="6094791" y="0"/>
            <a:ext cx="6100126" cy="6858000"/>
          </a:xfrm>
          <a:prstGeom prst="rect">
            <a:avLst/>
          </a:prstGeom>
        </p:spPr>
      </p:pic>
      <p:pic>
        <p:nvPicPr>
          <p:cNvPr id="22" name="Picture 21"/>
          <p:cNvPicPr>
            <a:picLocks noChangeAspect="1"/>
          </p:cNvPicPr>
          <p:nvPr/>
        </p:nvPicPr>
        <p:blipFill>
          <a:blip r:embed="rId6" cstate="email">
            <a:extLst>
              <a:ext uri="{BEBA8EAE-BF5A-486C-A8C5-ECC9F3942E4B}">
                <a14:imgProps xmlns:a14="http://schemas.microsoft.com/office/drawing/2010/main">
                  <a14:imgLayer r:embed="rId7">
                    <a14:imgEffect>
                      <a14:brightnessContrast bright="96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sp>
        <p:nvSpPr>
          <p:cNvPr id="35" name="TextBox 34">
            <a:extLst>
              <a:ext uri="{FF2B5EF4-FFF2-40B4-BE49-F238E27FC236}">
                <a16:creationId xmlns:a16="http://schemas.microsoft.com/office/drawing/2014/main" id="{354507D8-2A10-4B23-94A6-0401BDA1E526}"/>
              </a:ext>
            </a:extLst>
          </p:cNvPr>
          <p:cNvSpPr txBox="1"/>
          <p:nvPr/>
        </p:nvSpPr>
        <p:spPr>
          <a:xfrm>
            <a:off x="7581751" y="2656914"/>
            <a:ext cx="3760561" cy="1323439"/>
          </a:xfrm>
          <a:prstGeom prst="rect">
            <a:avLst/>
          </a:prstGeom>
          <a:noFill/>
        </p:spPr>
        <p:txBody>
          <a:bodyPr wrap="square" rtlCol="0">
            <a:spAutoFit/>
          </a:bodyPr>
          <a:lstStyle/>
          <a:p>
            <a:pPr algn="ctr"/>
            <a:r>
              <a:rPr lang="en-US" sz="4000" b="1" spc="600" dirty="0">
                <a:solidFill>
                  <a:srgbClr val="FFFFFF"/>
                </a:solidFill>
                <a:effectLst>
                  <a:outerShdw blurRad="38100" dist="38100" dir="2700000" algn="tl">
                    <a:srgbClr val="000000">
                      <a:alpha val="43137"/>
                    </a:srgbClr>
                  </a:outerShdw>
                </a:effectLst>
                <a:latin typeface="Century Gothic" panose="020B0502020202020204" pitchFamily="34" charset="0"/>
              </a:rPr>
              <a:t>CONTROL</a:t>
            </a:r>
          </a:p>
          <a:p>
            <a:pPr algn="ctr"/>
            <a:r>
              <a:rPr lang="en-US" sz="4000" b="1" spc="600" dirty="0">
                <a:solidFill>
                  <a:srgbClr val="FFFFFF"/>
                </a:solidFill>
                <a:effectLst>
                  <a:outerShdw blurRad="38100" dist="38100" dir="2700000" algn="tl">
                    <a:srgbClr val="000000">
                      <a:alpha val="43137"/>
                    </a:srgbClr>
                  </a:outerShdw>
                </a:effectLst>
                <a:latin typeface="Century Gothic" panose="020B0502020202020204" pitchFamily="34" charset="0"/>
              </a:rPr>
              <a:t>SPENDING</a:t>
            </a:r>
          </a:p>
        </p:txBody>
      </p:sp>
      <p:cxnSp>
        <p:nvCxnSpPr>
          <p:cNvPr id="29" name="Straight Connector 28"/>
          <p:cNvCxnSpPr/>
          <p:nvPr/>
        </p:nvCxnSpPr>
        <p:spPr>
          <a:xfrm>
            <a:off x="6094791" y="2901570"/>
            <a:ext cx="0" cy="1153895"/>
          </a:xfrm>
          <a:prstGeom prst="line">
            <a:avLst/>
          </a:prstGeom>
          <a:ln w="38100" cap="rnd">
            <a:solidFill>
              <a:srgbClr val="FFFFFF"/>
            </a:solidFill>
            <a:prstDash val="sysDot"/>
            <a:roun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74061" y="0"/>
            <a:ext cx="242623" cy="6858003"/>
            <a:chOff x="491406" y="-29499"/>
            <a:chExt cx="242623" cy="6858003"/>
          </a:xfrm>
        </p:grpSpPr>
        <p:cxnSp>
          <p:nvCxnSpPr>
            <p:cNvPr id="37" name="Straight Connector 36"/>
            <p:cNvCxnSpPr/>
            <p:nvPr/>
          </p:nvCxnSpPr>
          <p:spPr>
            <a:xfrm>
              <a:off x="609600" y="-29499"/>
              <a:ext cx="0" cy="6858003"/>
            </a:xfrm>
            <a:prstGeom prst="line">
              <a:avLst/>
            </a:prstGeom>
            <a:ln w="28575">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91406" y="1699081"/>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39" name="Oval 38"/>
            <p:cNvSpPr/>
            <p:nvPr/>
          </p:nvSpPr>
          <p:spPr>
            <a:xfrm>
              <a:off x="497642" y="3278132"/>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40" name="Oval 39"/>
            <p:cNvSpPr/>
            <p:nvPr/>
          </p:nvSpPr>
          <p:spPr>
            <a:xfrm>
              <a:off x="491406" y="4857183"/>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42" name="TextBox 41">
            <a:extLst>
              <a:ext uri="{FF2B5EF4-FFF2-40B4-BE49-F238E27FC236}">
                <a16:creationId xmlns:a16="http://schemas.microsoft.com/office/drawing/2014/main" id="{354507D8-2A10-4B23-94A6-0401BDA1E526}"/>
              </a:ext>
            </a:extLst>
          </p:cNvPr>
          <p:cNvSpPr txBox="1"/>
          <p:nvPr/>
        </p:nvSpPr>
        <p:spPr>
          <a:xfrm>
            <a:off x="1019501" y="1646718"/>
            <a:ext cx="3087278" cy="400110"/>
          </a:xfrm>
          <a:prstGeom prst="rect">
            <a:avLst/>
          </a:prstGeom>
          <a:noFill/>
        </p:spPr>
        <p:txBody>
          <a:bodyPr wrap="square" rtlCol="0">
            <a:spAutoFit/>
          </a:bodyPr>
          <a:lstStyle/>
          <a:p>
            <a:r>
              <a:rPr lang="en-US" sz="2000" b="1" cap="all" spc="600" dirty="0">
                <a:solidFill>
                  <a:srgbClr val="7F7F7F"/>
                </a:solidFill>
                <a:latin typeface="Century Gothic" panose="020B0502020202020204" pitchFamily="34" charset="0"/>
              </a:rPr>
              <a:t>Carry 1 Card</a:t>
            </a:r>
          </a:p>
        </p:txBody>
      </p:sp>
      <p:sp>
        <p:nvSpPr>
          <p:cNvPr id="43" name="TextBox 42">
            <a:extLst>
              <a:ext uri="{FF2B5EF4-FFF2-40B4-BE49-F238E27FC236}">
                <a16:creationId xmlns:a16="http://schemas.microsoft.com/office/drawing/2014/main" id="{354507D8-2A10-4B23-94A6-0401BDA1E526}"/>
              </a:ext>
            </a:extLst>
          </p:cNvPr>
          <p:cNvSpPr txBox="1"/>
          <p:nvPr/>
        </p:nvSpPr>
        <p:spPr>
          <a:xfrm>
            <a:off x="1019501" y="3080101"/>
            <a:ext cx="3598597" cy="707886"/>
          </a:xfrm>
          <a:prstGeom prst="rect">
            <a:avLst/>
          </a:prstGeom>
          <a:noFill/>
        </p:spPr>
        <p:txBody>
          <a:bodyPr wrap="square" rtlCol="0">
            <a:spAutoFit/>
          </a:bodyPr>
          <a:lstStyle/>
          <a:p>
            <a:r>
              <a:rPr lang="en-US" sz="2000" b="1" cap="all" spc="600" dirty="0">
                <a:solidFill>
                  <a:srgbClr val="7F7F7F"/>
                </a:solidFill>
                <a:latin typeface="Century Gothic" panose="020B0502020202020204" pitchFamily="34" charset="0"/>
              </a:rPr>
              <a:t>Minimize locations</a:t>
            </a:r>
          </a:p>
        </p:txBody>
      </p:sp>
      <p:sp>
        <p:nvSpPr>
          <p:cNvPr id="45" name="TextBox 44">
            <a:extLst>
              <a:ext uri="{FF2B5EF4-FFF2-40B4-BE49-F238E27FC236}">
                <a16:creationId xmlns:a16="http://schemas.microsoft.com/office/drawing/2014/main" id="{354507D8-2A10-4B23-94A6-0401BDA1E526}"/>
              </a:ext>
            </a:extLst>
          </p:cNvPr>
          <p:cNvSpPr txBox="1"/>
          <p:nvPr/>
        </p:nvSpPr>
        <p:spPr>
          <a:xfrm>
            <a:off x="1019501" y="4650932"/>
            <a:ext cx="3087278" cy="707886"/>
          </a:xfrm>
          <a:prstGeom prst="rect">
            <a:avLst/>
          </a:prstGeom>
          <a:noFill/>
        </p:spPr>
        <p:txBody>
          <a:bodyPr wrap="square" rtlCol="0">
            <a:spAutoFit/>
          </a:bodyPr>
          <a:lstStyle/>
          <a:p>
            <a:r>
              <a:rPr lang="en-US" sz="2000" b="1" cap="all" spc="600" dirty="0">
                <a:solidFill>
                  <a:srgbClr val="7F7F7F"/>
                </a:solidFill>
                <a:latin typeface="Century Gothic" panose="020B0502020202020204" pitchFamily="34" charset="0"/>
              </a:rPr>
              <a:t>Pay expenses on payday</a:t>
            </a:r>
          </a:p>
        </p:txBody>
      </p:sp>
      <p:grpSp>
        <p:nvGrpSpPr>
          <p:cNvPr id="25" name="Group 24"/>
          <p:cNvGrpSpPr/>
          <p:nvPr/>
        </p:nvGrpSpPr>
        <p:grpSpPr>
          <a:xfrm>
            <a:off x="5004942" y="2166867"/>
            <a:ext cx="2163657" cy="2524265"/>
            <a:chOff x="5004942" y="2166867"/>
            <a:chExt cx="2163657" cy="2524265"/>
          </a:xfrm>
        </p:grpSpPr>
        <p:grpSp>
          <p:nvGrpSpPr>
            <p:cNvPr id="27" name="Group 26">
              <a:extLst>
                <a:ext uri="{FF2B5EF4-FFF2-40B4-BE49-F238E27FC236}">
                  <a16:creationId xmlns:a16="http://schemas.microsoft.com/office/drawing/2014/main" id="{D822F3F4-702C-49C3-8D06-CE20D575A6B1}"/>
                </a:ext>
              </a:extLst>
            </p:cNvPr>
            <p:cNvGrpSpPr/>
            <p:nvPr/>
          </p:nvGrpSpPr>
          <p:grpSpPr>
            <a:xfrm>
              <a:off x="5004942" y="2166867"/>
              <a:ext cx="2163657" cy="2524265"/>
              <a:chOff x="622531" y="1870467"/>
              <a:chExt cx="2194562" cy="2560320"/>
            </a:xfrm>
          </p:grpSpPr>
          <p:sp>
            <p:nvSpPr>
              <p:cNvPr id="31" name="Flowchart: Manual Operation 30">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32" name="Freeform: Shape 6">
                <a:extLst>
                  <a:ext uri="{FF2B5EF4-FFF2-40B4-BE49-F238E27FC236}">
                    <a16:creationId xmlns:a16="http://schemas.microsoft.com/office/drawing/2014/main" id="{5D3D4BA2-A523-41E2-8910-97EC2384FE6A}"/>
                  </a:ext>
                </a:extLst>
              </p:cNvPr>
              <p:cNvSpPr/>
              <p:nvPr/>
            </p:nvSpPr>
            <p:spPr>
              <a:xfrm rot="5400000">
                <a:off x="439652" y="2053346"/>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28" name="Rectangle 27"/>
            <p:cNvSpPr/>
            <p:nvPr/>
          </p:nvSpPr>
          <p:spPr>
            <a:xfrm>
              <a:off x="5520633" y="2791183"/>
              <a:ext cx="1148316" cy="126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FFFF"/>
                  </a:solidFill>
                  <a:latin typeface="Bahnschrift Light Condensed" panose="020B0502040204020203" pitchFamily="34" charset="0"/>
                </a:rPr>
                <a:t>S</a:t>
              </a:r>
            </a:p>
          </p:txBody>
        </p:sp>
        <p:cxnSp>
          <p:nvCxnSpPr>
            <p:cNvPr id="30" name="Straight Connector 29"/>
            <p:cNvCxnSpPr/>
            <p:nvPr/>
          </p:nvCxnSpPr>
          <p:spPr>
            <a:xfrm>
              <a:off x="6094791" y="2901570"/>
              <a:ext cx="0" cy="1153895"/>
            </a:xfrm>
            <a:prstGeom prst="line">
              <a:avLst/>
            </a:prstGeom>
            <a:ln w="38100" cap="rnd">
              <a:solidFill>
                <a:srgbClr val="FFFFF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0754F7B7-AF90-46F0-9B5D-C971212569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338" y="6087088"/>
            <a:ext cx="1536325" cy="634039"/>
          </a:xfrm>
          <a:prstGeom prst="rect">
            <a:avLst/>
          </a:prstGeom>
        </p:spPr>
      </p:pic>
    </p:spTree>
    <p:custDataLst>
      <p:tags r:id="rId1"/>
    </p:custDataLst>
    <p:extLst>
      <p:ext uri="{BB962C8B-B14F-4D97-AF65-F5344CB8AC3E}">
        <p14:creationId xmlns:p14="http://schemas.microsoft.com/office/powerpoint/2010/main" val="18579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25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000" fill="hold"/>
                                        <p:tgtEl>
                                          <p:spTgt spid="43"/>
                                        </p:tgtEl>
                                        <p:attrNameLst>
                                          <p:attrName>ppt_x</p:attrName>
                                        </p:attrNameLst>
                                      </p:cBhvr>
                                      <p:tavLst>
                                        <p:tav tm="0">
                                          <p:val>
                                            <p:strVal val="#ppt_x"/>
                                          </p:val>
                                        </p:tav>
                                        <p:tav tm="100000">
                                          <p:val>
                                            <p:strVal val="#ppt_x"/>
                                          </p:val>
                                        </p:tav>
                                      </p:tavLst>
                                    </p:anim>
                                    <p:anim calcmode="lin" valueType="num">
                                      <p:cBhvr additive="base">
                                        <p:cTn id="13" dur="10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25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750" fill="hold"/>
                                        <p:tgtEl>
                                          <p:spTgt spid="45"/>
                                        </p:tgtEl>
                                        <p:attrNameLst>
                                          <p:attrName>ppt_x</p:attrName>
                                        </p:attrNameLst>
                                      </p:cBhvr>
                                      <p:tavLst>
                                        <p:tav tm="0">
                                          <p:val>
                                            <p:strVal val="#ppt_x"/>
                                          </p:val>
                                        </p:tav>
                                        <p:tav tm="100000">
                                          <p:val>
                                            <p:strVal val="#ppt_x"/>
                                          </p:val>
                                        </p:tav>
                                      </p:tavLst>
                                    </p:anim>
                                    <p:anim calcmode="lin" valueType="num">
                                      <p:cBhvr additive="base">
                                        <p:cTn id="18" dur="7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9756"/>
            <a:ext cx="6083542" cy="6897755"/>
          </a:xfrm>
          <a:prstGeom prst="rect">
            <a:avLst/>
          </a:prstGeom>
        </p:spPr>
      </p:pic>
      <p:pic>
        <p:nvPicPr>
          <p:cNvPr id="22" name="Picture 21"/>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sp>
        <p:nvSpPr>
          <p:cNvPr id="24" name="TextBox 23">
            <a:extLst>
              <a:ext uri="{FF2B5EF4-FFF2-40B4-BE49-F238E27FC236}">
                <a16:creationId xmlns:a16="http://schemas.microsoft.com/office/drawing/2014/main" id="{5ABB81D3-0343-465C-8B03-551FEACE110D}"/>
              </a:ext>
            </a:extLst>
          </p:cNvPr>
          <p:cNvSpPr txBox="1"/>
          <p:nvPr/>
        </p:nvSpPr>
        <p:spPr>
          <a:xfrm>
            <a:off x="7433948" y="2402288"/>
            <a:ext cx="4580999" cy="269304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One Payment</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Payoff Timeframe</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Several Options</a:t>
            </a:r>
          </a:p>
          <a:p>
            <a:pPr marL="800100" lvl="1" indent="-342900">
              <a:spcBef>
                <a:spcPts val="600"/>
              </a:spcBef>
              <a:buFont typeface="Arial" panose="020B0604020202020204" pitchFamily="34" charset="0"/>
              <a:buChar char="•"/>
            </a:pPr>
            <a:r>
              <a:rPr lang="en-US" sz="2400" i="1" dirty="0">
                <a:solidFill>
                  <a:srgbClr val="7F7F7F"/>
                </a:solidFill>
                <a:latin typeface="Calibri Light" panose="020F0302020204030204"/>
                <a:ea typeface="Century Gothic" charset="0"/>
                <a:cs typeface="Century Gothic" charset="0"/>
              </a:rPr>
              <a:t>Balance Transfer</a:t>
            </a:r>
          </a:p>
          <a:p>
            <a:pPr marL="800100" lvl="1" indent="-342900">
              <a:spcBef>
                <a:spcPts val="600"/>
              </a:spcBef>
              <a:buFont typeface="Arial" panose="020B0604020202020204" pitchFamily="34" charset="0"/>
              <a:buChar char="•"/>
            </a:pPr>
            <a:r>
              <a:rPr lang="en-US" sz="2400" i="1" dirty="0">
                <a:solidFill>
                  <a:srgbClr val="7F7F7F"/>
                </a:solidFill>
                <a:latin typeface="Calibri Light" panose="020F0302020204030204"/>
                <a:ea typeface="Century Gothic" charset="0"/>
                <a:cs typeface="Century Gothic" charset="0"/>
              </a:rPr>
              <a:t>Consolidation Loan</a:t>
            </a:r>
          </a:p>
          <a:p>
            <a:pPr marL="800100" lvl="1" indent="-342900">
              <a:spcBef>
                <a:spcPts val="600"/>
              </a:spcBef>
              <a:buFont typeface="Arial" panose="020B0604020202020204" pitchFamily="34" charset="0"/>
              <a:buChar char="•"/>
            </a:pPr>
            <a:r>
              <a:rPr lang="en-US" sz="2400" i="1" dirty="0">
                <a:solidFill>
                  <a:srgbClr val="7F7F7F"/>
                </a:solidFill>
                <a:latin typeface="Calibri Light" panose="020F0302020204030204"/>
                <a:ea typeface="Century Gothic" charset="0"/>
                <a:cs typeface="Century Gothic" charset="0"/>
              </a:rPr>
              <a:t>Debt Management Plan</a:t>
            </a:r>
          </a:p>
        </p:txBody>
      </p:sp>
      <p:grpSp>
        <p:nvGrpSpPr>
          <p:cNvPr id="94" name="Group 93">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96" name="Flowchart: Manual Operation 9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nvGrpSpPr>
          <p:cNvPr id="98" name="Group 97"/>
          <p:cNvGrpSpPr/>
          <p:nvPr/>
        </p:nvGrpSpPr>
        <p:grpSpPr>
          <a:xfrm>
            <a:off x="5503728" y="2836866"/>
            <a:ext cx="1190244" cy="1190244"/>
            <a:chOff x="5503728" y="2836866"/>
            <a:chExt cx="1190244" cy="1190244"/>
          </a:xfrm>
        </p:grpSpPr>
        <p:grpSp>
          <p:nvGrpSpPr>
            <p:cNvPr id="99" name="Group 98"/>
            <p:cNvGrpSpPr/>
            <p:nvPr/>
          </p:nvGrpSpPr>
          <p:grpSpPr>
            <a:xfrm flipH="1">
              <a:off x="5756483" y="3101641"/>
              <a:ext cx="671538" cy="671538"/>
              <a:chOff x="5756483" y="3101641"/>
              <a:chExt cx="671538" cy="671538"/>
            </a:xfrm>
          </p:grpSpPr>
          <p:pic>
            <p:nvPicPr>
              <p:cNvPr id="101" name="Picture 100"/>
              <p:cNvPicPr>
                <a:picLocks noChangeAspect="1"/>
              </p:cNvPicPr>
              <p:nvPr/>
            </p:nvPicPr>
            <p:blipFill rotWithShape="1">
              <a:blip r:embed="rId7" cstate="email">
                <a:extLst>
                  <a:ext uri="{28A0092B-C50C-407E-A947-70E740481C1C}">
                    <a14:useLocalDpi xmlns:a14="http://schemas.microsoft.com/office/drawing/2010/main"/>
                  </a:ext>
                </a:extLst>
              </a:blip>
              <a:srcRect r="49888"/>
              <a:stretch/>
            </p:blipFill>
            <p:spPr>
              <a:xfrm>
                <a:off x="5759941" y="3101641"/>
                <a:ext cx="336059" cy="665656"/>
              </a:xfrm>
              <a:prstGeom prst="rect">
                <a:avLst/>
              </a:prstGeom>
            </p:spPr>
          </p:pic>
          <p:sp>
            <p:nvSpPr>
              <p:cNvPr id="102" name="Oval 101"/>
              <p:cNvSpPr/>
              <p:nvPr/>
            </p:nvSpPr>
            <p:spPr>
              <a:xfrm>
                <a:off x="5756483" y="3101641"/>
                <a:ext cx="671538" cy="671538"/>
              </a:xfrm>
              <a:prstGeom prst="ellipse">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00" name="Oval 99"/>
            <p:cNvSpPr/>
            <p:nvPr/>
          </p:nvSpPr>
          <p:spPr>
            <a:xfrm>
              <a:off x="5503728" y="2836866"/>
              <a:ext cx="1190244" cy="1190244"/>
            </a:xfrm>
            <a:prstGeom prst="ellipse">
              <a:avLst/>
            </a:prstGeom>
            <a:noFill/>
            <a:ln w="28575" cap="rnd">
              <a:solidFill>
                <a:srgbClr val="FFFF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6" name="Group 15"/>
          <p:cNvGrpSpPr/>
          <p:nvPr/>
        </p:nvGrpSpPr>
        <p:grpSpPr>
          <a:xfrm>
            <a:off x="7433948" y="-15240"/>
            <a:ext cx="4754304" cy="1667264"/>
            <a:chOff x="7365708" y="0"/>
            <a:chExt cx="4754304" cy="1667264"/>
          </a:xfrm>
        </p:grpSpPr>
        <p:sp>
          <p:nvSpPr>
            <p:cNvPr id="17" name="TextBox 16">
              <a:extLst>
                <a:ext uri="{FF2B5EF4-FFF2-40B4-BE49-F238E27FC236}">
                  <a16:creationId xmlns:a16="http://schemas.microsoft.com/office/drawing/2014/main" id="{E742F038-7124-4F62-80E7-5DCD31A1CC93}"/>
                </a:ext>
              </a:extLst>
            </p:cNvPr>
            <p:cNvSpPr txBox="1"/>
            <p:nvPr/>
          </p:nvSpPr>
          <p:spPr>
            <a:xfrm>
              <a:off x="7365708" y="1082489"/>
              <a:ext cx="4754304" cy="584775"/>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DEBT</a:t>
              </a:r>
              <a:endParaRPr lang="en-US" sz="3200" b="1" dirty="0">
                <a:solidFill>
                  <a:prstClr val="black">
                    <a:lumMod val="50000"/>
                    <a:lumOff val="50000"/>
                  </a:prstClr>
                </a:solidFill>
                <a:latin typeface="Century Gothic" panose="020B0502020202020204" pitchFamily="34" charset="0"/>
              </a:endParaRPr>
            </a:p>
          </p:txBody>
        </p:sp>
        <p:cxnSp>
          <p:nvCxnSpPr>
            <p:cNvPr id="18" name="Straight Connector 17"/>
            <p:cNvCxnSpPr/>
            <p:nvPr/>
          </p:nvCxnSpPr>
          <p:spPr>
            <a:xfrm>
              <a:off x="7365708"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1C9FAB1D-EA76-4695-B8C5-20B21D1962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87088"/>
            <a:ext cx="1536325" cy="634039"/>
          </a:xfrm>
          <a:prstGeom prst="rect">
            <a:avLst/>
          </a:prstGeom>
        </p:spPr>
      </p:pic>
    </p:spTree>
    <p:custDataLst>
      <p:tags r:id="rId1"/>
    </p:custDataLst>
    <p:extLst>
      <p:ext uri="{BB962C8B-B14F-4D97-AF65-F5344CB8AC3E}">
        <p14:creationId xmlns:p14="http://schemas.microsoft.com/office/powerpoint/2010/main" val="38548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36755" y="-33903"/>
            <a:ext cx="0" cy="5934162"/>
          </a:xfrm>
          <a:prstGeom prst="line">
            <a:avLst/>
          </a:prstGeom>
          <a:ln w="38100" cap="rnd">
            <a:solidFill>
              <a:srgbClr val="FFFFFF"/>
            </a:solidFill>
            <a:roun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b="-345"/>
          <a:stretch/>
        </p:blipFill>
        <p:spPr>
          <a:xfrm>
            <a:off x="8260080" y="2215074"/>
            <a:ext cx="3749040" cy="4642926"/>
          </a:xfrm>
          <a:prstGeom prst="rect">
            <a:avLst/>
          </a:prstGeom>
          <a:effectLst>
            <a:outerShdw blurRad="50800" dist="38100" algn="l" rotWithShape="0">
              <a:prstClr val="black">
                <a:alpha val="40000"/>
              </a:prstClr>
            </a:outerShdw>
          </a:effectLst>
        </p:spPr>
      </p:pic>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 y="2215074"/>
            <a:ext cx="3733800" cy="4642925"/>
          </a:xfrm>
          <a:prstGeom prst="rect">
            <a:avLst/>
          </a:prstGeom>
          <a:effectLst>
            <a:outerShdw blurRad="50800" dist="38100" algn="l" rotWithShape="0">
              <a:prstClr val="black">
                <a:alpha val="40000"/>
              </a:prstClr>
            </a:outerShdw>
          </a:effectLst>
        </p:spPr>
      </p:pic>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t="-345"/>
          <a:stretch/>
        </p:blipFill>
        <p:spPr>
          <a:xfrm>
            <a:off x="4114800" y="2206037"/>
            <a:ext cx="3947160" cy="4676026"/>
          </a:xfrm>
          <a:prstGeom prst="rect">
            <a:avLst/>
          </a:prstGeom>
          <a:effectLst>
            <a:outerShdw blurRad="50800" dist="38100" algn="l" rotWithShape="0">
              <a:prstClr val="black">
                <a:alpha val="40000"/>
              </a:prstClr>
            </a:outerShdw>
          </a:effectLst>
        </p:spPr>
      </p:pic>
      <p:grpSp>
        <p:nvGrpSpPr>
          <p:cNvPr id="51" name="Group 50"/>
          <p:cNvGrpSpPr/>
          <p:nvPr/>
        </p:nvGrpSpPr>
        <p:grpSpPr>
          <a:xfrm>
            <a:off x="1168030" y="576589"/>
            <a:ext cx="1729701" cy="2017981"/>
            <a:chOff x="990809" y="268240"/>
            <a:chExt cx="2163660" cy="2524265"/>
          </a:xfrm>
        </p:grpSpPr>
        <p:grpSp>
          <p:nvGrpSpPr>
            <p:cNvPr id="38" name="Group 37">
              <a:extLst>
                <a:ext uri="{FF2B5EF4-FFF2-40B4-BE49-F238E27FC236}">
                  <a16:creationId xmlns:a16="http://schemas.microsoft.com/office/drawing/2014/main" id="{D822F3F4-702C-49C3-8D06-CE20D575A6B1}"/>
                </a:ext>
              </a:extLst>
            </p:cNvPr>
            <p:cNvGrpSpPr/>
            <p:nvPr/>
          </p:nvGrpSpPr>
          <p:grpSpPr>
            <a:xfrm>
              <a:off x="990809" y="268240"/>
              <a:ext cx="2163658" cy="2524265"/>
              <a:chOff x="632987" y="1870465"/>
              <a:chExt cx="2194562" cy="2560320"/>
            </a:xfrm>
          </p:grpSpPr>
          <p:sp>
            <p:nvSpPr>
              <p:cNvPr id="39" name="Flowchart: Manual Operation 38">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40" name="Freeform: Shape 6">
                <a:extLst>
                  <a:ext uri="{FF2B5EF4-FFF2-40B4-BE49-F238E27FC236}">
                    <a16:creationId xmlns:a16="http://schemas.microsoft.com/office/drawing/2014/main" id="{5D3D4BA2-A523-41E2-8910-97EC2384FE6A}"/>
                  </a:ext>
                </a:extLst>
              </p:cNvPr>
              <p:cNvSpPr/>
              <p:nvPr/>
            </p:nvSpPr>
            <p:spPr>
              <a:xfrm rot="5400000">
                <a:off x="450108" y="2053344"/>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41" name="TextBox 40">
              <a:extLst>
                <a:ext uri="{FF2B5EF4-FFF2-40B4-BE49-F238E27FC236}">
                  <a16:creationId xmlns:a16="http://schemas.microsoft.com/office/drawing/2014/main" id="{354507D8-2A10-4B23-94A6-0401BDA1E526}"/>
                </a:ext>
              </a:extLst>
            </p:cNvPr>
            <p:cNvSpPr txBox="1"/>
            <p:nvPr/>
          </p:nvSpPr>
          <p:spPr>
            <a:xfrm>
              <a:off x="990809" y="1058090"/>
              <a:ext cx="2163660" cy="885485"/>
            </a:xfrm>
            <a:prstGeom prst="rect">
              <a:avLst/>
            </a:prstGeom>
            <a:noFill/>
          </p:spPr>
          <p:txBody>
            <a:bodyPr wrap="square" rtlCol="0">
              <a:spAutoFit/>
            </a:bodyPr>
            <a:lstStyle/>
            <a:p>
              <a:pPr algn="ctr"/>
              <a:r>
                <a:rPr lang="en-US" sz="2000" b="1" spc="600" dirty="0">
                  <a:solidFill>
                    <a:srgbClr val="FFFFFF"/>
                  </a:solidFill>
                  <a:latin typeface="Century Gothic" panose="020B0502020202020204" pitchFamily="34" charset="0"/>
                </a:rPr>
                <a:t>BENEFIT#1</a:t>
              </a:r>
            </a:p>
          </p:txBody>
        </p:sp>
      </p:grpSp>
      <p:sp>
        <p:nvSpPr>
          <p:cNvPr id="2" name="Rectangle 1"/>
          <p:cNvSpPr/>
          <p:nvPr/>
        </p:nvSpPr>
        <p:spPr>
          <a:xfrm>
            <a:off x="175801" y="5237912"/>
            <a:ext cx="3763108" cy="107644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F3F3"/>
                </a:solidFill>
                <a:latin typeface="Calibri Light" panose="020F0302020204030204"/>
              </a:rPr>
              <a:t>Your money actually goes where it is supposed to go.</a:t>
            </a:r>
          </a:p>
        </p:txBody>
      </p:sp>
      <p:sp>
        <p:nvSpPr>
          <p:cNvPr id="22" name="Rectangle 21"/>
          <p:cNvSpPr/>
          <p:nvPr/>
        </p:nvSpPr>
        <p:spPr>
          <a:xfrm>
            <a:off x="4114800" y="5237912"/>
            <a:ext cx="3966431" cy="107644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F3F3"/>
                </a:solidFill>
                <a:latin typeface="Calibri Light" panose="020F0302020204030204"/>
              </a:rPr>
              <a:t>Your bills are paid on time every month (without you even thinking about it).</a:t>
            </a:r>
          </a:p>
        </p:txBody>
      </p:sp>
      <p:sp>
        <p:nvSpPr>
          <p:cNvPr id="23" name="Rectangle 22"/>
          <p:cNvSpPr/>
          <p:nvPr/>
        </p:nvSpPr>
        <p:spPr>
          <a:xfrm>
            <a:off x="8262325" y="5237912"/>
            <a:ext cx="3763108" cy="107644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F3F3"/>
                </a:solidFill>
                <a:latin typeface="Calibri Light" panose="020F0302020204030204"/>
              </a:rPr>
              <a:t>You automatically </a:t>
            </a:r>
          </a:p>
          <a:p>
            <a:pPr algn="ctr"/>
            <a:r>
              <a:rPr lang="en-US" sz="2400" dirty="0">
                <a:solidFill>
                  <a:srgbClr val="F3F3F3"/>
                </a:solidFill>
                <a:latin typeface="Calibri Light" panose="020F0302020204030204"/>
              </a:rPr>
              <a:t>save money!</a:t>
            </a:r>
          </a:p>
        </p:txBody>
      </p:sp>
      <p:grpSp>
        <p:nvGrpSpPr>
          <p:cNvPr id="27" name="Group 26"/>
          <p:cNvGrpSpPr/>
          <p:nvPr/>
        </p:nvGrpSpPr>
        <p:grpSpPr>
          <a:xfrm>
            <a:off x="5231149" y="576589"/>
            <a:ext cx="1729701" cy="2017981"/>
            <a:chOff x="990809" y="268240"/>
            <a:chExt cx="2163660" cy="2524265"/>
          </a:xfrm>
        </p:grpSpPr>
        <p:grpSp>
          <p:nvGrpSpPr>
            <p:cNvPr id="28" name="Group 27">
              <a:extLst>
                <a:ext uri="{FF2B5EF4-FFF2-40B4-BE49-F238E27FC236}">
                  <a16:creationId xmlns:a16="http://schemas.microsoft.com/office/drawing/2014/main" id="{D822F3F4-702C-49C3-8D06-CE20D575A6B1}"/>
                </a:ext>
              </a:extLst>
            </p:cNvPr>
            <p:cNvGrpSpPr/>
            <p:nvPr/>
          </p:nvGrpSpPr>
          <p:grpSpPr>
            <a:xfrm>
              <a:off x="990810" y="268240"/>
              <a:ext cx="2163658" cy="2524265"/>
              <a:chOff x="632988" y="1870466"/>
              <a:chExt cx="2194562" cy="2560320"/>
            </a:xfrm>
          </p:grpSpPr>
          <p:sp>
            <p:nvSpPr>
              <p:cNvPr id="30" name="Flowchart: Manual Operation 29">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31" name="Freeform: Shape 6">
                <a:extLst>
                  <a:ext uri="{FF2B5EF4-FFF2-40B4-BE49-F238E27FC236}">
                    <a16:creationId xmlns:a16="http://schemas.microsoft.com/office/drawing/2014/main" id="{5D3D4BA2-A523-41E2-8910-97EC2384FE6A}"/>
                  </a:ext>
                </a:extLst>
              </p:cNvPr>
              <p:cNvSpPr/>
              <p:nvPr/>
            </p:nvSpPr>
            <p:spPr>
              <a:xfrm rot="5400000">
                <a:off x="450109" y="2053345"/>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29" name="TextBox 28">
              <a:extLst>
                <a:ext uri="{FF2B5EF4-FFF2-40B4-BE49-F238E27FC236}">
                  <a16:creationId xmlns:a16="http://schemas.microsoft.com/office/drawing/2014/main" id="{354507D8-2A10-4B23-94A6-0401BDA1E526}"/>
                </a:ext>
              </a:extLst>
            </p:cNvPr>
            <p:cNvSpPr txBox="1"/>
            <p:nvPr/>
          </p:nvSpPr>
          <p:spPr>
            <a:xfrm>
              <a:off x="990809" y="1058090"/>
              <a:ext cx="2163660" cy="885485"/>
            </a:xfrm>
            <a:prstGeom prst="rect">
              <a:avLst/>
            </a:prstGeom>
            <a:noFill/>
          </p:spPr>
          <p:txBody>
            <a:bodyPr wrap="square" rtlCol="0">
              <a:spAutoFit/>
            </a:bodyPr>
            <a:lstStyle/>
            <a:p>
              <a:pPr algn="ctr"/>
              <a:r>
                <a:rPr lang="en-US" sz="2000" b="1" spc="600" dirty="0">
                  <a:solidFill>
                    <a:srgbClr val="FFFFFF"/>
                  </a:solidFill>
                  <a:latin typeface="Century Gothic" panose="020B0502020202020204" pitchFamily="34" charset="0"/>
                </a:rPr>
                <a:t>BENEFIT #2</a:t>
              </a:r>
            </a:p>
          </p:txBody>
        </p:sp>
      </p:grpSp>
      <p:grpSp>
        <p:nvGrpSpPr>
          <p:cNvPr id="32" name="Group 31"/>
          <p:cNvGrpSpPr/>
          <p:nvPr/>
        </p:nvGrpSpPr>
        <p:grpSpPr>
          <a:xfrm>
            <a:off x="9279028" y="576589"/>
            <a:ext cx="1729701" cy="2017981"/>
            <a:chOff x="990809" y="268240"/>
            <a:chExt cx="2163660" cy="2524265"/>
          </a:xfrm>
        </p:grpSpPr>
        <p:grpSp>
          <p:nvGrpSpPr>
            <p:cNvPr id="33" name="Group 32">
              <a:extLst>
                <a:ext uri="{FF2B5EF4-FFF2-40B4-BE49-F238E27FC236}">
                  <a16:creationId xmlns:a16="http://schemas.microsoft.com/office/drawing/2014/main" id="{D822F3F4-702C-49C3-8D06-CE20D575A6B1}"/>
                </a:ext>
              </a:extLst>
            </p:cNvPr>
            <p:cNvGrpSpPr/>
            <p:nvPr/>
          </p:nvGrpSpPr>
          <p:grpSpPr>
            <a:xfrm>
              <a:off x="990810" y="268240"/>
              <a:ext cx="2163658" cy="2524265"/>
              <a:chOff x="632988" y="1870466"/>
              <a:chExt cx="2194562" cy="2560320"/>
            </a:xfrm>
          </p:grpSpPr>
          <p:sp>
            <p:nvSpPr>
              <p:cNvPr id="35" name="Flowchart: Manual Operation 34">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36" name="Freeform: Shape 6">
                <a:extLst>
                  <a:ext uri="{FF2B5EF4-FFF2-40B4-BE49-F238E27FC236}">
                    <a16:creationId xmlns:a16="http://schemas.microsoft.com/office/drawing/2014/main" id="{5D3D4BA2-A523-41E2-8910-97EC2384FE6A}"/>
                  </a:ext>
                </a:extLst>
              </p:cNvPr>
              <p:cNvSpPr/>
              <p:nvPr/>
            </p:nvSpPr>
            <p:spPr>
              <a:xfrm rot="5400000">
                <a:off x="450109" y="2053345"/>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34" name="TextBox 33">
              <a:extLst>
                <a:ext uri="{FF2B5EF4-FFF2-40B4-BE49-F238E27FC236}">
                  <a16:creationId xmlns:a16="http://schemas.microsoft.com/office/drawing/2014/main" id="{354507D8-2A10-4B23-94A6-0401BDA1E526}"/>
                </a:ext>
              </a:extLst>
            </p:cNvPr>
            <p:cNvSpPr txBox="1"/>
            <p:nvPr/>
          </p:nvSpPr>
          <p:spPr>
            <a:xfrm>
              <a:off x="990809" y="1058090"/>
              <a:ext cx="2163660" cy="885485"/>
            </a:xfrm>
            <a:prstGeom prst="rect">
              <a:avLst/>
            </a:prstGeom>
            <a:noFill/>
          </p:spPr>
          <p:txBody>
            <a:bodyPr wrap="square" rtlCol="0">
              <a:spAutoFit/>
            </a:bodyPr>
            <a:lstStyle/>
            <a:p>
              <a:pPr algn="ctr"/>
              <a:r>
                <a:rPr lang="en-US" sz="2000" b="1" spc="600" dirty="0">
                  <a:solidFill>
                    <a:srgbClr val="FFFFFF"/>
                  </a:solidFill>
                  <a:latin typeface="Century Gothic" panose="020B0502020202020204" pitchFamily="34" charset="0"/>
                </a:rPr>
                <a:t>BENEFIT#3</a:t>
              </a:r>
            </a:p>
          </p:txBody>
        </p:sp>
      </p:grpSp>
      <p:sp>
        <p:nvSpPr>
          <p:cNvPr id="37" name="Rectangle 36"/>
          <p:cNvSpPr/>
          <p:nvPr/>
        </p:nvSpPr>
        <p:spPr>
          <a:xfrm>
            <a:off x="0" y="2713010"/>
            <a:ext cx="12216936" cy="1025979"/>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spc="600" dirty="0">
                <a:solidFill>
                  <a:srgbClr val="F3F3F3"/>
                </a:solidFill>
                <a:latin typeface="Century Gothic" panose="020B0502020202020204" pitchFamily="34" charset="0"/>
              </a:rPr>
              <a:t>AUTOMATE WHERE POSSIBLE</a:t>
            </a:r>
          </a:p>
        </p:txBody>
      </p:sp>
    </p:spTree>
    <p:custDataLst>
      <p:tags r:id="rId1"/>
    </p:custDataLst>
    <p:extLst>
      <p:ext uri="{BB962C8B-B14F-4D97-AF65-F5344CB8AC3E}">
        <p14:creationId xmlns:p14="http://schemas.microsoft.com/office/powerpoint/2010/main" val="31445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47" presetClass="entr" presetSubtype="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anim calcmode="lin" valueType="num">
                                      <p:cBhvr>
                                        <p:cTn id="12" dur="750" fill="hold"/>
                                        <p:tgtEl>
                                          <p:spTgt spid="25"/>
                                        </p:tgtEl>
                                        <p:attrNameLst>
                                          <p:attrName>ppt_x</p:attrName>
                                        </p:attrNameLst>
                                      </p:cBhvr>
                                      <p:tavLst>
                                        <p:tav tm="0">
                                          <p:val>
                                            <p:strVal val="#ppt_x"/>
                                          </p:val>
                                        </p:tav>
                                        <p:tav tm="100000">
                                          <p:val>
                                            <p:strVal val="#ppt_x"/>
                                          </p:val>
                                        </p:tav>
                                      </p:tavLst>
                                    </p:anim>
                                    <p:anim calcmode="lin" valueType="num">
                                      <p:cBhvr>
                                        <p:cTn id="13" dur="75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25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anim calcmode="lin" valueType="num">
                                      <p:cBhvr>
                                        <p:cTn id="24" dur="750" fill="hold"/>
                                        <p:tgtEl>
                                          <p:spTgt spid="24"/>
                                        </p:tgtEl>
                                        <p:attrNameLst>
                                          <p:attrName>ppt_x</p:attrName>
                                        </p:attrNameLst>
                                      </p:cBhvr>
                                      <p:tavLst>
                                        <p:tav tm="0">
                                          <p:val>
                                            <p:strVal val="#ppt_x"/>
                                          </p:val>
                                        </p:tav>
                                        <p:tav tm="100000">
                                          <p:val>
                                            <p:strVal val="#ppt_x"/>
                                          </p:val>
                                        </p:tav>
                                      </p:tavLst>
                                    </p:anim>
                                    <p:anim calcmode="lin" valueType="num">
                                      <p:cBhvr>
                                        <p:cTn id="25" dur="75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7" presetClass="entr" presetSubtype="0" fill="hold" nodeType="afterEffect">
                                  <p:stCondLst>
                                    <p:cond delay="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anim calcmode="lin" valueType="num">
                                      <p:cBhvr>
                                        <p:cTn id="36" dur="750" fill="hold"/>
                                        <p:tgtEl>
                                          <p:spTgt spid="17"/>
                                        </p:tgtEl>
                                        <p:attrNameLst>
                                          <p:attrName>ppt_x</p:attrName>
                                        </p:attrNameLst>
                                      </p:cBhvr>
                                      <p:tavLst>
                                        <p:tav tm="0">
                                          <p:val>
                                            <p:strVal val="#ppt_x"/>
                                          </p:val>
                                        </p:tav>
                                        <p:tav tm="100000">
                                          <p:val>
                                            <p:strVal val="#ppt_x"/>
                                          </p:val>
                                        </p:tav>
                                      </p:tavLst>
                                    </p:anim>
                                    <p:anim calcmode="lin" valueType="num">
                                      <p:cBhvr>
                                        <p:cTn id="37" dur="75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anim calcmode="lin" valueType="num">
                                      <p:cBhvr>
                                        <p:cTn id="42" dur="500" fill="hold"/>
                                        <p:tgtEl>
                                          <p:spTgt spid="23"/>
                                        </p:tgtEl>
                                        <p:attrNameLst>
                                          <p:attrName>ppt_x</p:attrName>
                                        </p:attrNameLst>
                                      </p:cBhvr>
                                      <p:tavLst>
                                        <p:tav tm="0">
                                          <p:val>
                                            <p:strVal val="#ppt_x"/>
                                          </p:val>
                                        </p:tav>
                                        <p:tav tm="100000">
                                          <p:val>
                                            <p:strVal val="#ppt_x"/>
                                          </p:val>
                                        </p:tav>
                                      </p:tavLst>
                                    </p:anim>
                                    <p:anim calcmode="lin" valueType="num">
                                      <p:cBhvr>
                                        <p:cTn id="4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54507D8-2A10-4B23-94A6-0401BDA1E526}"/>
              </a:ext>
            </a:extLst>
          </p:cNvPr>
          <p:cNvSpPr txBox="1"/>
          <p:nvPr/>
        </p:nvSpPr>
        <p:spPr>
          <a:xfrm>
            <a:off x="262246" y="3541026"/>
            <a:ext cx="2614945" cy="400110"/>
          </a:xfrm>
          <a:prstGeom prst="rect">
            <a:avLst/>
          </a:prstGeom>
          <a:noFill/>
        </p:spPr>
        <p:txBody>
          <a:bodyPr wrap="square" rtlCol="0">
            <a:spAutoFit/>
          </a:bodyPr>
          <a:lstStyle/>
          <a:p>
            <a:pPr algn="ctr"/>
            <a:r>
              <a:rPr lang="en-US" sz="2000" b="1" spc="600" dirty="0">
                <a:solidFill>
                  <a:srgbClr val="FFFFFF"/>
                </a:solidFill>
                <a:latin typeface="Century Gothic" panose="020B0502020202020204" pitchFamily="34" charset="0"/>
              </a:rPr>
              <a:t>VALUES</a:t>
            </a:r>
          </a:p>
        </p:txBody>
      </p:sp>
      <p:pic>
        <p:nvPicPr>
          <p:cNvPr id="34" name="Picture 33"/>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grpSp>
        <p:nvGrpSpPr>
          <p:cNvPr id="42" name="Group 41"/>
          <p:cNvGrpSpPr/>
          <p:nvPr/>
        </p:nvGrpSpPr>
        <p:grpSpPr>
          <a:xfrm>
            <a:off x="826007" y="0"/>
            <a:ext cx="7423934" cy="1667264"/>
            <a:chOff x="826007" y="0"/>
            <a:chExt cx="7423934" cy="1667264"/>
          </a:xfrm>
        </p:grpSpPr>
        <p:sp>
          <p:nvSpPr>
            <p:cNvPr id="43" name="TextBox 42">
              <a:extLst>
                <a:ext uri="{FF2B5EF4-FFF2-40B4-BE49-F238E27FC236}">
                  <a16:creationId xmlns:a16="http://schemas.microsoft.com/office/drawing/2014/main" id="{E742F038-7124-4F62-80E7-5DCD31A1CC93}"/>
                </a:ext>
              </a:extLst>
            </p:cNvPr>
            <p:cNvSpPr txBox="1"/>
            <p:nvPr/>
          </p:nvSpPr>
          <p:spPr>
            <a:xfrm>
              <a:off x="826007" y="1082489"/>
              <a:ext cx="7423934" cy="584775"/>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USE </a:t>
              </a:r>
              <a:r>
                <a:rPr lang="en-US" sz="3200" b="1" dirty="0">
                  <a:solidFill>
                    <a:prstClr val="black">
                      <a:lumMod val="50000"/>
                      <a:lumOff val="50000"/>
                    </a:prstClr>
                  </a:solidFill>
                  <a:latin typeface="Century Gothic" panose="020B0502020202020204" pitchFamily="34" charset="0"/>
                </a:rPr>
                <a:t>DESIGNATED ACCOUNTS</a:t>
              </a:r>
            </a:p>
          </p:txBody>
        </p:sp>
        <p:cxnSp>
          <p:nvCxnSpPr>
            <p:cNvPr id="44" name="Straight Connector 43"/>
            <p:cNvCxnSpPr/>
            <p:nvPr/>
          </p:nvCxnSpPr>
          <p:spPr>
            <a:xfrm>
              <a:off x="826007"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452917" y="2244017"/>
            <a:ext cx="2843353" cy="3212188"/>
            <a:chOff x="1452917" y="2244017"/>
            <a:chExt cx="2843353" cy="3212188"/>
          </a:xfrm>
        </p:grpSpPr>
        <p:sp>
          <p:nvSpPr>
            <p:cNvPr id="47" name="TextBox 46">
              <a:extLst>
                <a:ext uri="{FF2B5EF4-FFF2-40B4-BE49-F238E27FC236}">
                  <a16:creationId xmlns:a16="http://schemas.microsoft.com/office/drawing/2014/main" id="{354507D8-2A10-4B23-94A6-0401BDA1E526}"/>
                </a:ext>
              </a:extLst>
            </p:cNvPr>
            <p:cNvSpPr txBox="1"/>
            <p:nvPr/>
          </p:nvSpPr>
          <p:spPr>
            <a:xfrm>
              <a:off x="1452917" y="5056095"/>
              <a:ext cx="2843353" cy="400110"/>
            </a:xfrm>
            <a:prstGeom prst="rect">
              <a:avLst/>
            </a:prstGeom>
            <a:noFill/>
          </p:spPr>
          <p:txBody>
            <a:bodyPr wrap="square" rtlCol="0">
              <a:spAutoFit/>
            </a:bodyPr>
            <a:lstStyle/>
            <a:p>
              <a:pPr algn="ctr"/>
              <a:r>
                <a:rPr lang="en-US" sz="2000" b="1" spc="600" dirty="0">
                  <a:solidFill>
                    <a:srgbClr val="7F7F7F"/>
                  </a:solidFill>
                  <a:latin typeface="Century Gothic" panose="020B0502020202020204" pitchFamily="34" charset="0"/>
                </a:rPr>
                <a:t>SAVINGS</a:t>
              </a:r>
            </a:p>
          </p:txBody>
        </p:sp>
        <p:grpSp>
          <p:nvGrpSpPr>
            <p:cNvPr id="2" name="Group 1"/>
            <p:cNvGrpSpPr/>
            <p:nvPr/>
          </p:nvGrpSpPr>
          <p:grpSpPr>
            <a:xfrm>
              <a:off x="1791515" y="2244017"/>
              <a:ext cx="2170228" cy="2531930"/>
              <a:chOff x="1791515" y="2244017"/>
              <a:chExt cx="2170228" cy="2531930"/>
            </a:xfrm>
          </p:grpSpPr>
          <p:grpSp>
            <p:nvGrpSpPr>
              <p:cNvPr id="48" name="Group 47"/>
              <p:cNvGrpSpPr/>
              <p:nvPr/>
            </p:nvGrpSpPr>
            <p:grpSpPr>
              <a:xfrm>
                <a:off x="1791515" y="2244017"/>
                <a:ext cx="2170228" cy="2531930"/>
                <a:chOff x="1275789" y="2228057"/>
                <a:chExt cx="2170228" cy="2531930"/>
              </a:xfrm>
            </p:grpSpPr>
            <p:grpSp>
              <p:nvGrpSpPr>
                <p:cNvPr id="90" name="Group 89"/>
                <p:cNvGrpSpPr/>
                <p:nvPr/>
              </p:nvGrpSpPr>
              <p:grpSpPr>
                <a:xfrm>
                  <a:off x="1275789" y="2228057"/>
                  <a:ext cx="2170228" cy="2531930"/>
                  <a:chOff x="5000726" y="2163035"/>
                  <a:chExt cx="2170228" cy="2531930"/>
                </a:xfrm>
              </p:grpSpPr>
              <p:grpSp>
                <p:nvGrpSpPr>
                  <p:cNvPr id="94" name="Group 93">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96" name="Flowchart: Manual Operation 9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95" name="Rectangle 94"/>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91" name="Group 90">
                  <a:extLst>
                    <a:ext uri="{FF2B5EF4-FFF2-40B4-BE49-F238E27FC236}">
                      <a16:creationId xmlns:a16="http://schemas.microsoft.com/office/drawing/2014/main" id="{D822F3F4-702C-49C3-8D06-CE20D575A6B1}"/>
                    </a:ext>
                  </a:extLst>
                </p:cNvPr>
                <p:cNvGrpSpPr/>
                <p:nvPr/>
              </p:nvGrpSpPr>
              <p:grpSpPr>
                <a:xfrm flipH="1">
                  <a:off x="1545619" y="2546871"/>
                  <a:ext cx="1630524" cy="1902277"/>
                  <a:chOff x="619396" y="1862399"/>
                  <a:chExt cx="2194561" cy="2560320"/>
                </a:xfrm>
                <a:solidFill>
                  <a:srgbClr val="FFFFFF">
                    <a:alpha val="75000"/>
                  </a:srgbClr>
                </a:solidFill>
              </p:grpSpPr>
              <p:sp>
                <p:nvSpPr>
                  <p:cNvPr id="92" name="Flowchart: Manual Operation 91">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3"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208" name="Group 207"/>
              <p:cNvGrpSpPr/>
              <p:nvPr/>
            </p:nvGrpSpPr>
            <p:grpSpPr>
              <a:xfrm>
                <a:off x="2261057" y="2918246"/>
                <a:ext cx="1181551" cy="1138378"/>
                <a:chOff x="1391885" y="3535171"/>
                <a:chExt cx="1181551" cy="1138378"/>
              </a:xfrm>
            </p:grpSpPr>
            <p:grpSp>
              <p:nvGrpSpPr>
                <p:cNvPr id="209" name="Group 208"/>
                <p:cNvGrpSpPr/>
                <p:nvPr/>
              </p:nvGrpSpPr>
              <p:grpSpPr>
                <a:xfrm>
                  <a:off x="1394971" y="4400447"/>
                  <a:ext cx="277502" cy="247289"/>
                  <a:chOff x="6877326" y="4012449"/>
                  <a:chExt cx="881792" cy="785786"/>
                </a:xfrm>
              </p:grpSpPr>
              <p:grpSp>
                <p:nvGrpSpPr>
                  <p:cNvPr id="274" name="Group 273"/>
                  <p:cNvGrpSpPr/>
                  <p:nvPr/>
                </p:nvGrpSpPr>
                <p:grpSpPr>
                  <a:xfrm>
                    <a:off x="6877552" y="4648014"/>
                    <a:ext cx="758158" cy="150221"/>
                    <a:chOff x="4928245" y="4419600"/>
                    <a:chExt cx="4384732" cy="327660"/>
                  </a:xfrm>
                </p:grpSpPr>
                <p:sp>
                  <p:nvSpPr>
                    <p:cNvPr id="300" name="Flowchart: Magnetic Disk 299"/>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Magnetic Disk 300"/>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3" name="Picture 302"/>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75" name="Group 274"/>
                  <p:cNvGrpSpPr/>
                  <p:nvPr/>
                </p:nvGrpSpPr>
                <p:grpSpPr>
                  <a:xfrm>
                    <a:off x="6963569" y="4545419"/>
                    <a:ext cx="758158" cy="150221"/>
                    <a:chOff x="4928245" y="4419600"/>
                    <a:chExt cx="4384732" cy="327660"/>
                  </a:xfrm>
                </p:grpSpPr>
                <p:sp>
                  <p:nvSpPr>
                    <p:cNvPr id="296" name="Flowchart: Magnetic Disk 295"/>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Magnetic Disk 296"/>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9" name="Picture 298"/>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76" name="Group 275"/>
                  <p:cNvGrpSpPr/>
                  <p:nvPr/>
                </p:nvGrpSpPr>
                <p:grpSpPr>
                  <a:xfrm>
                    <a:off x="6918740" y="4423904"/>
                    <a:ext cx="758158" cy="150221"/>
                    <a:chOff x="4928245" y="4419600"/>
                    <a:chExt cx="4384732" cy="327660"/>
                  </a:xfrm>
                </p:grpSpPr>
                <p:sp>
                  <p:nvSpPr>
                    <p:cNvPr id="292" name="Flowchart: Magnetic Disk 291"/>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Magnetic Disk 292"/>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5" name="Picture 294"/>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77" name="Group 276"/>
                  <p:cNvGrpSpPr/>
                  <p:nvPr/>
                </p:nvGrpSpPr>
                <p:grpSpPr>
                  <a:xfrm>
                    <a:off x="7000960" y="4293114"/>
                    <a:ext cx="758158" cy="150221"/>
                    <a:chOff x="4928245" y="4419600"/>
                    <a:chExt cx="4384732" cy="327660"/>
                  </a:xfrm>
                </p:grpSpPr>
                <p:sp>
                  <p:nvSpPr>
                    <p:cNvPr id="288" name="Flowchart: Magnetic Disk 287"/>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Magnetic Disk 288"/>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1" name="Picture 290"/>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78" name="Group 277"/>
                  <p:cNvGrpSpPr/>
                  <p:nvPr/>
                </p:nvGrpSpPr>
                <p:grpSpPr>
                  <a:xfrm>
                    <a:off x="6877326" y="4162219"/>
                    <a:ext cx="758158" cy="150221"/>
                    <a:chOff x="4928245" y="4419600"/>
                    <a:chExt cx="4384732" cy="327660"/>
                  </a:xfrm>
                </p:grpSpPr>
                <p:sp>
                  <p:nvSpPr>
                    <p:cNvPr id="284" name="Flowchart: Magnetic Disk 283"/>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Magnetic Disk 284"/>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7" name="Picture 286"/>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79" name="Group 278"/>
                  <p:cNvGrpSpPr/>
                  <p:nvPr/>
                </p:nvGrpSpPr>
                <p:grpSpPr>
                  <a:xfrm>
                    <a:off x="6963573" y="4012449"/>
                    <a:ext cx="758158" cy="150221"/>
                    <a:chOff x="4928245" y="4419600"/>
                    <a:chExt cx="4384732" cy="327660"/>
                  </a:xfrm>
                </p:grpSpPr>
                <p:sp>
                  <p:nvSpPr>
                    <p:cNvPr id="280" name="Flowchart: Magnetic Disk 279"/>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Magnetic Disk 280"/>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3" name="Picture 282"/>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grpSp>
              <p:nvGrpSpPr>
                <p:cNvPr id="210" name="Group 209"/>
                <p:cNvGrpSpPr/>
                <p:nvPr/>
              </p:nvGrpSpPr>
              <p:grpSpPr>
                <a:xfrm>
                  <a:off x="1391885" y="4150226"/>
                  <a:ext cx="277502" cy="247289"/>
                  <a:chOff x="6877326" y="4012449"/>
                  <a:chExt cx="881792" cy="785786"/>
                </a:xfrm>
              </p:grpSpPr>
              <p:grpSp>
                <p:nvGrpSpPr>
                  <p:cNvPr id="244" name="Group 243"/>
                  <p:cNvGrpSpPr/>
                  <p:nvPr/>
                </p:nvGrpSpPr>
                <p:grpSpPr>
                  <a:xfrm>
                    <a:off x="6877552" y="4648014"/>
                    <a:ext cx="758158" cy="150221"/>
                    <a:chOff x="4928245" y="4419600"/>
                    <a:chExt cx="4384732" cy="327660"/>
                  </a:xfrm>
                </p:grpSpPr>
                <p:sp>
                  <p:nvSpPr>
                    <p:cNvPr id="270" name="Flowchart: Magnetic Disk 269"/>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Magnetic Disk 270"/>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3" name="Picture 272"/>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45" name="Group 244"/>
                  <p:cNvGrpSpPr/>
                  <p:nvPr/>
                </p:nvGrpSpPr>
                <p:grpSpPr>
                  <a:xfrm>
                    <a:off x="6963569" y="4545419"/>
                    <a:ext cx="758158" cy="150221"/>
                    <a:chOff x="4928245" y="4419600"/>
                    <a:chExt cx="4384732" cy="327660"/>
                  </a:xfrm>
                </p:grpSpPr>
                <p:sp>
                  <p:nvSpPr>
                    <p:cNvPr id="266" name="Flowchart: Magnetic Disk 265"/>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agnetic Disk 266"/>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9" name="Picture 268"/>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46" name="Group 245"/>
                  <p:cNvGrpSpPr/>
                  <p:nvPr/>
                </p:nvGrpSpPr>
                <p:grpSpPr>
                  <a:xfrm>
                    <a:off x="6918740" y="4423904"/>
                    <a:ext cx="758158" cy="150221"/>
                    <a:chOff x="4928245" y="4419600"/>
                    <a:chExt cx="4384732" cy="327660"/>
                  </a:xfrm>
                </p:grpSpPr>
                <p:sp>
                  <p:nvSpPr>
                    <p:cNvPr id="262" name="Flowchart: Magnetic Disk 261"/>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Magnetic Disk 262"/>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5" name="Picture 264"/>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47" name="Group 246"/>
                  <p:cNvGrpSpPr/>
                  <p:nvPr/>
                </p:nvGrpSpPr>
                <p:grpSpPr>
                  <a:xfrm>
                    <a:off x="7000960" y="4293114"/>
                    <a:ext cx="758158" cy="150221"/>
                    <a:chOff x="4928245" y="4419600"/>
                    <a:chExt cx="4384732" cy="327660"/>
                  </a:xfrm>
                </p:grpSpPr>
                <p:sp>
                  <p:nvSpPr>
                    <p:cNvPr id="258" name="Flowchart: Magnetic Disk 257"/>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Magnetic Disk 258"/>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1" name="Picture 260"/>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48" name="Group 247"/>
                  <p:cNvGrpSpPr/>
                  <p:nvPr/>
                </p:nvGrpSpPr>
                <p:grpSpPr>
                  <a:xfrm>
                    <a:off x="6877326" y="4162219"/>
                    <a:ext cx="758158" cy="150221"/>
                    <a:chOff x="4928245" y="4419600"/>
                    <a:chExt cx="4384732" cy="327660"/>
                  </a:xfrm>
                </p:grpSpPr>
                <p:sp>
                  <p:nvSpPr>
                    <p:cNvPr id="254" name="Flowchart: Magnetic Disk 253"/>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Magnetic Disk 254"/>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7" name="Picture 256"/>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nvGrpSpPr>
                  <p:cNvPr id="249" name="Group 248"/>
                  <p:cNvGrpSpPr/>
                  <p:nvPr/>
                </p:nvGrpSpPr>
                <p:grpSpPr>
                  <a:xfrm>
                    <a:off x="6963573" y="4012449"/>
                    <a:ext cx="758158" cy="150221"/>
                    <a:chOff x="4928245" y="4419600"/>
                    <a:chExt cx="4384732" cy="327660"/>
                  </a:xfrm>
                </p:grpSpPr>
                <p:sp>
                  <p:nvSpPr>
                    <p:cNvPr id="250" name="Flowchart: Magnetic Disk 249"/>
                    <p:cNvSpPr/>
                    <p:nvPr/>
                  </p:nvSpPr>
                  <p:spPr>
                    <a:xfrm>
                      <a:off x="4928245" y="4422777"/>
                      <a:ext cx="4384732" cy="324483"/>
                    </a:xfrm>
                    <a:prstGeom prst="flowChartMagneticDisk">
                      <a:avLst/>
                    </a:prstGeom>
                    <a:solidFill>
                      <a:srgbClr val="FD9E1E"/>
                    </a:solidFill>
                    <a:ln>
                      <a:solidFill>
                        <a:srgbClr val="FD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Magnetic Disk 250"/>
                    <p:cNvSpPr/>
                    <p:nvPr/>
                  </p:nvSpPr>
                  <p:spPr>
                    <a:xfrm>
                      <a:off x="4928245" y="4444055"/>
                      <a:ext cx="4382102" cy="201101"/>
                    </a:xfrm>
                    <a:prstGeom prst="flowChartMagneticDisk">
                      <a:avLst/>
                    </a:prstGeom>
                    <a:solidFill>
                      <a:srgbClr val="FDB926"/>
                    </a:solidFill>
                    <a:ln>
                      <a:solidFill>
                        <a:srgbClr val="FDB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067300" y="4419600"/>
                      <a:ext cx="4114800" cy="137160"/>
                    </a:xfrm>
                    <a:prstGeom prst="ellipse">
                      <a:avLst/>
                    </a:prstGeom>
                    <a:solidFill>
                      <a:srgbClr val="FD9E1E"/>
                    </a:solidFill>
                    <a:ln>
                      <a:solidFill>
                        <a:srgbClr val="FD9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Picture 252"/>
                    <p:cNvPicPr>
                      <a:picLocks noChangeAspect="1"/>
                    </p:cNvPicPr>
                    <p:nvPr/>
                  </p:nvPicPr>
                  <p:blipFill rotWithShape="1">
                    <a:blip r:embed="rId6" cstate="screen">
                      <a:extLst>
                        <a:ext uri="{28A0092B-C50C-407E-A947-70E740481C1C}">
                          <a14:useLocalDpi xmlns:a14="http://schemas.microsoft.com/office/drawing/2010/main"/>
                        </a:ext>
                      </a:extLst>
                    </a:blip>
                    <a:srcRect l="46135" t="20945" r="36885" b="33033"/>
                    <a:stretch/>
                  </p:blipFill>
                  <p:spPr>
                    <a:xfrm rot="5400000">
                      <a:off x="6995636" y="3100638"/>
                      <a:ext cx="96269" cy="2749431"/>
                    </a:xfrm>
                    <a:prstGeom prst="rect">
                      <a:avLst/>
                    </a:prstGeom>
                  </p:spPr>
                </p:pic>
              </p:grpSp>
            </p:grpSp>
            <p:grpSp>
              <p:nvGrpSpPr>
                <p:cNvPr id="211" name="Group 210"/>
                <p:cNvGrpSpPr/>
                <p:nvPr/>
              </p:nvGrpSpPr>
              <p:grpSpPr>
                <a:xfrm>
                  <a:off x="1496136" y="3535171"/>
                  <a:ext cx="974386" cy="1135425"/>
                  <a:chOff x="4046488" y="2469821"/>
                  <a:chExt cx="2182427" cy="2543122"/>
                </a:xfrm>
              </p:grpSpPr>
              <p:sp>
                <p:nvSpPr>
                  <p:cNvPr id="214" name="Rounded Rectangle 213"/>
                  <p:cNvSpPr/>
                  <p:nvPr/>
                </p:nvSpPr>
                <p:spPr>
                  <a:xfrm>
                    <a:off x="5467999" y="4482629"/>
                    <a:ext cx="490409" cy="530314"/>
                  </a:xfrm>
                  <a:prstGeom prst="roundRect">
                    <a:avLst/>
                  </a:prstGeom>
                  <a:solidFill>
                    <a:srgbClr val="F5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4329141" y="4482629"/>
                    <a:ext cx="490409" cy="530314"/>
                  </a:xfrm>
                  <a:prstGeom prst="roundRect">
                    <a:avLst/>
                  </a:prstGeom>
                  <a:solidFill>
                    <a:srgbClr val="F5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4046488" y="2469821"/>
                    <a:ext cx="2182427" cy="2505047"/>
                    <a:chOff x="4046488" y="2469821"/>
                    <a:chExt cx="2182427" cy="2505047"/>
                  </a:xfrm>
                </p:grpSpPr>
                <p:grpSp>
                  <p:nvGrpSpPr>
                    <p:cNvPr id="219" name="Group 218"/>
                    <p:cNvGrpSpPr/>
                    <p:nvPr/>
                  </p:nvGrpSpPr>
                  <p:grpSpPr>
                    <a:xfrm>
                      <a:off x="4046488" y="2708772"/>
                      <a:ext cx="2182427" cy="2187059"/>
                      <a:chOff x="4046488" y="2960232"/>
                      <a:chExt cx="2182427" cy="2187059"/>
                    </a:xfrm>
                  </p:grpSpPr>
                  <p:grpSp>
                    <p:nvGrpSpPr>
                      <p:cNvPr id="238" name="Group 237"/>
                      <p:cNvGrpSpPr/>
                      <p:nvPr/>
                    </p:nvGrpSpPr>
                    <p:grpSpPr>
                      <a:xfrm>
                        <a:off x="4049147" y="2966049"/>
                        <a:ext cx="2179768" cy="2181242"/>
                        <a:chOff x="4049873" y="2612854"/>
                        <a:chExt cx="2179768" cy="2181242"/>
                      </a:xfrm>
                    </p:grpSpPr>
                    <p:sp>
                      <p:nvSpPr>
                        <p:cNvPr id="240" name="Oval 239"/>
                        <p:cNvSpPr/>
                        <p:nvPr/>
                      </p:nvSpPr>
                      <p:spPr>
                        <a:xfrm>
                          <a:off x="4049873" y="2612855"/>
                          <a:ext cx="2179768" cy="2181241"/>
                        </a:xfrm>
                        <a:prstGeom prst="ellipse">
                          <a:avLst/>
                        </a:prstGeom>
                        <a:solidFill>
                          <a:srgbClr val="FA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5028954" y="2612854"/>
                          <a:ext cx="207841" cy="426362"/>
                          <a:chOff x="4993008" y="2333474"/>
                          <a:chExt cx="207841" cy="335329"/>
                        </a:xfrm>
                      </p:grpSpPr>
                      <p:sp>
                        <p:nvSpPr>
                          <p:cNvPr id="242" name="Freeform 241"/>
                          <p:cNvSpPr/>
                          <p:nvPr/>
                        </p:nvSpPr>
                        <p:spPr>
                          <a:xfrm rot="16200000">
                            <a:off x="4929116" y="2397366"/>
                            <a:ext cx="335329" cy="207546"/>
                          </a:xfrm>
                          <a:custGeom>
                            <a:avLst/>
                            <a:gdLst>
                              <a:gd name="connsiteX0" fmla="*/ 161544 w 802630"/>
                              <a:gd name="connsiteY0" fmla="*/ 0 h 367164"/>
                              <a:gd name="connsiteX1" fmla="*/ 316992 w 802630"/>
                              <a:gd name="connsiteY1" fmla="*/ 0 h 367164"/>
                              <a:gd name="connsiteX2" fmla="*/ 323088 w 802630"/>
                              <a:gd name="connsiteY2" fmla="*/ 0 h 367164"/>
                              <a:gd name="connsiteX3" fmla="*/ 802630 w 802630"/>
                              <a:gd name="connsiteY3" fmla="*/ 0 h 367164"/>
                              <a:gd name="connsiteX4" fmla="*/ 802630 w 802630"/>
                              <a:gd name="connsiteY4" fmla="*/ 367164 h 367164"/>
                              <a:gd name="connsiteX5" fmla="*/ 323088 w 802630"/>
                              <a:gd name="connsiteY5" fmla="*/ 367164 h 367164"/>
                              <a:gd name="connsiteX6" fmla="*/ 316992 w 802630"/>
                              <a:gd name="connsiteY6" fmla="*/ 367164 h 367164"/>
                              <a:gd name="connsiteX7" fmla="*/ 161544 w 802630"/>
                              <a:gd name="connsiteY7" fmla="*/ 367164 h 367164"/>
                              <a:gd name="connsiteX8" fmla="*/ 0 w 802630"/>
                              <a:gd name="connsiteY8" fmla="*/ 183582 h 367164"/>
                              <a:gd name="connsiteX9" fmla="*/ 161544 w 802630"/>
                              <a:gd name="connsiteY9" fmla="*/ 0 h 3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2630" h="367164">
                                <a:moveTo>
                                  <a:pt x="161544" y="0"/>
                                </a:moveTo>
                                <a:lnTo>
                                  <a:pt x="316992" y="0"/>
                                </a:lnTo>
                                <a:lnTo>
                                  <a:pt x="323088" y="0"/>
                                </a:lnTo>
                                <a:lnTo>
                                  <a:pt x="802630" y="0"/>
                                </a:lnTo>
                                <a:lnTo>
                                  <a:pt x="802630" y="367164"/>
                                </a:lnTo>
                                <a:lnTo>
                                  <a:pt x="323088" y="367164"/>
                                </a:lnTo>
                                <a:lnTo>
                                  <a:pt x="316992" y="367164"/>
                                </a:lnTo>
                                <a:lnTo>
                                  <a:pt x="161544" y="367164"/>
                                </a:lnTo>
                                <a:cubicBezTo>
                                  <a:pt x="72326" y="367164"/>
                                  <a:pt x="0" y="284972"/>
                                  <a:pt x="0" y="183582"/>
                                </a:cubicBezTo>
                                <a:cubicBezTo>
                                  <a:pt x="0" y="82192"/>
                                  <a:pt x="72326" y="0"/>
                                  <a:pt x="161544" y="0"/>
                                </a:cubicBezTo>
                                <a:close/>
                              </a:path>
                            </a:pathLst>
                          </a:custGeom>
                          <a:solidFill>
                            <a:srgbClr val="E78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rot="16200000">
                            <a:off x="4938296" y="2406250"/>
                            <a:ext cx="334772" cy="190334"/>
                          </a:xfrm>
                          <a:custGeom>
                            <a:avLst/>
                            <a:gdLst>
                              <a:gd name="connsiteX0" fmla="*/ 335817 w 335817"/>
                              <a:gd name="connsiteY0" fmla="*/ 0 h 190334"/>
                              <a:gd name="connsiteX1" fmla="*/ 335817 w 335817"/>
                              <a:gd name="connsiteY1" fmla="*/ 190334 h 190334"/>
                              <a:gd name="connsiteX2" fmla="*/ 135179 w 335817"/>
                              <a:gd name="connsiteY2" fmla="*/ 190334 h 190334"/>
                              <a:gd name="connsiteX3" fmla="*/ 132628 w 335817"/>
                              <a:gd name="connsiteY3" fmla="*/ 190334 h 190334"/>
                              <a:gd name="connsiteX4" fmla="*/ 67589 w 335817"/>
                              <a:gd name="connsiteY4" fmla="*/ 190334 h 190334"/>
                              <a:gd name="connsiteX5" fmla="*/ 0 w 335817"/>
                              <a:gd name="connsiteY5" fmla="*/ 95167 h 190334"/>
                              <a:gd name="connsiteX6" fmla="*/ 2044 w 335817"/>
                              <a:gd name="connsiteY6" fmla="*/ 80910 h 190334"/>
                              <a:gd name="connsiteX7" fmla="*/ 5311 w 335817"/>
                              <a:gd name="connsiteY7" fmla="*/ 103689 h 190334"/>
                              <a:gd name="connsiteX8" fmla="*/ 67588 w 335817"/>
                              <a:gd name="connsiteY8" fmla="*/ 161812 h 190334"/>
                              <a:gd name="connsiteX9" fmla="*/ 132627 w 335817"/>
                              <a:gd name="connsiteY9" fmla="*/ 161812 h 190334"/>
                              <a:gd name="connsiteX10" fmla="*/ 135178 w 335817"/>
                              <a:gd name="connsiteY10" fmla="*/ 161812 h 190334"/>
                              <a:gd name="connsiteX11" fmla="*/ 335816 w 335817"/>
                              <a:gd name="connsiteY11" fmla="*/ 161812 h 190334"/>
                              <a:gd name="connsiteX12" fmla="*/ 335816 w 335817"/>
                              <a:gd name="connsiteY12" fmla="*/ 0 h 19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7" h="190334">
                                <a:moveTo>
                                  <a:pt x="335817" y="0"/>
                                </a:moveTo>
                                <a:lnTo>
                                  <a:pt x="335817" y="190334"/>
                                </a:lnTo>
                                <a:lnTo>
                                  <a:pt x="135179" y="190334"/>
                                </a:lnTo>
                                <a:lnTo>
                                  <a:pt x="132628" y="190334"/>
                                </a:lnTo>
                                <a:lnTo>
                                  <a:pt x="67589" y="190334"/>
                                </a:lnTo>
                                <a:cubicBezTo>
                                  <a:pt x="30261" y="190334"/>
                                  <a:pt x="0" y="147727"/>
                                  <a:pt x="0" y="95167"/>
                                </a:cubicBezTo>
                                <a:lnTo>
                                  <a:pt x="2044" y="80910"/>
                                </a:lnTo>
                                <a:lnTo>
                                  <a:pt x="5311" y="103689"/>
                                </a:lnTo>
                                <a:cubicBezTo>
                                  <a:pt x="15571" y="137846"/>
                                  <a:pt x="39592" y="161812"/>
                                  <a:pt x="67588" y="161812"/>
                                </a:cubicBezTo>
                                <a:lnTo>
                                  <a:pt x="132627" y="161812"/>
                                </a:lnTo>
                                <a:lnTo>
                                  <a:pt x="135178" y="161812"/>
                                </a:lnTo>
                                <a:lnTo>
                                  <a:pt x="335816" y="161812"/>
                                </a:lnTo>
                                <a:lnTo>
                                  <a:pt x="33581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9" name="Oval 238"/>
                      <p:cNvSpPr/>
                      <p:nvPr/>
                    </p:nvSpPr>
                    <p:spPr>
                      <a:xfrm>
                        <a:off x="4046488" y="2960232"/>
                        <a:ext cx="2172285" cy="2179458"/>
                      </a:xfrm>
                      <a:prstGeom prst="ellipse">
                        <a:avLst/>
                      </a:prstGeom>
                      <a:noFill/>
                      <a:ln w="12700">
                        <a:solidFill>
                          <a:srgbClr val="FA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rot="245656">
                      <a:off x="5349043" y="2469821"/>
                      <a:ext cx="833158" cy="1358651"/>
                      <a:chOff x="5174251" y="2250742"/>
                      <a:chExt cx="836075" cy="1466094"/>
                    </a:xfrm>
                  </p:grpSpPr>
                  <p:sp>
                    <p:nvSpPr>
                      <p:cNvPr id="236" name="Chord 235"/>
                      <p:cNvSpPr/>
                      <p:nvPr/>
                    </p:nvSpPr>
                    <p:spPr>
                      <a:xfrm rot="17070229" flipH="1">
                        <a:off x="4859242" y="2565751"/>
                        <a:ext cx="1466094" cy="836075"/>
                      </a:xfrm>
                      <a:prstGeom prst="chord">
                        <a:avLst>
                          <a:gd name="adj1" fmla="val 3296826"/>
                          <a:gd name="adj2" fmla="val 15127372"/>
                        </a:avLst>
                      </a:prstGeom>
                      <a:solidFill>
                        <a:srgbClr val="F6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hord 236"/>
                      <p:cNvSpPr/>
                      <p:nvPr/>
                    </p:nvSpPr>
                    <p:spPr>
                      <a:xfrm rot="17070229" flipH="1">
                        <a:off x="4922048" y="2597527"/>
                        <a:ext cx="1237656" cy="701692"/>
                      </a:xfrm>
                      <a:prstGeom prst="chord">
                        <a:avLst>
                          <a:gd name="adj1" fmla="val 3296826"/>
                          <a:gd name="adj2" fmla="val 15127372"/>
                        </a:avLst>
                      </a:prstGeom>
                      <a:solidFill>
                        <a:srgbClr val="E78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rot="21354344" flipH="1">
                      <a:off x="4104794" y="2483859"/>
                      <a:ext cx="833158" cy="1358651"/>
                      <a:chOff x="5174251" y="2250742"/>
                      <a:chExt cx="836075" cy="1466094"/>
                    </a:xfrm>
                  </p:grpSpPr>
                  <p:sp>
                    <p:nvSpPr>
                      <p:cNvPr id="234" name="Chord 233"/>
                      <p:cNvSpPr/>
                      <p:nvPr/>
                    </p:nvSpPr>
                    <p:spPr>
                      <a:xfrm rot="17070229" flipH="1">
                        <a:off x="4859242" y="2565751"/>
                        <a:ext cx="1466094" cy="836075"/>
                      </a:xfrm>
                      <a:prstGeom prst="chord">
                        <a:avLst>
                          <a:gd name="adj1" fmla="val 3296826"/>
                          <a:gd name="adj2" fmla="val 15127372"/>
                        </a:avLst>
                      </a:prstGeom>
                      <a:solidFill>
                        <a:srgbClr val="F6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hord 234"/>
                      <p:cNvSpPr/>
                      <p:nvPr/>
                    </p:nvSpPr>
                    <p:spPr>
                      <a:xfrm rot="17070229" flipH="1">
                        <a:off x="4922048" y="2597527"/>
                        <a:ext cx="1237656" cy="701692"/>
                      </a:xfrm>
                      <a:prstGeom prst="chord">
                        <a:avLst>
                          <a:gd name="adj1" fmla="val 3296826"/>
                          <a:gd name="adj2" fmla="val 15127372"/>
                        </a:avLst>
                      </a:prstGeom>
                      <a:solidFill>
                        <a:srgbClr val="E78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4091587" y="2876842"/>
                      <a:ext cx="2096864" cy="2098026"/>
                      <a:chOff x="4091587" y="2876842"/>
                      <a:chExt cx="2096864" cy="2098026"/>
                    </a:xfrm>
                  </p:grpSpPr>
                  <p:grpSp>
                    <p:nvGrpSpPr>
                      <p:cNvPr id="225" name="Group 224"/>
                      <p:cNvGrpSpPr/>
                      <p:nvPr/>
                    </p:nvGrpSpPr>
                    <p:grpSpPr>
                      <a:xfrm>
                        <a:off x="4091587" y="2876842"/>
                        <a:ext cx="2096864" cy="2098026"/>
                        <a:chOff x="2998980" y="3595501"/>
                        <a:chExt cx="2096864" cy="2098026"/>
                      </a:xfrm>
                    </p:grpSpPr>
                    <p:sp>
                      <p:nvSpPr>
                        <p:cNvPr id="232" name="Oval 231"/>
                        <p:cNvSpPr/>
                        <p:nvPr/>
                      </p:nvSpPr>
                      <p:spPr>
                        <a:xfrm>
                          <a:off x="2998980" y="3596663"/>
                          <a:ext cx="2096864" cy="2096864"/>
                        </a:xfrm>
                        <a:prstGeom prst="ellipse">
                          <a:avLst/>
                        </a:prstGeom>
                        <a:solidFill>
                          <a:srgbClr val="F5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2998980" y="3595501"/>
                          <a:ext cx="2096864" cy="1984717"/>
                        </a:xfrm>
                        <a:prstGeom prst="ellipse">
                          <a:avLst/>
                        </a:prstGeom>
                        <a:solidFill>
                          <a:srgbClr val="FA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4626328" y="3637745"/>
                        <a:ext cx="1013053" cy="1013053"/>
                        <a:chOff x="4626328" y="3637745"/>
                        <a:chExt cx="1013053" cy="1013053"/>
                      </a:xfrm>
                    </p:grpSpPr>
                    <p:sp>
                      <p:nvSpPr>
                        <p:cNvPr id="229" name="Oval 228"/>
                        <p:cNvSpPr/>
                        <p:nvPr/>
                      </p:nvSpPr>
                      <p:spPr>
                        <a:xfrm>
                          <a:off x="4626328" y="3637745"/>
                          <a:ext cx="1013053" cy="1013053"/>
                        </a:xfrm>
                        <a:prstGeom prst="ellipse">
                          <a:avLst/>
                        </a:prstGeom>
                        <a:solidFill>
                          <a:srgbClr val="F5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924375" y="3996550"/>
                          <a:ext cx="160020" cy="309776"/>
                        </a:xfrm>
                        <a:prstGeom prst="ellipse">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194142" y="3991625"/>
                          <a:ext cx="160020" cy="309776"/>
                        </a:xfrm>
                        <a:prstGeom prst="ellipse">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Oval 226"/>
                      <p:cNvSpPr/>
                      <p:nvPr/>
                    </p:nvSpPr>
                    <p:spPr>
                      <a:xfrm>
                        <a:off x="4664827" y="3389201"/>
                        <a:ext cx="256872" cy="256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352316" y="3392026"/>
                        <a:ext cx="256872" cy="256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Freeform 222"/>
                    <p:cNvSpPr/>
                    <p:nvPr/>
                  </p:nvSpPr>
                  <p:spPr>
                    <a:xfrm rot="16200000">
                      <a:off x="4845928" y="2937317"/>
                      <a:ext cx="572086" cy="207546"/>
                    </a:xfrm>
                    <a:custGeom>
                      <a:avLst/>
                      <a:gdLst>
                        <a:gd name="connsiteX0" fmla="*/ 161544 w 802630"/>
                        <a:gd name="connsiteY0" fmla="*/ 0 h 367164"/>
                        <a:gd name="connsiteX1" fmla="*/ 316992 w 802630"/>
                        <a:gd name="connsiteY1" fmla="*/ 0 h 367164"/>
                        <a:gd name="connsiteX2" fmla="*/ 323088 w 802630"/>
                        <a:gd name="connsiteY2" fmla="*/ 0 h 367164"/>
                        <a:gd name="connsiteX3" fmla="*/ 802630 w 802630"/>
                        <a:gd name="connsiteY3" fmla="*/ 0 h 367164"/>
                        <a:gd name="connsiteX4" fmla="*/ 802630 w 802630"/>
                        <a:gd name="connsiteY4" fmla="*/ 367164 h 367164"/>
                        <a:gd name="connsiteX5" fmla="*/ 323088 w 802630"/>
                        <a:gd name="connsiteY5" fmla="*/ 367164 h 367164"/>
                        <a:gd name="connsiteX6" fmla="*/ 316992 w 802630"/>
                        <a:gd name="connsiteY6" fmla="*/ 367164 h 367164"/>
                        <a:gd name="connsiteX7" fmla="*/ 161544 w 802630"/>
                        <a:gd name="connsiteY7" fmla="*/ 367164 h 367164"/>
                        <a:gd name="connsiteX8" fmla="*/ 0 w 802630"/>
                        <a:gd name="connsiteY8" fmla="*/ 183582 h 367164"/>
                        <a:gd name="connsiteX9" fmla="*/ 161544 w 802630"/>
                        <a:gd name="connsiteY9" fmla="*/ 0 h 3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2630" h="367164">
                          <a:moveTo>
                            <a:pt x="161544" y="0"/>
                          </a:moveTo>
                          <a:lnTo>
                            <a:pt x="316992" y="0"/>
                          </a:lnTo>
                          <a:lnTo>
                            <a:pt x="323088" y="0"/>
                          </a:lnTo>
                          <a:lnTo>
                            <a:pt x="802630" y="0"/>
                          </a:lnTo>
                          <a:lnTo>
                            <a:pt x="802630" y="367164"/>
                          </a:lnTo>
                          <a:lnTo>
                            <a:pt x="323088" y="367164"/>
                          </a:lnTo>
                          <a:lnTo>
                            <a:pt x="316992" y="367164"/>
                          </a:lnTo>
                          <a:lnTo>
                            <a:pt x="161544" y="367164"/>
                          </a:lnTo>
                          <a:cubicBezTo>
                            <a:pt x="72326" y="367164"/>
                            <a:pt x="0" y="284972"/>
                            <a:pt x="0" y="183582"/>
                          </a:cubicBezTo>
                          <a:cubicBezTo>
                            <a:pt x="0" y="82192"/>
                            <a:pt x="72326" y="0"/>
                            <a:pt x="161544" y="0"/>
                          </a:cubicBezTo>
                          <a:close/>
                        </a:path>
                      </a:pathLst>
                    </a:custGeom>
                    <a:solidFill>
                      <a:srgbClr val="E78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rot="16200000">
                      <a:off x="4855591" y="2945922"/>
                      <a:ext cx="572086" cy="190335"/>
                    </a:xfrm>
                    <a:custGeom>
                      <a:avLst/>
                      <a:gdLst>
                        <a:gd name="connsiteX0" fmla="*/ 335817 w 335817"/>
                        <a:gd name="connsiteY0" fmla="*/ 0 h 190334"/>
                        <a:gd name="connsiteX1" fmla="*/ 335817 w 335817"/>
                        <a:gd name="connsiteY1" fmla="*/ 190334 h 190334"/>
                        <a:gd name="connsiteX2" fmla="*/ 135179 w 335817"/>
                        <a:gd name="connsiteY2" fmla="*/ 190334 h 190334"/>
                        <a:gd name="connsiteX3" fmla="*/ 132628 w 335817"/>
                        <a:gd name="connsiteY3" fmla="*/ 190334 h 190334"/>
                        <a:gd name="connsiteX4" fmla="*/ 67589 w 335817"/>
                        <a:gd name="connsiteY4" fmla="*/ 190334 h 190334"/>
                        <a:gd name="connsiteX5" fmla="*/ 0 w 335817"/>
                        <a:gd name="connsiteY5" fmla="*/ 95167 h 190334"/>
                        <a:gd name="connsiteX6" fmla="*/ 2044 w 335817"/>
                        <a:gd name="connsiteY6" fmla="*/ 80910 h 190334"/>
                        <a:gd name="connsiteX7" fmla="*/ 5311 w 335817"/>
                        <a:gd name="connsiteY7" fmla="*/ 103689 h 190334"/>
                        <a:gd name="connsiteX8" fmla="*/ 67588 w 335817"/>
                        <a:gd name="connsiteY8" fmla="*/ 161812 h 190334"/>
                        <a:gd name="connsiteX9" fmla="*/ 132627 w 335817"/>
                        <a:gd name="connsiteY9" fmla="*/ 161812 h 190334"/>
                        <a:gd name="connsiteX10" fmla="*/ 135178 w 335817"/>
                        <a:gd name="connsiteY10" fmla="*/ 161812 h 190334"/>
                        <a:gd name="connsiteX11" fmla="*/ 335816 w 335817"/>
                        <a:gd name="connsiteY11" fmla="*/ 161812 h 190334"/>
                        <a:gd name="connsiteX12" fmla="*/ 335816 w 335817"/>
                        <a:gd name="connsiteY12" fmla="*/ 0 h 19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7" h="190334">
                          <a:moveTo>
                            <a:pt x="335817" y="0"/>
                          </a:moveTo>
                          <a:lnTo>
                            <a:pt x="335817" y="190334"/>
                          </a:lnTo>
                          <a:lnTo>
                            <a:pt x="135179" y="190334"/>
                          </a:lnTo>
                          <a:lnTo>
                            <a:pt x="132628" y="190334"/>
                          </a:lnTo>
                          <a:lnTo>
                            <a:pt x="67589" y="190334"/>
                          </a:lnTo>
                          <a:cubicBezTo>
                            <a:pt x="30261" y="190334"/>
                            <a:pt x="0" y="147727"/>
                            <a:pt x="0" y="95167"/>
                          </a:cubicBezTo>
                          <a:lnTo>
                            <a:pt x="2044" y="80910"/>
                          </a:lnTo>
                          <a:lnTo>
                            <a:pt x="5311" y="103689"/>
                          </a:lnTo>
                          <a:cubicBezTo>
                            <a:pt x="15571" y="137846"/>
                            <a:pt x="39592" y="161812"/>
                            <a:pt x="67588" y="161812"/>
                          </a:cubicBezTo>
                          <a:lnTo>
                            <a:pt x="132627" y="161812"/>
                          </a:lnTo>
                          <a:lnTo>
                            <a:pt x="135178" y="161812"/>
                          </a:lnTo>
                          <a:lnTo>
                            <a:pt x="335816" y="161812"/>
                          </a:lnTo>
                          <a:lnTo>
                            <a:pt x="33581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Rounded Rectangle 216"/>
                  <p:cNvSpPr/>
                  <p:nvPr/>
                </p:nvSpPr>
                <p:spPr>
                  <a:xfrm>
                    <a:off x="4329140" y="4939665"/>
                    <a:ext cx="490409" cy="73278"/>
                  </a:xfrm>
                  <a:prstGeom prst="roundRect">
                    <a:avLst>
                      <a:gd name="adj" fmla="val 29761"/>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5471291" y="4939665"/>
                    <a:ext cx="490409" cy="73278"/>
                  </a:xfrm>
                  <a:prstGeom prst="roundRect">
                    <a:avLst>
                      <a:gd name="adj" fmla="val 29761"/>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2" name="Picture 211"/>
                <p:cNvPicPr>
                  <a:picLocks noChangeAspect="1"/>
                </p:cNvPicPr>
                <p:nvPr/>
              </p:nvPicPr>
              <p:blipFill rotWithShape="1">
                <a:blip r:embed="rId7" cstate="email">
                  <a:extLst>
                    <a:ext uri="{28A0092B-C50C-407E-A947-70E740481C1C}">
                      <a14:useLocalDpi xmlns:a14="http://schemas.microsoft.com/office/drawing/2010/main"/>
                    </a:ext>
                  </a:extLst>
                </a:blip>
                <a:srcRect l="5357" t="9360" r="28675" b="21415"/>
                <a:stretch/>
              </p:blipFill>
              <p:spPr>
                <a:xfrm>
                  <a:off x="1846615" y="3657194"/>
                  <a:ext cx="167535" cy="225912"/>
                </a:xfrm>
                <a:prstGeom prst="rect">
                  <a:avLst/>
                </a:prstGeom>
              </p:spPr>
            </p:pic>
            <p:pic>
              <p:nvPicPr>
                <p:cNvPr id="213" name="Picture 212"/>
                <p:cNvPicPr>
                  <a:picLocks noChangeAspect="1"/>
                </p:cNvPicPr>
                <p:nvPr/>
              </p:nvPicPr>
              <p:blipFill rotWithShape="1">
                <a:blip r:embed="rId7" cstate="email">
                  <a:extLst>
                    <a:ext uri="{28A0092B-C50C-407E-A947-70E740481C1C}">
                      <a14:useLocalDpi xmlns:a14="http://schemas.microsoft.com/office/drawing/2010/main"/>
                    </a:ext>
                  </a:extLst>
                </a:blip>
                <a:srcRect t="9360" b="21415"/>
                <a:stretch/>
              </p:blipFill>
              <p:spPr>
                <a:xfrm rot="20272685">
                  <a:off x="2278367" y="4411081"/>
                  <a:ext cx="295069" cy="262468"/>
                </a:xfrm>
                <a:prstGeom prst="rect">
                  <a:avLst/>
                </a:prstGeom>
              </p:spPr>
            </p:pic>
          </p:grpSp>
        </p:grpSp>
      </p:grpSp>
      <p:grpSp>
        <p:nvGrpSpPr>
          <p:cNvPr id="9" name="Group 8"/>
          <p:cNvGrpSpPr/>
          <p:nvPr/>
        </p:nvGrpSpPr>
        <p:grpSpPr>
          <a:xfrm>
            <a:off x="8262318" y="2236037"/>
            <a:ext cx="2843353" cy="3224048"/>
            <a:chOff x="8262318" y="2236037"/>
            <a:chExt cx="2843353" cy="3224048"/>
          </a:xfrm>
        </p:grpSpPr>
        <p:sp>
          <p:nvSpPr>
            <p:cNvPr id="153" name="TextBox 152">
              <a:extLst>
                <a:ext uri="{FF2B5EF4-FFF2-40B4-BE49-F238E27FC236}">
                  <a16:creationId xmlns:a16="http://schemas.microsoft.com/office/drawing/2014/main" id="{354507D8-2A10-4B23-94A6-0401BDA1E526}"/>
                </a:ext>
              </a:extLst>
            </p:cNvPr>
            <p:cNvSpPr txBox="1"/>
            <p:nvPr/>
          </p:nvSpPr>
          <p:spPr>
            <a:xfrm>
              <a:off x="8262318" y="5059975"/>
              <a:ext cx="2843353" cy="400110"/>
            </a:xfrm>
            <a:prstGeom prst="rect">
              <a:avLst/>
            </a:prstGeom>
            <a:noFill/>
          </p:spPr>
          <p:txBody>
            <a:bodyPr wrap="square" rtlCol="0">
              <a:spAutoFit/>
            </a:bodyPr>
            <a:lstStyle/>
            <a:p>
              <a:pPr algn="ctr"/>
              <a:r>
                <a:rPr lang="en-US" sz="2000" b="1" spc="600" dirty="0">
                  <a:solidFill>
                    <a:srgbClr val="7F7F7F"/>
                  </a:solidFill>
                  <a:latin typeface="Century Gothic" panose="020B0502020202020204" pitchFamily="34" charset="0"/>
                </a:rPr>
                <a:t>SPENDING</a:t>
              </a:r>
            </a:p>
          </p:txBody>
        </p:sp>
        <p:grpSp>
          <p:nvGrpSpPr>
            <p:cNvPr id="8" name="Group 7"/>
            <p:cNvGrpSpPr/>
            <p:nvPr/>
          </p:nvGrpSpPr>
          <p:grpSpPr>
            <a:xfrm>
              <a:off x="8588539" y="2236037"/>
              <a:ext cx="2170228" cy="2531930"/>
              <a:chOff x="8588539" y="2236037"/>
              <a:chExt cx="2170228" cy="2531930"/>
            </a:xfrm>
          </p:grpSpPr>
          <p:grpSp>
            <p:nvGrpSpPr>
              <p:cNvPr id="154" name="Group 153"/>
              <p:cNvGrpSpPr/>
              <p:nvPr/>
            </p:nvGrpSpPr>
            <p:grpSpPr>
              <a:xfrm>
                <a:off x="8588539" y="2236037"/>
                <a:ext cx="2170228" cy="2531930"/>
                <a:chOff x="1275789" y="2228057"/>
                <a:chExt cx="2170228" cy="2531930"/>
              </a:xfrm>
            </p:grpSpPr>
            <p:grpSp>
              <p:nvGrpSpPr>
                <p:cNvPr id="196" name="Group 195"/>
                <p:cNvGrpSpPr/>
                <p:nvPr/>
              </p:nvGrpSpPr>
              <p:grpSpPr>
                <a:xfrm>
                  <a:off x="1275789" y="2228057"/>
                  <a:ext cx="2170228" cy="2531930"/>
                  <a:chOff x="5000726" y="2163035"/>
                  <a:chExt cx="2170228" cy="2531930"/>
                </a:xfrm>
              </p:grpSpPr>
              <p:grpSp>
                <p:nvGrpSpPr>
                  <p:cNvPr id="200" name="Group 199">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202" name="Flowchart: Manual Operation 201">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203"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201" name="Rectangle 200"/>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197" name="Group 196">
                  <a:extLst>
                    <a:ext uri="{FF2B5EF4-FFF2-40B4-BE49-F238E27FC236}">
                      <a16:creationId xmlns:a16="http://schemas.microsoft.com/office/drawing/2014/main" id="{D822F3F4-702C-49C3-8D06-CE20D575A6B1}"/>
                    </a:ext>
                  </a:extLst>
                </p:cNvPr>
                <p:cNvGrpSpPr/>
                <p:nvPr/>
              </p:nvGrpSpPr>
              <p:grpSpPr>
                <a:xfrm flipH="1">
                  <a:off x="1545619" y="2546871"/>
                  <a:ext cx="1630524" cy="1902277"/>
                  <a:chOff x="619396" y="1862399"/>
                  <a:chExt cx="2194561" cy="2560320"/>
                </a:xfrm>
                <a:solidFill>
                  <a:srgbClr val="FFFFFF">
                    <a:alpha val="75000"/>
                  </a:srgbClr>
                </a:solidFill>
              </p:grpSpPr>
              <p:sp>
                <p:nvSpPr>
                  <p:cNvPr id="198" name="Flowchart: Manual Operation 197">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99"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181" name="Group 180"/>
              <p:cNvGrpSpPr/>
              <p:nvPr/>
            </p:nvGrpSpPr>
            <p:grpSpPr>
              <a:xfrm>
                <a:off x="9208575" y="2856744"/>
                <a:ext cx="950837" cy="1271805"/>
                <a:chOff x="972450" y="3835463"/>
                <a:chExt cx="2078423" cy="2780025"/>
              </a:xfrm>
            </p:grpSpPr>
            <p:grpSp>
              <p:nvGrpSpPr>
                <p:cNvPr id="182" name="Group 181"/>
                <p:cNvGrpSpPr/>
                <p:nvPr/>
              </p:nvGrpSpPr>
              <p:grpSpPr>
                <a:xfrm rot="3886919">
                  <a:off x="1050998" y="4116554"/>
                  <a:ext cx="2030291" cy="1468110"/>
                  <a:chOff x="3180294" y="3356769"/>
                  <a:chExt cx="1924924" cy="1391919"/>
                </a:xfrm>
              </p:grpSpPr>
              <p:grpSp>
                <p:nvGrpSpPr>
                  <p:cNvPr id="192" name="Group 191"/>
                  <p:cNvGrpSpPr/>
                  <p:nvPr/>
                </p:nvGrpSpPr>
                <p:grpSpPr>
                  <a:xfrm flipH="1">
                    <a:off x="3186789" y="3832672"/>
                    <a:ext cx="1861580" cy="916016"/>
                    <a:chOff x="479061" y="1967476"/>
                    <a:chExt cx="844312" cy="415455"/>
                  </a:xfrm>
                </p:grpSpPr>
                <p:sp>
                  <p:nvSpPr>
                    <p:cNvPr id="359" name="Rounded Rectangle 358"/>
                    <p:cNvSpPr/>
                    <p:nvPr/>
                  </p:nvSpPr>
                  <p:spPr>
                    <a:xfrm>
                      <a:off x="479061" y="1967476"/>
                      <a:ext cx="844312" cy="415455"/>
                    </a:xfrm>
                    <a:prstGeom prst="roundRect">
                      <a:avLst>
                        <a:gd name="adj" fmla="val 7393"/>
                      </a:avLst>
                    </a:prstGeom>
                    <a:solidFill>
                      <a:srgbClr val="027B38"/>
                    </a:solidFill>
                    <a:ln>
                      <a:solidFill>
                        <a:srgbClr val="02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Plaque 359"/>
                    <p:cNvSpPr/>
                    <p:nvPr/>
                  </p:nvSpPr>
                  <p:spPr>
                    <a:xfrm>
                      <a:off x="533506" y="2002656"/>
                      <a:ext cx="735423" cy="345096"/>
                    </a:xfrm>
                    <a:prstGeom prst="plaqu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507331" y="198716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507330" y="2312990"/>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242753" y="231299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242753" y="1987998"/>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721549" y="2028622"/>
                      <a:ext cx="359335" cy="293164"/>
                    </a:xfrm>
                    <a:prstGeom prst="ellipse">
                      <a:avLst/>
                    </a:prstGeom>
                    <a:solidFill>
                      <a:srgbClr val="02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44170" y="2047926"/>
                      <a:ext cx="312011" cy="25455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400" dirty="0"/>
                    </a:p>
                  </p:txBody>
                </p:sp>
                <p:cxnSp>
                  <p:nvCxnSpPr>
                    <p:cNvPr id="367" name="Straight Connector 366"/>
                    <p:cNvCxnSpPr/>
                    <p:nvPr/>
                  </p:nvCxnSpPr>
                  <p:spPr>
                    <a:xfrm>
                      <a:off x="902354" y="2085492"/>
                      <a:ext cx="0" cy="191252"/>
                    </a:xfrm>
                    <a:prstGeom prst="line">
                      <a:avLst/>
                    </a:prstGeom>
                    <a:ln w="12700" cap="rnd">
                      <a:solidFill>
                        <a:srgbClr val="F3F3F3"/>
                      </a:solidFill>
                      <a:round/>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rot="1033286" flipH="1">
                    <a:off x="3180294" y="3601066"/>
                    <a:ext cx="1861580" cy="916016"/>
                    <a:chOff x="479061" y="1967476"/>
                    <a:chExt cx="844312" cy="415455"/>
                  </a:xfrm>
                </p:grpSpPr>
                <p:sp>
                  <p:nvSpPr>
                    <p:cNvPr id="350" name="Rounded Rectangle 349"/>
                    <p:cNvSpPr/>
                    <p:nvPr/>
                  </p:nvSpPr>
                  <p:spPr>
                    <a:xfrm>
                      <a:off x="479061" y="1967476"/>
                      <a:ext cx="844312" cy="415455"/>
                    </a:xfrm>
                    <a:prstGeom prst="roundRect">
                      <a:avLst>
                        <a:gd name="adj" fmla="val 7393"/>
                      </a:avLst>
                    </a:prstGeom>
                    <a:solidFill>
                      <a:srgbClr val="027B38"/>
                    </a:solidFill>
                    <a:ln>
                      <a:solidFill>
                        <a:srgbClr val="02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Plaque 350"/>
                    <p:cNvSpPr/>
                    <p:nvPr/>
                  </p:nvSpPr>
                  <p:spPr>
                    <a:xfrm>
                      <a:off x="533506" y="2002656"/>
                      <a:ext cx="735423" cy="345096"/>
                    </a:xfrm>
                    <a:prstGeom prst="plaqu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507331" y="198716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507330" y="2312990"/>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1242753" y="231299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242753" y="1987998"/>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721549" y="2028622"/>
                      <a:ext cx="359335" cy="293164"/>
                    </a:xfrm>
                    <a:prstGeom prst="ellipse">
                      <a:avLst/>
                    </a:prstGeom>
                    <a:solidFill>
                      <a:srgbClr val="02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744170" y="2047926"/>
                      <a:ext cx="312011" cy="25455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400" dirty="0"/>
                    </a:p>
                  </p:txBody>
                </p:sp>
                <p:cxnSp>
                  <p:nvCxnSpPr>
                    <p:cNvPr id="358" name="Straight Connector 357"/>
                    <p:cNvCxnSpPr/>
                    <p:nvPr/>
                  </p:nvCxnSpPr>
                  <p:spPr>
                    <a:xfrm>
                      <a:off x="902354" y="2085492"/>
                      <a:ext cx="0" cy="191252"/>
                    </a:xfrm>
                    <a:prstGeom prst="line">
                      <a:avLst/>
                    </a:prstGeom>
                    <a:ln w="12700" cap="rnd">
                      <a:solidFill>
                        <a:srgbClr val="F3F3F3"/>
                      </a:solidFill>
                      <a:round/>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rot="2025168" flipH="1">
                    <a:off x="3243638" y="3356769"/>
                    <a:ext cx="1861580" cy="916016"/>
                    <a:chOff x="479061" y="1967476"/>
                    <a:chExt cx="844312" cy="415455"/>
                  </a:xfrm>
                </p:grpSpPr>
                <p:sp>
                  <p:nvSpPr>
                    <p:cNvPr id="195" name="Rounded Rectangle 194"/>
                    <p:cNvSpPr/>
                    <p:nvPr/>
                  </p:nvSpPr>
                  <p:spPr>
                    <a:xfrm>
                      <a:off x="479061" y="1967476"/>
                      <a:ext cx="844312" cy="415455"/>
                    </a:xfrm>
                    <a:prstGeom prst="roundRect">
                      <a:avLst>
                        <a:gd name="adj" fmla="val 7393"/>
                      </a:avLst>
                    </a:prstGeom>
                    <a:solidFill>
                      <a:srgbClr val="027B38"/>
                    </a:solidFill>
                    <a:ln>
                      <a:solidFill>
                        <a:srgbClr val="02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aque 203"/>
                    <p:cNvSpPr/>
                    <p:nvPr/>
                  </p:nvSpPr>
                  <p:spPr>
                    <a:xfrm>
                      <a:off x="533506" y="2002656"/>
                      <a:ext cx="735423" cy="345096"/>
                    </a:xfrm>
                    <a:prstGeom prst="plaqu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07331" y="198716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07330" y="2312990"/>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242753" y="231299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242753" y="1987998"/>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721549" y="2028622"/>
                      <a:ext cx="359335" cy="293164"/>
                    </a:xfrm>
                    <a:prstGeom prst="ellipse">
                      <a:avLst/>
                    </a:prstGeom>
                    <a:solidFill>
                      <a:srgbClr val="02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44170" y="2047926"/>
                      <a:ext cx="312011" cy="25455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t>$</a:t>
                      </a:r>
                    </a:p>
                  </p:txBody>
                </p:sp>
              </p:grpSp>
            </p:grpSp>
            <p:grpSp>
              <p:nvGrpSpPr>
                <p:cNvPr id="183" name="Group 182"/>
                <p:cNvGrpSpPr/>
                <p:nvPr/>
              </p:nvGrpSpPr>
              <p:grpSpPr>
                <a:xfrm>
                  <a:off x="972450" y="5032131"/>
                  <a:ext cx="2078423" cy="1583357"/>
                  <a:chOff x="6181344" y="2644095"/>
                  <a:chExt cx="1970558" cy="1501185"/>
                </a:xfrm>
              </p:grpSpPr>
              <p:sp>
                <p:nvSpPr>
                  <p:cNvPr id="184" name="Rounded Rectangle 183"/>
                  <p:cNvSpPr/>
                  <p:nvPr/>
                </p:nvSpPr>
                <p:spPr>
                  <a:xfrm>
                    <a:off x="6181344" y="2644095"/>
                    <a:ext cx="1944624" cy="1501185"/>
                  </a:xfrm>
                  <a:prstGeom prst="roundRect">
                    <a:avLst>
                      <a:gd name="adj" fmla="val 12606"/>
                    </a:avLst>
                  </a:prstGeom>
                  <a:solidFill>
                    <a:srgbClr val="E98B13"/>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5" name="Group 184"/>
                  <p:cNvGrpSpPr/>
                  <p:nvPr/>
                </p:nvGrpSpPr>
                <p:grpSpPr>
                  <a:xfrm>
                    <a:off x="6248400" y="2651670"/>
                    <a:ext cx="1816608" cy="1493610"/>
                    <a:chOff x="6248400" y="2651670"/>
                    <a:chExt cx="1816608" cy="1493610"/>
                  </a:xfrm>
                </p:grpSpPr>
                <p:sp>
                  <p:nvSpPr>
                    <p:cNvPr id="190" name="Rounded Rectangle 189"/>
                    <p:cNvSpPr/>
                    <p:nvPr/>
                  </p:nvSpPr>
                  <p:spPr>
                    <a:xfrm>
                      <a:off x="6248400" y="2651670"/>
                      <a:ext cx="1816608" cy="1493610"/>
                    </a:xfrm>
                    <a:prstGeom prst="roundRect">
                      <a:avLst>
                        <a:gd name="adj" fmla="val 10545"/>
                      </a:avLst>
                    </a:prstGeom>
                    <a:solidFill>
                      <a:srgbClr val="F49C0B"/>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1" name="Rounded Rectangle 190"/>
                    <p:cNvSpPr/>
                    <p:nvPr/>
                  </p:nvSpPr>
                  <p:spPr>
                    <a:xfrm>
                      <a:off x="6313385" y="2718816"/>
                      <a:ext cx="1672374" cy="1353312"/>
                    </a:xfrm>
                    <a:prstGeom prst="roundRect">
                      <a:avLst>
                        <a:gd name="adj" fmla="val 5967"/>
                      </a:avLst>
                    </a:prstGeom>
                    <a:noFill/>
                    <a:ln w="19050">
                      <a:solidFill>
                        <a:schemeClr val="accent2">
                          <a:lumMod val="60000"/>
                          <a:lumOff val="40000"/>
                        </a:schemeClr>
                      </a:solidFill>
                      <a:prstDash val="dash"/>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6" name="Rounded Rectangle 185"/>
                  <p:cNvSpPr/>
                  <p:nvPr/>
                </p:nvSpPr>
                <p:spPr>
                  <a:xfrm>
                    <a:off x="8050744" y="3236675"/>
                    <a:ext cx="101158" cy="367164"/>
                  </a:xfrm>
                  <a:prstGeom prst="roundRect">
                    <a:avLst/>
                  </a:prstGeom>
                  <a:solidFill>
                    <a:srgbClr val="CA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Freeform 186"/>
                  <p:cNvSpPr/>
                  <p:nvPr/>
                </p:nvSpPr>
                <p:spPr>
                  <a:xfrm>
                    <a:off x="7265159" y="3236674"/>
                    <a:ext cx="799849" cy="367164"/>
                  </a:xfrm>
                  <a:custGeom>
                    <a:avLst/>
                    <a:gdLst>
                      <a:gd name="connsiteX0" fmla="*/ 161544 w 802630"/>
                      <a:gd name="connsiteY0" fmla="*/ 0 h 367164"/>
                      <a:gd name="connsiteX1" fmla="*/ 316992 w 802630"/>
                      <a:gd name="connsiteY1" fmla="*/ 0 h 367164"/>
                      <a:gd name="connsiteX2" fmla="*/ 323088 w 802630"/>
                      <a:gd name="connsiteY2" fmla="*/ 0 h 367164"/>
                      <a:gd name="connsiteX3" fmla="*/ 802630 w 802630"/>
                      <a:gd name="connsiteY3" fmla="*/ 0 h 367164"/>
                      <a:gd name="connsiteX4" fmla="*/ 802630 w 802630"/>
                      <a:gd name="connsiteY4" fmla="*/ 367164 h 367164"/>
                      <a:gd name="connsiteX5" fmla="*/ 323088 w 802630"/>
                      <a:gd name="connsiteY5" fmla="*/ 367164 h 367164"/>
                      <a:gd name="connsiteX6" fmla="*/ 316992 w 802630"/>
                      <a:gd name="connsiteY6" fmla="*/ 367164 h 367164"/>
                      <a:gd name="connsiteX7" fmla="*/ 161544 w 802630"/>
                      <a:gd name="connsiteY7" fmla="*/ 367164 h 367164"/>
                      <a:gd name="connsiteX8" fmla="*/ 0 w 802630"/>
                      <a:gd name="connsiteY8" fmla="*/ 183582 h 367164"/>
                      <a:gd name="connsiteX9" fmla="*/ 161544 w 802630"/>
                      <a:gd name="connsiteY9" fmla="*/ 0 h 3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2630" h="367164">
                        <a:moveTo>
                          <a:pt x="161544" y="0"/>
                        </a:moveTo>
                        <a:lnTo>
                          <a:pt x="316992" y="0"/>
                        </a:lnTo>
                        <a:lnTo>
                          <a:pt x="323088" y="0"/>
                        </a:lnTo>
                        <a:lnTo>
                          <a:pt x="802630" y="0"/>
                        </a:lnTo>
                        <a:lnTo>
                          <a:pt x="802630" y="367164"/>
                        </a:lnTo>
                        <a:lnTo>
                          <a:pt x="323088" y="367164"/>
                        </a:lnTo>
                        <a:lnTo>
                          <a:pt x="316992" y="367164"/>
                        </a:lnTo>
                        <a:lnTo>
                          <a:pt x="161544" y="367164"/>
                        </a:lnTo>
                        <a:cubicBezTo>
                          <a:pt x="72326" y="367164"/>
                          <a:pt x="0" y="284972"/>
                          <a:pt x="0" y="183582"/>
                        </a:cubicBezTo>
                        <a:cubicBezTo>
                          <a:pt x="0" y="82192"/>
                          <a:pt x="72326" y="0"/>
                          <a:pt x="161544" y="0"/>
                        </a:cubicBezTo>
                        <a:close/>
                      </a:path>
                    </a:pathLst>
                  </a:custGeom>
                  <a:solidFill>
                    <a:srgbClr val="D173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8" name="Oval 187"/>
                  <p:cNvSpPr/>
                  <p:nvPr/>
                </p:nvSpPr>
                <p:spPr>
                  <a:xfrm>
                    <a:off x="7370149" y="3317902"/>
                    <a:ext cx="204708" cy="204708"/>
                  </a:xfrm>
                  <a:prstGeom prst="ellipse">
                    <a:avLst/>
                  </a:prstGeom>
                  <a:solidFill>
                    <a:srgbClr val="F2D3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9" name="Oval 188"/>
                  <p:cNvSpPr/>
                  <p:nvPr/>
                </p:nvSpPr>
                <p:spPr>
                  <a:xfrm>
                    <a:off x="7405194" y="3327207"/>
                    <a:ext cx="169180" cy="186098"/>
                  </a:xfrm>
                  <a:prstGeom prst="ellipse">
                    <a:avLst/>
                  </a:prstGeom>
                  <a:solidFill>
                    <a:srgbClr val="D8B9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grpSp>
      <p:grpSp>
        <p:nvGrpSpPr>
          <p:cNvPr id="10" name="Group 9"/>
          <p:cNvGrpSpPr/>
          <p:nvPr/>
        </p:nvGrpSpPr>
        <p:grpSpPr>
          <a:xfrm>
            <a:off x="4634585" y="2236037"/>
            <a:ext cx="3263005" cy="3224048"/>
            <a:chOff x="4634585" y="2236037"/>
            <a:chExt cx="3263005" cy="3224048"/>
          </a:xfrm>
        </p:grpSpPr>
        <p:sp>
          <p:nvSpPr>
            <p:cNvPr id="100" name="TextBox 99">
              <a:extLst>
                <a:ext uri="{FF2B5EF4-FFF2-40B4-BE49-F238E27FC236}">
                  <a16:creationId xmlns:a16="http://schemas.microsoft.com/office/drawing/2014/main" id="{354507D8-2A10-4B23-94A6-0401BDA1E526}"/>
                </a:ext>
              </a:extLst>
            </p:cNvPr>
            <p:cNvSpPr txBox="1"/>
            <p:nvPr/>
          </p:nvSpPr>
          <p:spPr>
            <a:xfrm>
              <a:off x="4634585" y="5059975"/>
              <a:ext cx="3263005" cy="400110"/>
            </a:xfrm>
            <a:prstGeom prst="rect">
              <a:avLst/>
            </a:prstGeom>
            <a:noFill/>
          </p:spPr>
          <p:txBody>
            <a:bodyPr wrap="square" rtlCol="0">
              <a:spAutoFit/>
            </a:bodyPr>
            <a:lstStyle/>
            <a:p>
              <a:pPr algn="ctr"/>
              <a:r>
                <a:rPr lang="en-US" sz="2000" b="1" spc="600" dirty="0">
                  <a:solidFill>
                    <a:srgbClr val="7F7F7F"/>
                  </a:solidFill>
                  <a:latin typeface="Century Gothic" panose="020B0502020202020204" pitchFamily="34" charset="0"/>
                </a:rPr>
                <a:t>PAYMENTS/BILLS</a:t>
              </a:r>
            </a:p>
          </p:txBody>
        </p:sp>
        <p:grpSp>
          <p:nvGrpSpPr>
            <p:cNvPr id="101" name="Group 100"/>
            <p:cNvGrpSpPr/>
            <p:nvPr/>
          </p:nvGrpSpPr>
          <p:grpSpPr>
            <a:xfrm>
              <a:off x="5183273" y="2236037"/>
              <a:ext cx="2170228" cy="2531930"/>
              <a:chOff x="1275789" y="2228057"/>
              <a:chExt cx="2170228" cy="2531930"/>
            </a:xfrm>
          </p:grpSpPr>
          <p:grpSp>
            <p:nvGrpSpPr>
              <p:cNvPr id="143" name="Group 142"/>
              <p:cNvGrpSpPr/>
              <p:nvPr/>
            </p:nvGrpSpPr>
            <p:grpSpPr>
              <a:xfrm>
                <a:off x="1275789" y="2228057"/>
                <a:ext cx="2170228" cy="2531930"/>
                <a:chOff x="5000726" y="2163035"/>
                <a:chExt cx="2170228" cy="2531930"/>
              </a:xfrm>
            </p:grpSpPr>
            <p:grpSp>
              <p:nvGrpSpPr>
                <p:cNvPr id="147" name="Group 146">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149" name="Flowchart: Manual Operation 148">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50"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148" name="Rectangle 147"/>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144" name="Group 143">
                <a:extLst>
                  <a:ext uri="{FF2B5EF4-FFF2-40B4-BE49-F238E27FC236}">
                    <a16:creationId xmlns:a16="http://schemas.microsoft.com/office/drawing/2014/main" id="{D822F3F4-702C-49C3-8D06-CE20D575A6B1}"/>
                  </a:ext>
                </a:extLst>
              </p:cNvPr>
              <p:cNvGrpSpPr/>
              <p:nvPr/>
            </p:nvGrpSpPr>
            <p:grpSpPr>
              <a:xfrm flipH="1">
                <a:off x="1545619" y="2546871"/>
                <a:ext cx="1630524" cy="1902277"/>
                <a:chOff x="619396" y="1862399"/>
                <a:chExt cx="2194561" cy="2560320"/>
              </a:xfrm>
              <a:solidFill>
                <a:srgbClr val="FFFFFF">
                  <a:alpha val="75000"/>
                </a:srgbClr>
              </a:solidFill>
            </p:grpSpPr>
            <p:sp>
              <p:nvSpPr>
                <p:cNvPr id="145" name="Flowchart: Manual Operation 144">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46"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368" name="Group 367"/>
            <p:cNvGrpSpPr/>
            <p:nvPr/>
          </p:nvGrpSpPr>
          <p:grpSpPr>
            <a:xfrm>
              <a:off x="5590506" y="3020812"/>
              <a:ext cx="1352994" cy="901148"/>
              <a:chOff x="5473148" y="1756503"/>
              <a:chExt cx="4465982" cy="2974523"/>
            </a:xfrm>
          </p:grpSpPr>
          <p:grpSp>
            <p:nvGrpSpPr>
              <p:cNvPr id="369" name="Group 368"/>
              <p:cNvGrpSpPr/>
              <p:nvPr/>
            </p:nvGrpSpPr>
            <p:grpSpPr>
              <a:xfrm>
                <a:off x="5473148" y="2538060"/>
                <a:ext cx="4465982" cy="2192966"/>
                <a:chOff x="5473148" y="2538060"/>
                <a:chExt cx="4465982" cy="2192966"/>
              </a:xfrm>
            </p:grpSpPr>
            <p:sp>
              <p:nvSpPr>
                <p:cNvPr id="372" name="Rounded Rectangle 371"/>
                <p:cNvSpPr/>
                <p:nvPr/>
              </p:nvSpPr>
              <p:spPr>
                <a:xfrm>
                  <a:off x="5473148" y="2538060"/>
                  <a:ext cx="4465982" cy="219296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p:cNvSpPr/>
                <p:nvPr/>
              </p:nvSpPr>
              <p:spPr>
                <a:xfrm>
                  <a:off x="7802215" y="4178974"/>
                  <a:ext cx="1782418" cy="18553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a:off x="5976729" y="3165355"/>
                  <a:ext cx="2716695" cy="19389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5976729" y="3585412"/>
                  <a:ext cx="2716695" cy="19389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0" name="Picture 6" descr="Image result for pen transparent ico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41576" r="40761"/>
              <a:stretch/>
            </p:blipFill>
            <p:spPr bwMode="auto">
              <a:xfrm rot="2648676">
                <a:off x="9281591" y="1756503"/>
                <a:ext cx="348356" cy="2817704"/>
              </a:xfrm>
              <a:prstGeom prst="rect">
                <a:avLst/>
              </a:prstGeom>
              <a:noFill/>
              <a:extLst>
                <a:ext uri="{909E8E84-426E-40DD-AFC4-6F175D3DCCD1}">
                  <a14:hiddenFill xmlns:a14="http://schemas.microsoft.com/office/drawing/2010/main">
                    <a:solidFill>
                      <a:srgbClr val="FFFFFF"/>
                    </a:solidFill>
                  </a14:hiddenFill>
                </a:ext>
              </a:extLst>
            </p:spPr>
          </p:pic>
          <p:sp>
            <p:nvSpPr>
              <p:cNvPr id="371" name="Rounded Rectangular Callout 370"/>
              <p:cNvSpPr/>
              <p:nvPr/>
            </p:nvSpPr>
            <p:spPr>
              <a:xfrm>
                <a:off x="5777948" y="2033074"/>
                <a:ext cx="954155" cy="906123"/>
              </a:xfrm>
              <a:prstGeom prst="wedgeRoundRectCallout">
                <a:avLst>
                  <a:gd name="adj1" fmla="val 92852"/>
                  <a:gd name="adj2" fmla="val 51786"/>
                  <a:gd name="adj3" fmla="val 16667"/>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ticulate Extrabold" panose="02000503050000020004" pitchFamily="2" charset="0"/>
                  </a:rPr>
                  <a:t>$</a:t>
                </a:r>
              </a:p>
            </p:txBody>
          </p:sp>
        </p:grpSp>
      </p:grpSp>
      <p:pic>
        <p:nvPicPr>
          <p:cNvPr id="4" name="Picture 3">
            <a:extLst>
              <a:ext uri="{FF2B5EF4-FFF2-40B4-BE49-F238E27FC236}">
                <a16:creationId xmlns:a16="http://schemas.microsoft.com/office/drawing/2014/main" id="{35DEE824-B054-4126-941A-3AE69EED23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6256" y="6074810"/>
            <a:ext cx="1536325" cy="634039"/>
          </a:xfrm>
          <a:prstGeom prst="rect">
            <a:avLst/>
          </a:prstGeom>
        </p:spPr>
      </p:pic>
    </p:spTree>
    <p:custDataLst>
      <p:tags r:id="rId1"/>
    </p:custDataLst>
    <p:extLst>
      <p:ext uri="{BB962C8B-B14F-4D97-AF65-F5344CB8AC3E}">
        <p14:creationId xmlns:p14="http://schemas.microsoft.com/office/powerpoint/2010/main" val="275598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3542" y="2171015"/>
            <a:ext cx="6133403" cy="4751056"/>
          </a:xfrm>
          <a:prstGeom prst="rect">
            <a:avLst/>
          </a:prstGeom>
        </p:spPr>
      </p:pic>
      <p:pic>
        <p:nvPicPr>
          <p:cNvPr id="22" name="Picture 21"/>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grpSp>
        <p:nvGrpSpPr>
          <p:cNvPr id="4" name="Group 3"/>
          <p:cNvGrpSpPr/>
          <p:nvPr/>
        </p:nvGrpSpPr>
        <p:grpSpPr>
          <a:xfrm>
            <a:off x="826007" y="0"/>
            <a:ext cx="5257535" cy="1667264"/>
            <a:chOff x="826007" y="0"/>
            <a:chExt cx="5257535" cy="1667264"/>
          </a:xfrm>
        </p:grpSpPr>
        <p:sp>
          <p:nvSpPr>
            <p:cNvPr id="8" name="TextBox 7">
              <a:extLst>
                <a:ext uri="{FF2B5EF4-FFF2-40B4-BE49-F238E27FC236}">
                  <a16:creationId xmlns:a16="http://schemas.microsoft.com/office/drawing/2014/main" id="{E742F038-7124-4F62-80E7-5DCD31A1CC93}"/>
                </a:ext>
              </a:extLst>
            </p:cNvPr>
            <p:cNvSpPr txBox="1"/>
            <p:nvPr/>
          </p:nvSpPr>
          <p:spPr>
            <a:xfrm>
              <a:off x="826007" y="1082489"/>
              <a:ext cx="5257535" cy="584775"/>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AUTOMATE </a:t>
              </a:r>
              <a:r>
                <a:rPr lang="en-US" sz="3200" b="1" dirty="0">
                  <a:solidFill>
                    <a:prstClr val="black">
                      <a:lumMod val="50000"/>
                      <a:lumOff val="50000"/>
                    </a:prstClr>
                  </a:solidFill>
                  <a:latin typeface="Century Gothic" panose="020B0502020202020204" pitchFamily="34" charset="0"/>
                </a:rPr>
                <a:t>EXPENSES</a:t>
              </a:r>
            </a:p>
          </p:txBody>
        </p:sp>
        <p:cxnSp>
          <p:nvCxnSpPr>
            <p:cNvPr id="6" name="Straight Connector 5"/>
            <p:cNvCxnSpPr/>
            <p:nvPr/>
          </p:nvCxnSpPr>
          <p:spPr>
            <a:xfrm>
              <a:off x="826007"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5ABB81D3-0343-465C-8B03-551FEACE110D}"/>
              </a:ext>
            </a:extLst>
          </p:cNvPr>
          <p:cNvSpPr txBox="1"/>
          <p:nvPr/>
        </p:nvSpPr>
        <p:spPr>
          <a:xfrm>
            <a:off x="826007" y="2643696"/>
            <a:ext cx="2572513" cy="180049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Utility Bills</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House Payment</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Savings</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Insurance</a:t>
            </a:r>
          </a:p>
        </p:txBody>
      </p:sp>
      <p:grpSp>
        <p:nvGrpSpPr>
          <p:cNvPr id="94" name="Group 93">
            <a:extLst>
              <a:ext uri="{FF2B5EF4-FFF2-40B4-BE49-F238E27FC236}">
                <a16:creationId xmlns:a16="http://schemas.microsoft.com/office/drawing/2014/main" id="{D822F3F4-702C-49C3-8D06-CE20D575A6B1}"/>
              </a:ext>
            </a:extLst>
          </p:cNvPr>
          <p:cNvGrpSpPr/>
          <p:nvPr/>
        </p:nvGrpSpPr>
        <p:grpSpPr>
          <a:xfrm>
            <a:off x="4998428" y="2163035"/>
            <a:ext cx="2170228" cy="2531930"/>
            <a:chOff x="630665" y="1862399"/>
            <a:chExt cx="2194562" cy="2560320"/>
          </a:xfrm>
        </p:grpSpPr>
        <p:sp>
          <p:nvSpPr>
            <p:cNvPr id="96" name="Flowchart: Manual Operation 9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7" name="Freeform: Shape 6">
              <a:extLst>
                <a:ext uri="{FF2B5EF4-FFF2-40B4-BE49-F238E27FC236}">
                  <a16:creationId xmlns:a16="http://schemas.microsoft.com/office/drawing/2014/main" id="{5D3D4BA2-A523-41E2-8910-97EC2384FE6A}"/>
                </a:ext>
              </a:extLst>
            </p:cNvPr>
            <p:cNvSpPr/>
            <p:nvPr/>
          </p:nvSpPr>
          <p:spPr>
            <a:xfrm rot="5400000">
              <a:off x="447786"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nvGrpSpPr>
          <p:cNvPr id="98" name="Group 97"/>
          <p:cNvGrpSpPr/>
          <p:nvPr/>
        </p:nvGrpSpPr>
        <p:grpSpPr>
          <a:xfrm>
            <a:off x="5503728" y="2836866"/>
            <a:ext cx="1190244" cy="1190244"/>
            <a:chOff x="5503728" y="2836866"/>
            <a:chExt cx="1190244" cy="1190244"/>
          </a:xfrm>
        </p:grpSpPr>
        <p:grpSp>
          <p:nvGrpSpPr>
            <p:cNvPr id="99" name="Group 98"/>
            <p:cNvGrpSpPr/>
            <p:nvPr/>
          </p:nvGrpSpPr>
          <p:grpSpPr>
            <a:xfrm flipH="1">
              <a:off x="5756483" y="3101641"/>
              <a:ext cx="671538" cy="671538"/>
              <a:chOff x="5756483" y="3101641"/>
              <a:chExt cx="671538" cy="671538"/>
            </a:xfrm>
          </p:grpSpPr>
          <p:pic>
            <p:nvPicPr>
              <p:cNvPr id="101" name="Picture 100"/>
              <p:cNvPicPr>
                <a:picLocks noChangeAspect="1"/>
              </p:cNvPicPr>
              <p:nvPr/>
            </p:nvPicPr>
            <p:blipFill rotWithShape="1">
              <a:blip r:embed="rId7" cstate="email">
                <a:extLst>
                  <a:ext uri="{28A0092B-C50C-407E-A947-70E740481C1C}">
                    <a14:useLocalDpi xmlns:a14="http://schemas.microsoft.com/office/drawing/2010/main"/>
                  </a:ext>
                </a:extLst>
              </a:blip>
              <a:srcRect r="49888"/>
              <a:stretch/>
            </p:blipFill>
            <p:spPr>
              <a:xfrm>
                <a:off x="5759941" y="3101641"/>
                <a:ext cx="336059" cy="665656"/>
              </a:xfrm>
              <a:prstGeom prst="rect">
                <a:avLst/>
              </a:prstGeom>
            </p:spPr>
          </p:pic>
          <p:sp>
            <p:nvSpPr>
              <p:cNvPr id="102" name="Oval 101"/>
              <p:cNvSpPr/>
              <p:nvPr/>
            </p:nvSpPr>
            <p:spPr>
              <a:xfrm>
                <a:off x="5756483" y="3101641"/>
                <a:ext cx="671538" cy="671538"/>
              </a:xfrm>
              <a:prstGeom prst="ellipse">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00" name="Oval 99"/>
            <p:cNvSpPr/>
            <p:nvPr/>
          </p:nvSpPr>
          <p:spPr>
            <a:xfrm>
              <a:off x="5503728" y="2836866"/>
              <a:ext cx="1190244" cy="1190244"/>
            </a:xfrm>
            <a:prstGeom prst="ellipse">
              <a:avLst/>
            </a:prstGeom>
            <a:noFill/>
            <a:ln w="28575" cap="rnd">
              <a:solidFill>
                <a:srgbClr val="FFFF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pic>
        <p:nvPicPr>
          <p:cNvPr id="2" name="Picture 1">
            <a:extLst>
              <a:ext uri="{FF2B5EF4-FFF2-40B4-BE49-F238E27FC236}">
                <a16:creationId xmlns:a16="http://schemas.microsoft.com/office/drawing/2014/main" id="{DD557040-CA50-4C4D-B674-61403F871E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87088"/>
            <a:ext cx="1536325" cy="634039"/>
          </a:xfrm>
          <a:prstGeom prst="rect">
            <a:avLst/>
          </a:prstGeom>
        </p:spPr>
      </p:pic>
    </p:spTree>
    <p:custDataLst>
      <p:tags r:id="rId1"/>
    </p:custDataLst>
    <p:extLst>
      <p:ext uri="{BB962C8B-B14F-4D97-AF65-F5344CB8AC3E}">
        <p14:creationId xmlns:p14="http://schemas.microsoft.com/office/powerpoint/2010/main" val="274206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0" y="0"/>
            <a:ext cx="12189150" cy="6842760"/>
          </a:xfrm>
          <a:prstGeom prst="rect">
            <a:avLst/>
          </a:prstGeom>
        </p:spPr>
      </p:pic>
      <p:pic>
        <p:nvPicPr>
          <p:cNvPr id="22" name="Picture 21"/>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sp>
        <p:nvSpPr>
          <p:cNvPr id="5" name="Rectangle 4"/>
          <p:cNvSpPr/>
          <p:nvPr/>
        </p:nvSpPr>
        <p:spPr>
          <a:xfrm>
            <a:off x="0" y="4617720"/>
            <a:ext cx="7250709" cy="103131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spc="600" dirty="0">
                <a:solidFill>
                  <a:srgbClr val="7F7F7F"/>
                </a:solidFill>
                <a:latin typeface="Century Gothic" panose="020B0502020202020204" pitchFamily="34" charset="0"/>
              </a:rPr>
              <a:t>ANY </a:t>
            </a:r>
            <a:r>
              <a:rPr lang="en-US" sz="3600" b="1" spc="600" dirty="0">
                <a:solidFill>
                  <a:srgbClr val="7F7F7F"/>
                </a:solidFill>
                <a:latin typeface="Century Gothic" panose="020B0502020202020204" pitchFamily="34" charset="0"/>
              </a:rPr>
              <a:t>QUESTIONS?</a:t>
            </a:r>
          </a:p>
        </p:txBody>
      </p:sp>
      <p:pic>
        <p:nvPicPr>
          <p:cNvPr id="3" name="Picture 2">
            <a:extLst>
              <a:ext uri="{FF2B5EF4-FFF2-40B4-BE49-F238E27FC236}">
                <a16:creationId xmlns:a16="http://schemas.microsoft.com/office/drawing/2014/main" id="{CAD22AED-AE65-430E-8CF3-115937CEBE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87088"/>
            <a:ext cx="1536325" cy="634039"/>
          </a:xfrm>
          <a:prstGeom prst="rect">
            <a:avLst/>
          </a:prstGeom>
        </p:spPr>
      </p:pic>
    </p:spTree>
    <p:custDataLst>
      <p:tags r:id="rId1"/>
    </p:custDataLst>
    <p:extLst>
      <p:ext uri="{BB962C8B-B14F-4D97-AF65-F5344CB8AC3E}">
        <p14:creationId xmlns:p14="http://schemas.microsoft.com/office/powerpoint/2010/main" val="286335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822F3F4-702C-49C3-8D06-CE20D575A6B1}"/>
              </a:ext>
            </a:extLst>
          </p:cNvPr>
          <p:cNvGrpSpPr/>
          <p:nvPr/>
        </p:nvGrpSpPr>
        <p:grpSpPr>
          <a:xfrm>
            <a:off x="635867" y="757386"/>
            <a:ext cx="4416011" cy="4906346"/>
            <a:chOff x="632989" y="1862399"/>
            <a:chExt cx="2194562" cy="2560320"/>
          </a:xfrm>
        </p:grpSpPr>
        <p:sp>
          <p:nvSpPr>
            <p:cNvPr id="11" name="Flowchart: Manual Operation 10">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9" name="Text Placeholder 2"/>
          <p:cNvSpPr txBox="1">
            <a:spLocks/>
          </p:cNvSpPr>
          <p:nvPr/>
        </p:nvSpPr>
        <p:spPr>
          <a:xfrm>
            <a:off x="5133767" y="3291936"/>
            <a:ext cx="6812427" cy="151207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solidFill>
                  <a:srgbClr val="7F7F7F"/>
                </a:solidFill>
                <a:latin typeface="+mj-lt"/>
              </a:rPr>
              <a:t>is a nationwide non-profit that provides financial education and tools for people to lead </a:t>
            </a:r>
            <a:r>
              <a:rPr lang="en-US" sz="3200" i="1" dirty="0">
                <a:solidFill>
                  <a:schemeClr val="tx2"/>
                </a:solidFill>
                <a:latin typeface="+mj-lt"/>
              </a:rPr>
              <a:t>financially healthy lives. </a:t>
            </a:r>
          </a:p>
        </p:txBody>
      </p:sp>
      <p:sp>
        <p:nvSpPr>
          <p:cNvPr id="10" name="TextBox 9">
            <a:extLst>
              <a:ext uri="{FF2B5EF4-FFF2-40B4-BE49-F238E27FC236}">
                <a16:creationId xmlns:a16="http://schemas.microsoft.com/office/drawing/2014/main" id="{354507D8-2A10-4B23-94A6-0401BDA1E526}"/>
              </a:ext>
            </a:extLst>
          </p:cNvPr>
          <p:cNvSpPr txBox="1"/>
          <p:nvPr/>
        </p:nvSpPr>
        <p:spPr>
          <a:xfrm>
            <a:off x="717755" y="2354097"/>
            <a:ext cx="11228439" cy="830997"/>
          </a:xfrm>
          <a:prstGeom prst="rect">
            <a:avLst/>
          </a:prstGeom>
          <a:noFill/>
        </p:spPr>
        <p:txBody>
          <a:bodyPr wrap="square" rtlCol="0">
            <a:spAutoFit/>
          </a:bodyPr>
          <a:lstStyle/>
          <a:p>
            <a:r>
              <a:rPr lang="en-US" sz="4800" b="1" spc="600" dirty="0">
                <a:solidFill>
                  <a:srgbClr val="FFFFFF"/>
                </a:solidFill>
                <a:latin typeface="Century Gothic" panose="020B0502020202020204" pitchFamily="34" charset="0"/>
              </a:rPr>
              <a:t>GREENPATH </a:t>
            </a:r>
            <a:r>
              <a:rPr lang="en-US" sz="4000" spc="600" dirty="0">
                <a:solidFill>
                  <a:prstClr val="black">
                    <a:lumMod val="50000"/>
                    <a:lumOff val="50000"/>
                  </a:prstClr>
                </a:solidFill>
                <a:latin typeface="Century Gothic" panose="020B0502020202020204" pitchFamily="34" charset="0"/>
              </a:rPr>
              <a:t>FINANCIAL WELLNESS</a:t>
            </a:r>
          </a:p>
        </p:txBody>
      </p:sp>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pic>
        <p:nvPicPr>
          <p:cNvPr id="2" name="Picture 1">
            <a:extLst>
              <a:ext uri="{FF2B5EF4-FFF2-40B4-BE49-F238E27FC236}">
                <a16:creationId xmlns:a16="http://schemas.microsoft.com/office/drawing/2014/main" id="{54F66720-C8A1-46C1-869D-7D0C0E3269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053" y="6072736"/>
            <a:ext cx="1536325" cy="634039"/>
          </a:xfrm>
          <a:prstGeom prst="rect">
            <a:avLst/>
          </a:prstGeom>
        </p:spPr>
      </p:pic>
    </p:spTree>
    <p:custDataLst>
      <p:tags r:id="rId1"/>
    </p:custDataLst>
    <p:extLst>
      <p:ext uri="{BB962C8B-B14F-4D97-AF65-F5344CB8AC3E}">
        <p14:creationId xmlns:p14="http://schemas.microsoft.com/office/powerpoint/2010/main" val="398570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160"/>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grpSp>
        <p:nvGrpSpPr>
          <p:cNvPr id="2" name="Group 1"/>
          <p:cNvGrpSpPr/>
          <p:nvPr/>
        </p:nvGrpSpPr>
        <p:grpSpPr>
          <a:xfrm>
            <a:off x="1279868" y="0"/>
            <a:ext cx="5482953" cy="1667264"/>
            <a:chOff x="1279868" y="0"/>
            <a:chExt cx="5482953" cy="1667264"/>
          </a:xfrm>
        </p:grpSpPr>
        <p:sp>
          <p:nvSpPr>
            <p:cNvPr id="162" name="TextBox 161">
              <a:extLst>
                <a:ext uri="{FF2B5EF4-FFF2-40B4-BE49-F238E27FC236}">
                  <a16:creationId xmlns:a16="http://schemas.microsoft.com/office/drawing/2014/main" id="{E742F038-7124-4F62-80E7-5DCD31A1CC93}"/>
                </a:ext>
              </a:extLst>
            </p:cNvPr>
            <p:cNvSpPr txBox="1"/>
            <p:nvPr/>
          </p:nvSpPr>
          <p:spPr>
            <a:xfrm>
              <a:off x="1289868" y="1082489"/>
              <a:ext cx="5472953" cy="584775"/>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GREENPATH</a:t>
              </a:r>
              <a:r>
                <a:rPr lang="en-US" sz="3200" b="1" dirty="0">
                  <a:solidFill>
                    <a:prstClr val="black">
                      <a:lumMod val="50000"/>
                      <a:lumOff val="50000"/>
                    </a:prstClr>
                  </a:solidFill>
                  <a:latin typeface="Century Gothic" panose="020B0502020202020204" pitchFamily="34" charset="0"/>
                </a:rPr>
                <a:t> SERVICES</a:t>
              </a:r>
            </a:p>
          </p:txBody>
        </p:sp>
        <p:cxnSp>
          <p:nvCxnSpPr>
            <p:cNvPr id="163" name="Straight Connector 162"/>
            <p:cNvCxnSpPr/>
            <p:nvPr/>
          </p:nvCxnSpPr>
          <p:spPr>
            <a:xfrm>
              <a:off x="1279868"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37191" y="2228057"/>
            <a:ext cx="2843353" cy="3458409"/>
            <a:chOff x="937191" y="2228057"/>
            <a:chExt cx="2843353" cy="3458409"/>
          </a:xfrm>
        </p:grpSpPr>
        <p:grpSp>
          <p:nvGrpSpPr>
            <p:cNvPr id="14" name="Group 13"/>
            <p:cNvGrpSpPr/>
            <p:nvPr/>
          </p:nvGrpSpPr>
          <p:grpSpPr>
            <a:xfrm>
              <a:off x="1275789" y="2228057"/>
              <a:ext cx="2170228" cy="2531930"/>
              <a:chOff x="1275789" y="2228057"/>
              <a:chExt cx="2170228" cy="2531930"/>
            </a:xfrm>
          </p:grpSpPr>
          <p:grpSp>
            <p:nvGrpSpPr>
              <p:cNvPr id="13" name="Group 12"/>
              <p:cNvGrpSpPr/>
              <p:nvPr/>
            </p:nvGrpSpPr>
            <p:grpSpPr>
              <a:xfrm>
                <a:off x="1275789" y="2228057"/>
                <a:ext cx="2170228" cy="2531930"/>
                <a:chOff x="1275789" y="2228057"/>
                <a:chExt cx="2170228" cy="2531930"/>
              </a:xfrm>
            </p:grpSpPr>
            <p:grpSp>
              <p:nvGrpSpPr>
                <p:cNvPr id="164" name="Group 163"/>
                <p:cNvGrpSpPr/>
                <p:nvPr/>
              </p:nvGrpSpPr>
              <p:grpSpPr>
                <a:xfrm>
                  <a:off x="1275789" y="2228057"/>
                  <a:ext cx="2170228" cy="2531930"/>
                  <a:chOff x="5000726" y="2163035"/>
                  <a:chExt cx="2170228" cy="2531930"/>
                </a:xfrm>
              </p:grpSpPr>
              <p:grpSp>
                <p:nvGrpSpPr>
                  <p:cNvPr id="165" name="Group 164">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167" name="Flowchart: Manual Operation 166">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68"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166" name="Rectangle 165"/>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185" name="Group 184">
                  <a:extLst>
                    <a:ext uri="{FF2B5EF4-FFF2-40B4-BE49-F238E27FC236}">
                      <a16:creationId xmlns:a16="http://schemas.microsoft.com/office/drawing/2014/main" id="{D822F3F4-702C-49C3-8D06-CE20D575A6B1}"/>
                    </a:ext>
                  </a:extLst>
                </p:cNvPr>
                <p:cNvGrpSpPr/>
                <p:nvPr/>
              </p:nvGrpSpPr>
              <p:grpSpPr>
                <a:xfrm flipH="1">
                  <a:off x="1545619" y="2546871"/>
                  <a:ext cx="1630524" cy="1902277"/>
                  <a:chOff x="619396" y="1862399"/>
                  <a:chExt cx="2194561" cy="2560320"/>
                </a:xfrm>
                <a:solidFill>
                  <a:srgbClr val="FFFFFF">
                    <a:alpha val="75000"/>
                  </a:srgbClr>
                </a:solidFill>
              </p:grpSpPr>
              <p:sp>
                <p:nvSpPr>
                  <p:cNvPr id="187" name="Flowchart: Manual Operation 186">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88"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38" name="Group 37"/>
              <p:cNvGrpSpPr/>
              <p:nvPr/>
            </p:nvGrpSpPr>
            <p:grpSpPr>
              <a:xfrm>
                <a:off x="1888251" y="2902730"/>
                <a:ext cx="950807" cy="1156151"/>
                <a:chOff x="959417" y="3696234"/>
                <a:chExt cx="1970558" cy="2635748"/>
              </a:xfrm>
            </p:grpSpPr>
            <p:grpSp>
              <p:nvGrpSpPr>
                <p:cNvPr id="39" name="Group 38"/>
                <p:cNvGrpSpPr/>
                <p:nvPr/>
              </p:nvGrpSpPr>
              <p:grpSpPr>
                <a:xfrm rot="3886919">
                  <a:off x="1033888" y="3962736"/>
                  <a:ext cx="1924924" cy="1391919"/>
                  <a:chOff x="3180294" y="3356769"/>
                  <a:chExt cx="1924924" cy="1391919"/>
                </a:xfrm>
              </p:grpSpPr>
              <p:grpSp>
                <p:nvGrpSpPr>
                  <p:cNvPr id="50" name="Group 49"/>
                  <p:cNvGrpSpPr/>
                  <p:nvPr/>
                </p:nvGrpSpPr>
                <p:grpSpPr>
                  <a:xfrm flipH="1">
                    <a:off x="3186789" y="3832672"/>
                    <a:ext cx="1861580" cy="916016"/>
                    <a:chOff x="479061" y="1967476"/>
                    <a:chExt cx="844312" cy="415455"/>
                  </a:xfrm>
                </p:grpSpPr>
                <p:sp>
                  <p:nvSpPr>
                    <p:cNvPr id="71" name="Rounded Rectangle 70"/>
                    <p:cNvSpPr/>
                    <p:nvPr/>
                  </p:nvSpPr>
                  <p:spPr>
                    <a:xfrm>
                      <a:off x="479061" y="1967476"/>
                      <a:ext cx="844312" cy="415455"/>
                    </a:xfrm>
                    <a:prstGeom prst="roundRect">
                      <a:avLst>
                        <a:gd name="adj" fmla="val 7393"/>
                      </a:avLst>
                    </a:prstGeom>
                    <a:solidFill>
                      <a:srgbClr val="027B38"/>
                    </a:solidFill>
                    <a:ln>
                      <a:solidFill>
                        <a:srgbClr val="02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2" name="Plaque 71"/>
                    <p:cNvSpPr/>
                    <p:nvPr/>
                  </p:nvSpPr>
                  <p:spPr>
                    <a:xfrm>
                      <a:off x="533506" y="2002656"/>
                      <a:ext cx="735423" cy="345096"/>
                    </a:xfrm>
                    <a:prstGeom prst="plaqu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3" name="Oval 72"/>
                    <p:cNvSpPr/>
                    <p:nvPr/>
                  </p:nvSpPr>
                  <p:spPr>
                    <a:xfrm>
                      <a:off x="507331" y="198716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4" name="Oval 73"/>
                    <p:cNvSpPr/>
                    <p:nvPr/>
                  </p:nvSpPr>
                  <p:spPr>
                    <a:xfrm>
                      <a:off x="507330" y="2312990"/>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5" name="Oval 74"/>
                    <p:cNvSpPr/>
                    <p:nvPr/>
                  </p:nvSpPr>
                  <p:spPr>
                    <a:xfrm>
                      <a:off x="1242753" y="231299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6" name="Oval 75"/>
                    <p:cNvSpPr/>
                    <p:nvPr/>
                  </p:nvSpPr>
                  <p:spPr>
                    <a:xfrm>
                      <a:off x="1242753" y="1987998"/>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7" name="Oval 76"/>
                    <p:cNvSpPr/>
                    <p:nvPr/>
                  </p:nvSpPr>
                  <p:spPr>
                    <a:xfrm>
                      <a:off x="721549" y="2028622"/>
                      <a:ext cx="359335" cy="293164"/>
                    </a:xfrm>
                    <a:prstGeom prst="ellipse">
                      <a:avLst/>
                    </a:prstGeom>
                    <a:solidFill>
                      <a:srgbClr val="02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78" name="Oval 77"/>
                    <p:cNvSpPr/>
                    <p:nvPr/>
                  </p:nvSpPr>
                  <p:spPr>
                    <a:xfrm>
                      <a:off x="744170" y="2047926"/>
                      <a:ext cx="312011" cy="25455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400" dirty="0">
                        <a:solidFill>
                          <a:srgbClr val="F3F3F3"/>
                        </a:solidFill>
                      </a:endParaRPr>
                    </a:p>
                  </p:txBody>
                </p:sp>
                <p:cxnSp>
                  <p:nvCxnSpPr>
                    <p:cNvPr id="79" name="Straight Connector 78"/>
                    <p:cNvCxnSpPr/>
                    <p:nvPr/>
                  </p:nvCxnSpPr>
                  <p:spPr>
                    <a:xfrm>
                      <a:off x="902354" y="2085492"/>
                      <a:ext cx="0" cy="191252"/>
                    </a:xfrm>
                    <a:prstGeom prst="line">
                      <a:avLst/>
                    </a:prstGeom>
                    <a:ln w="12700" cap="rnd">
                      <a:solidFill>
                        <a:srgbClr val="F3F3F3"/>
                      </a:solidFill>
                      <a:roun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rot="1033286" flipH="1">
                    <a:off x="3180294" y="3601066"/>
                    <a:ext cx="1861580" cy="916016"/>
                    <a:chOff x="479061" y="1967476"/>
                    <a:chExt cx="844312" cy="415455"/>
                  </a:xfrm>
                </p:grpSpPr>
                <p:sp>
                  <p:nvSpPr>
                    <p:cNvPr id="62" name="Rounded Rectangle 61"/>
                    <p:cNvSpPr/>
                    <p:nvPr/>
                  </p:nvSpPr>
                  <p:spPr>
                    <a:xfrm>
                      <a:off x="479061" y="1967476"/>
                      <a:ext cx="844312" cy="415455"/>
                    </a:xfrm>
                    <a:prstGeom prst="roundRect">
                      <a:avLst>
                        <a:gd name="adj" fmla="val 7393"/>
                      </a:avLst>
                    </a:prstGeom>
                    <a:solidFill>
                      <a:srgbClr val="027B38"/>
                    </a:solidFill>
                    <a:ln>
                      <a:solidFill>
                        <a:srgbClr val="02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3" name="Plaque 62"/>
                    <p:cNvSpPr/>
                    <p:nvPr/>
                  </p:nvSpPr>
                  <p:spPr>
                    <a:xfrm>
                      <a:off x="533506" y="2002656"/>
                      <a:ext cx="735423" cy="345096"/>
                    </a:xfrm>
                    <a:prstGeom prst="plaqu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4" name="Oval 63"/>
                    <p:cNvSpPr/>
                    <p:nvPr/>
                  </p:nvSpPr>
                  <p:spPr>
                    <a:xfrm>
                      <a:off x="507331" y="198716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5" name="Oval 64"/>
                    <p:cNvSpPr/>
                    <p:nvPr/>
                  </p:nvSpPr>
                  <p:spPr>
                    <a:xfrm>
                      <a:off x="507330" y="2312990"/>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6" name="Oval 65"/>
                    <p:cNvSpPr/>
                    <p:nvPr/>
                  </p:nvSpPr>
                  <p:spPr>
                    <a:xfrm>
                      <a:off x="1242753" y="231299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7" name="Oval 66"/>
                    <p:cNvSpPr/>
                    <p:nvPr/>
                  </p:nvSpPr>
                  <p:spPr>
                    <a:xfrm>
                      <a:off x="1242753" y="1987998"/>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8" name="Oval 67"/>
                    <p:cNvSpPr/>
                    <p:nvPr/>
                  </p:nvSpPr>
                  <p:spPr>
                    <a:xfrm>
                      <a:off x="721549" y="2028622"/>
                      <a:ext cx="359335" cy="293164"/>
                    </a:xfrm>
                    <a:prstGeom prst="ellipse">
                      <a:avLst/>
                    </a:prstGeom>
                    <a:solidFill>
                      <a:srgbClr val="02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9" name="Oval 68"/>
                    <p:cNvSpPr/>
                    <p:nvPr/>
                  </p:nvSpPr>
                  <p:spPr>
                    <a:xfrm>
                      <a:off x="744170" y="2047926"/>
                      <a:ext cx="312011" cy="25455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400" dirty="0">
                        <a:solidFill>
                          <a:srgbClr val="F3F3F3"/>
                        </a:solidFill>
                      </a:endParaRPr>
                    </a:p>
                  </p:txBody>
                </p:sp>
                <p:cxnSp>
                  <p:nvCxnSpPr>
                    <p:cNvPr id="70" name="Straight Connector 69"/>
                    <p:cNvCxnSpPr/>
                    <p:nvPr/>
                  </p:nvCxnSpPr>
                  <p:spPr>
                    <a:xfrm>
                      <a:off x="902354" y="2085492"/>
                      <a:ext cx="0" cy="191252"/>
                    </a:xfrm>
                    <a:prstGeom prst="line">
                      <a:avLst/>
                    </a:prstGeom>
                    <a:ln w="12700" cap="rnd">
                      <a:solidFill>
                        <a:srgbClr val="F3F3F3"/>
                      </a:solidFill>
                      <a:round/>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2025168" flipH="1">
                    <a:off x="3243638" y="3356769"/>
                    <a:ext cx="1861580" cy="916016"/>
                    <a:chOff x="479061" y="1967476"/>
                    <a:chExt cx="844312" cy="415455"/>
                  </a:xfrm>
                </p:grpSpPr>
                <p:sp>
                  <p:nvSpPr>
                    <p:cNvPr id="53" name="Rounded Rectangle 52"/>
                    <p:cNvSpPr/>
                    <p:nvPr/>
                  </p:nvSpPr>
                  <p:spPr>
                    <a:xfrm>
                      <a:off x="479061" y="1967476"/>
                      <a:ext cx="844312" cy="415455"/>
                    </a:xfrm>
                    <a:prstGeom prst="roundRect">
                      <a:avLst>
                        <a:gd name="adj" fmla="val 7393"/>
                      </a:avLst>
                    </a:prstGeom>
                    <a:solidFill>
                      <a:srgbClr val="027B38"/>
                    </a:solidFill>
                    <a:ln>
                      <a:solidFill>
                        <a:srgbClr val="02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4" name="Plaque 53"/>
                    <p:cNvSpPr/>
                    <p:nvPr/>
                  </p:nvSpPr>
                  <p:spPr>
                    <a:xfrm>
                      <a:off x="533506" y="2002656"/>
                      <a:ext cx="735423" cy="345096"/>
                    </a:xfrm>
                    <a:prstGeom prst="plaqu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5" name="Oval 54"/>
                    <p:cNvSpPr/>
                    <p:nvPr/>
                  </p:nvSpPr>
                  <p:spPr>
                    <a:xfrm>
                      <a:off x="507331" y="198716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6" name="Oval 55"/>
                    <p:cNvSpPr/>
                    <p:nvPr/>
                  </p:nvSpPr>
                  <p:spPr>
                    <a:xfrm>
                      <a:off x="507330" y="2312990"/>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7" name="Oval 56"/>
                    <p:cNvSpPr/>
                    <p:nvPr/>
                  </p:nvSpPr>
                  <p:spPr>
                    <a:xfrm>
                      <a:off x="1242753" y="2312991"/>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8" name="Oval 57"/>
                    <p:cNvSpPr/>
                    <p:nvPr/>
                  </p:nvSpPr>
                  <p:spPr>
                    <a:xfrm>
                      <a:off x="1242753" y="1987998"/>
                      <a:ext cx="52350" cy="52350"/>
                    </a:xfrm>
                    <a:prstGeom prst="ellipse">
                      <a:avLst/>
                    </a:prstGeom>
                    <a:solidFill>
                      <a:srgbClr val="92C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9" name="Oval 58"/>
                    <p:cNvSpPr/>
                    <p:nvPr/>
                  </p:nvSpPr>
                  <p:spPr>
                    <a:xfrm>
                      <a:off x="721549" y="2028622"/>
                      <a:ext cx="359335" cy="293164"/>
                    </a:xfrm>
                    <a:prstGeom prst="ellipse">
                      <a:avLst/>
                    </a:prstGeom>
                    <a:solidFill>
                      <a:srgbClr val="027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60" name="Oval 59"/>
                    <p:cNvSpPr/>
                    <p:nvPr/>
                  </p:nvSpPr>
                  <p:spPr>
                    <a:xfrm>
                      <a:off x="744170" y="2047926"/>
                      <a:ext cx="312011" cy="25455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000" dirty="0">
                          <a:solidFill>
                            <a:srgbClr val="F3F3F3"/>
                          </a:solidFill>
                        </a:rPr>
                        <a:t>S</a:t>
                      </a:r>
                    </a:p>
                  </p:txBody>
                </p:sp>
                <p:cxnSp>
                  <p:nvCxnSpPr>
                    <p:cNvPr id="61" name="Straight Connector 60"/>
                    <p:cNvCxnSpPr/>
                    <p:nvPr/>
                  </p:nvCxnSpPr>
                  <p:spPr>
                    <a:xfrm>
                      <a:off x="902354" y="2085492"/>
                      <a:ext cx="0" cy="191252"/>
                    </a:xfrm>
                    <a:prstGeom prst="line">
                      <a:avLst/>
                    </a:prstGeom>
                    <a:ln w="12700" cap="rnd">
                      <a:solidFill>
                        <a:srgbClr val="F3F3F3"/>
                      </a:solidFill>
                      <a:round/>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959417" y="4830797"/>
                  <a:ext cx="1970558" cy="1501185"/>
                  <a:chOff x="6181344" y="2644095"/>
                  <a:chExt cx="1970558" cy="1501185"/>
                </a:xfrm>
              </p:grpSpPr>
              <p:sp>
                <p:nvSpPr>
                  <p:cNvPr id="41" name="Rounded Rectangle 40"/>
                  <p:cNvSpPr/>
                  <p:nvPr/>
                </p:nvSpPr>
                <p:spPr>
                  <a:xfrm>
                    <a:off x="6181344" y="2644095"/>
                    <a:ext cx="1944624" cy="1501185"/>
                  </a:xfrm>
                  <a:prstGeom prst="roundRect">
                    <a:avLst>
                      <a:gd name="adj" fmla="val 12606"/>
                    </a:avLst>
                  </a:prstGeom>
                  <a:solidFill>
                    <a:srgbClr val="E98B1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3F3F3"/>
                      </a:solidFill>
                    </a:endParaRPr>
                  </a:p>
                </p:txBody>
              </p:sp>
              <p:grpSp>
                <p:nvGrpSpPr>
                  <p:cNvPr id="42" name="Group 41"/>
                  <p:cNvGrpSpPr/>
                  <p:nvPr/>
                </p:nvGrpSpPr>
                <p:grpSpPr>
                  <a:xfrm>
                    <a:off x="6248400" y="2651670"/>
                    <a:ext cx="1816608" cy="1493610"/>
                    <a:chOff x="6248400" y="2651670"/>
                    <a:chExt cx="1816608" cy="1493610"/>
                  </a:xfrm>
                </p:grpSpPr>
                <p:sp>
                  <p:nvSpPr>
                    <p:cNvPr id="48" name="Rounded Rectangle 47"/>
                    <p:cNvSpPr/>
                    <p:nvPr/>
                  </p:nvSpPr>
                  <p:spPr>
                    <a:xfrm>
                      <a:off x="6248400" y="2651670"/>
                      <a:ext cx="1816608" cy="1493610"/>
                    </a:xfrm>
                    <a:prstGeom prst="roundRect">
                      <a:avLst>
                        <a:gd name="adj" fmla="val 10545"/>
                      </a:avLst>
                    </a:prstGeom>
                    <a:solidFill>
                      <a:srgbClr val="F49C0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3F3F3"/>
                        </a:solidFill>
                      </a:endParaRPr>
                    </a:p>
                  </p:txBody>
                </p:sp>
                <p:sp>
                  <p:nvSpPr>
                    <p:cNvPr id="49" name="Rounded Rectangle 48"/>
                    <p:cNvSpPr/>
                    <p:nvPr/>
                  </p:nvSpPr>
                  <p:spPr>
                    <a:xfrm>
                      <a:off x="6313385" y="2718816"/>
                      <a:ext cx="1672374" cy="1353312"/>
                    </a:xfrm>
                    <a:prstGeom prst="roundRect">
                      <a:avLst>
                        <a:gd name="adj" fmla="val 5967"/>
                      </a:avLst>
                    </a:prstGeom>
                    <a:noFill/>
                    <a:ln w="19050">
                      <a:solidFill>
                        <a:schemeClr val="accent2">
                          <a:lumMod val="60000"/>
                          <a:lumOff val="40000"/>
                        </a:schemeClr>
                      </a:solidFill>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3F3F3"/>
                        </a:solidFill>
                      </a:endParaRPr>
                    </a:p>
                  </p:txBody>
                </p:sp>
              </p:grpSp>
              <p:sp>
                <p:nvSpPr>
                  <p:cNvPr id="44" name="Rounded Rectangle 43"/>
                  <p:cNvSpPr/>
                  <p:nvPr/>
                </p:nvSpPr>
                <p:spPr>
                  <a:xfrm>
                    <a:off x="8050744" y="3236675"/>
                    <a:ext cx="101158" cy="367164"/>
                  </a:xfrm>
                  <a:prstGeom prst="roundRect">
                    <a:avLst/>
                  </a:prstGeom>
                  <a:solidFill>
                    <a:srgbClr val="CA6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45" name="Freeform 44"/>
                  <p:cNvSpPr/>
                  <p:nvPr/>
                </p:nvSpPr>
                <p:spPr>
                  <a:xfrm>
                    <a:off x="7265159" y="3236674"/>
                    <a:ext cx="799849" cy="367164"/>
                  </a:xfrm>
                  <a:custGeom>
                    <a:avLst/>
                    <a:gdLst>
                      <a:gd name="connsiteX0" fmla="*/ 161544 w 802630"/>
                      <a:gd name="connsiteY0" fmla="*/ 0 h 367164"/>
                      <a:gd name="connsiteX1" fmla="*/ 316992 w 802630"/>
                      <a:gd name="connsiteY1" fmla="*/ 0 h 367164"/>
                      <a:gd name="connsiteX2" fmla="*/ 323088 w 802630"/>
                      <a:gd name="connsiteY2" fmla="*/ 0 h 367164"/>
                      <a:gd name="connsiteX3" fmla="*/ 802630 w 802630"/>
                      <a:gd name="connsiteY3" fmla="*/ 0 h 367164"/>
                      <a:gd name="connsiteX4" fmla="*/ 802630 w 802630"/>
                      <a:gd name="connsiteY4" fmla="*/ 367164 h 367164"/>
                      <a:gd name="connsiteX5" fmla="*/ 323088 w 802630"/>
                      <a:gd name="connsiteY5" fmla="*/ 367164 h 367164"/>
                      <a:gd name="connsiteX6" fmla="*/ 316992 w 802630"/>
                      <a:gd name="connsiteY6" fmla="*/ 367164 h 367164"/>
                      <a:gd name="connsiteX7" fmla="*/ 161544 w 802630"/>
                      <a:gd name="connsiteY7" fmla="*/ 367164 h 367164"/>
                      <a:gd name="connsiteX8" fmla="*/ 0 w 802630"/>
                      <a:gd name="connsiteY8" fmla="*/ 183582 h 367164"/>
                      <a:gd name="connsiteX9" fmla="*/ 161544 w 802630"/>
                      <a:gd name="connsiteY9" fmla="*/ 0 h 3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2630" h="367164">
                        <a:moveTo>
                          <a:pt x="161544" y="0"/>
                        </a:moveTo>
                        <a:lnTo>
                          <a:pt x="316992" y="0"/>
                        </a:lnTo>
                        <a:lnTo>
                          <a:pt x="323088" y="0"/>
                        </a:lnTo>
                        <a:lnTo>
                          <a:pt x="802630" y="0"/>
                        </a:lnTo>
                        <a:lnTo>
                          <a:pt x="802630" y="367164"/>
                        </a:lnTo>
                        <a:lnTo>
                          <a:pt x="323088" y="367164"/>
                        </a:lnTo>
                        <a:lnTo>
                          <a:pt x="316992" y="367164"/>
                        </a:lnTo>
                        <a:lnTo>
                          <a:pt x="161544" y="367164"/>
                        </a:lnTo>
                        <a:cubicBezTo>
                          <a:pt x="72326" y="367164"/>
                          <a:pt x="0" y="284972"/>
                          <a:pt x="0" y="183582"/>
                        </a:cubicBezTo>
                        <a:cubicBezTo>
                          <a:pt x="0" y="82192"/>
                          <a:pt x="72326" y="0"/>
                          <a:pt x="161544" y="0"/>
                        </a:cubicBezTo>
                        <a:close/>
                      </a:path>
                    </a:pathLst>
                  </a:custGeom>
                  <a:solidFill>
                    <a:srgbClr val="D17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46" name="Oval 45"/>
                  <p:cNvSpPr/>
                  <p:nvPr/>
                </p:nvSpPr>
                <p:spPr>
                  <a:xfrm>
                    <a:off x="7370149" y="3317902"/>
                    <a:ext cx="204708" cy="204708"/>
                  </a:xfrm>
                  <a:prstGeom prst="ellipse">
                    <a:avLst/>
                  </a:prstGeom>
                  <a:solidFill>
                    <a:srgbClr val="F2D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47" name="Oval 46"/>
                  <p:cNvSpPr/>
                  <p:nvPr/>
                </p:nvSpPr>
                <p:spPr>
                  <a:xfrm>
                    <a:off x="7405194" y="3327207"/>
                    <a:ext cx="169180" cy="186098"/>
                  </a:xfrm>
                  <a:prstGeom prst="ellipse">
                    <a:avLst/>
                  </a:prstGeom>
                  <a:solidFill>
                    <a:srgbClr val="D8B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grpSp>
        <p:sp>
          <p:nvSpPr>
            <p:cNvPr id="189" name="TextBox 188">
              <a:extLst>
                <a:ext uri="{FF2B5EF4-FFF2-40B4-BE49-F238E27FC236}">
                  <a16:creationId xmlns:a16="http://schemas.microsoft.com/office/drawing/2014/main" id="{354507D8-2A10-4B23-94A6-0401BDA1E526}"/>
                </a:ext>
              </a:extLst>
            </p:cNvPr>
            <p:cNvSpPr txBox="1"/>
            <p:nvPr/>
          </p:nvSpPr>
          <p:spPr>
            <a:xfrm>
              <a:off x="937191" y="5040135"/>
              <a:ext cx="2843353" cy="646331"/>
            </a:xfrm>
            <a:prstGeom prst="rect">
              <a:avLst/>
            </a:prstGeom>
            <a:noFill/>
          </p:spPr>
          <p:txBody>
            <a:bodyPr wrap="square" rtlCol="0">
              <a:spAutoFit/>
            </a:bodyPr>
            <a:lstStyle/>
            <a:p>
              <a:pPr algn="ctr"/>
              <a:r>
                <a:rPr lang="en-US" b="1" spc="600" dirty="0">
                  <a:solidFill>
                    <a:srgbClr val="7F7F7F"/>
                  </a:solidFill>
                  <a:latin typeface="Century Gothic" panose="020B0502020202020204" pitchFamily="34" charset="0"/>
                </a:rPr>
                <a:t>FINANCIAL ASSESSMENTS</a:t>
              </a:r>
            </a:p>
          </p:txBody>
        </p:sp>
      </p:grpSp>
      <p:grpSp>
        <p:nvGrpSpPr>
          <p:cNvPr id="16" name="Group 15"/>
          <p:cNvGrpSpPr/>
          <p:nvPr/>
        </p:nvGrpSpPr>
        <p:grpSpPr>
          <a:xfrm>
            <a:off x="3546605" y="2227117"/>
            <a:ext cx="2843353" cy="3459349"/>
            <a:chOff x="3546605" y="2227117"/>
            <a:chExt cx="2843353" cy="3459349"/>
          </a:xfrm>
        </p:grpSpPr>
        <p:grpSp>
          <p:nvGrpSpPr>
            <p:cNvPr id="9" name="Group 8"/>
            <p:cNvGrpSpPr/>
            <p:nvPr/>
          </p:nvGrpSpPr>
          <p:grpSpPr>
            <a:xfrm>
              <a:off x="3885467" y="2227117"/>
              <a:ext cx="2170228" cy="2531930"/>
              <a:chOff x="3885467" y="2227117"/>
              <a:chExt cx="2170228" cy="2531930"/>
            </a:xfrm>
          </p:grpSpPr>
          <p:grpSp>
            <p:nvGrpSpPr>
              <p:cNvPr id="6" name="Group 5"/>
              <p:cNvGrpSpPr/>
              <p:nvPr/>
            </p:nvGrpSpPr>
            <p:grpSpPr>
              <a:xfrm>
                <a:off x="3885467" y="2227117"/>
                <a:ext cx="2170228" cy="2531930"/>
                <a:chOff x="3888388" y="2228056"/>
                <a:chExt cx="2170228" cy="2531930"/>
              </a:xfrm>
            </p:grpSpPr>
            <p:grpSp>
              <p:nvGrpSpPr>
                <p:cNvPr id="169" name="Group 168"/>
                <p:cNvGrpSpPr/>
                <p:nvPr/>
              </p:nvGrpSpPr>
              <p:grpSpPr>
                <a:xfrm>
                  <a:off x="3888388" y="2228056"/>
                  <a:ext cx="2170228" cy="2531930"/>
                  <a:chOff x="5000726" y="2163035"/>
                  <a:chExt cx="2170228" cy="2531930"/>
                </a:xfrm>
              </p:grpSpPr>
              <p:grpSp>
                <p:nvGrpSpPr>
                  <p:cNvPr id="170" name="Group 169">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172" name="Flowchart: Manual Operation 171">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73"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171" name="Rectangle 170"/>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191" name="Group 190">
                  <a:extLst>
                    <a:ext uri="{FF2B5EF4-FFF2-40B4-BE49-F238E27FC236}">
                      <a16:creationId xmlns:a16="http://schemas.microsoft.com/office/drawing/2014/main" id="{D822F3F4-702C-49C3-8D06-CE20D575A6B1}"/>
                    </a:ext>
                  </a:extLst>
                </p:cNvPr>
                <p:cNvGrpSpPr/>
                <p:nvPr/>
              </p:nvGrpSpPr>
              <p:grpSpPr>
                <a:xfrm flipH="1">
                  <a:off x="4160873" y="2549867"/>
                  <a:ext cx="1630524" cy="1902277"/>
                  <a:chOff x="619396" y="1862399"/>
                  <a:chExt cx="2194561" cy="2560320"/>
                </a:xfrm>
                <a:solidFill>
                  <a:srgbClr val="FFFFFF">
                    <a:alpha val="75000"/>
                  </a:srgbClr>
                </a:solidFill>
              </p:grpSpPr>
              <p:sp>
                <p:nvSpPr>
                  <p:cNvPr id="192" name="Flowchart: Manual Operation 191">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93"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88" name="Group 87"/>
              <p:cNvGrpSpPr/>
              <p:nvPr/>
            </p:nvGrpSpPr>
            <p:grpSpPr>
              <a:xfrm>
                <a:off x="4375677" y="2813251"/>
                <a:ext cx="1173208" cy="1213542"/>
                <a:chOff x="4544995" y="2397228"/>
                <a:chExt cx="3636996" cy="3762032"/>
              </a:xfrm>
            </p:grpSpPr>
            <p:sp>
              <p:nvSpPr>
                <p:cNvPr id="89" name="Freeform 88"/>
                <p:cNvSpPr/>
                <p:nvPr/>
              </p:nvSpPr>
              <p:spPr>
                <a:xfrm>
                  <a:off x="5007011" y="2644095"/>
                  <a:ext cx="2712815" cy="3515164"/>
                </a:xfrm>
                <a:custGeom>
                  <a:avLst/>
                  <a:gdLst>
                    <a:gd name="connsiteX0" fmla="*/ 1132529 w 2265057"/>
                    <a:gd name="connsiteY0" fmla="*/ 0 h 3314716"/>
                    <a:gd name="connsiteX1" fmla="*/ 2265057 w 2265057"/>
                    <a:gd name="connsiteY1" fmla="*/ 1361885 h 3314716"/>
                    <a:gd name="connsiteX2" fmla="*/ 2265057 w 2265057"/>
                    <a:gd name="connsiteY2" fmla="*/ 3314716 h 3314716"/>
                    <a:gd name="connsiteX3" fmla="*/ 0 w 2265057"/>
                    <a:gd name="connsiteY3" fmla="*/ 3314716 h 3314716"/>
                    <a:gd name="connsiteX4" fmla="*/ 0 w 2265057"/>
                    <a:gd name="connsiteY4" fmla="*/ 1361885 h 331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057" h="3314716">
                      <a:moveTo>
                        <a:pt x="1132529" y="0"/>
                      </a:moveTo>
                      <a:lnTo>
                        <a:pt x="2265057" y="1361885"/>
                      </a:lnTo>
                      <a:lnTo>
                        <a:pt x="2265057" y="3314716"/>
                      </a:lnTo>
                      <a:lnTo>
                        <a:pt x="0" y="3314716"/>
                      </a:lnTo>
                      <a:lnTo>
                        <a:pt x="0" y="1361885"/>
                      </a:lnTo>
                      <a:close/>
                    </a:path>
                  </a:pathLst>
                </a:custGeom>
                <a:solidFill>
                  <a:srgbClr val="B5C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0" name="Rectangle 89"/>
                <p:cNvSpPr/>
                <p:nvPr/>
              </p:nvSpPr>
              <p:spPr>
                <a:xfrm>
                  <a:off x="5007011" y="5790540"/>
                  <a:ext cx="2712815" cy="368719"/>
                </a:xfrm>
                <a:prstGeom prst="rect">
                  <a:avLst/>
                </a:prstGeom>
                <a:solidFill>
                  <a:srgbClr val="95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1" name="Rectangle 90"/>
                <p:cNvSpPr/>
                <p:nvPr/>
              </p:nvSpPr>
              <p:spPr>
                <a:xfrm>
                  <a:off x="5916019" y="4753156"/>
                  <a:ext cx="914400" cy="1406104"/>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pic>
              <p:nvPicPr>
                <p:cNvPr id="92" name="Picture 9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73862" y="2644094"/>
                  <a:ext cx="3179111" cy="1633074"/>
                </a:xfrm>
                <a:prstGeom prst="rect">
                  <a:avLst/>
                </a:prstGeom>
              </p:spPr>
            </p:pic>
            <p:sp>
              <p:nvSpPr>
                <p:cNvPr id="93" name="Diagonal Stripe 92"/>
                <p:cNvSpPr/>
                <p:nvPr/>
              </p:nvSpPr>
              <p:spPr>
                <a:xfrm flipV="1">
                  <a:off x="6355838" y="2397228"/>
                  <a:ext cx="1826153" cy="1907213"/>
                </a:xfrm>
                <a:prstGeom prst="diagStripe">
                  <a:avLst>
                    <a:gd name="adj" fmla="val 73063"/>
                  </a:avLst>
                </a:prstGeom>
                <a:solidFill>
                  <a:srgbClr val="E74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4" name="Diagonal Stripe 93"/>
                <p:cNvSpPr/>
                <p:nvPr/>
              </p:nvSpPr>
              <p:spPr>
                <a:xfrm flipH="1" flipV="1">
                  <a:off x="4544995" y="2397991"/>
                  <a:ext cx="1826153" cy="1907213"/>
                </a:xfrm>
                <a:prstGeom prst="diagStripe">
                  <a:avLst>
                    <a:gd name="adj" fmla="val 73063"/>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5" name="Rectangle 94"/>
                <p:cNvSpPr/>
                <p:nvPr/>
              </p:nvSpPr>
              <p:spPr>
                <a:xfrm>
                  <a:off x="5916777" y="4754204"/>
                  <a:ext cx="913642" cy="203647"/>
                </a:xfrm>
                <a:prstGeom prst="rect">
                  <a:avLst/>
                </a:prstGeom>
                <a:solidFill>
                  <a:srgbClr val="C0392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nvGrpSpPr>
                <p:cNvPr id="96" name="Group 95"/>
                <p:cNvGrpSpPr/>
                <p:nvPr/>
              </p:nvGrpSpPr>
              <p:grpSpPr>
                <a:xfrm>
                  <a:off x="5954629" y="5428822"/>
                  <a:ext cx="187091" cy="190753"/>
                  <a:chOff x="5954629" y="5476055"/>
                  <a:chExt cx="140765" cy="143520"/>
                </a:xfrm>
              </p:grpSpPr>
              <p:sp>
                <p:nvSpPr>
                  <p:cNvPr id="99" name="Oval 98"/>
                  <p:cNvSpPr/>
                  <p:nvPr/>
                </p:nvSpPr>
                <p:spPr>
                  <a:xfrm>
                    <a:off x="5973802" y="5497983"/>
                    <a:ext cx="121592" cy="1215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00" name="Oval 99"/>
                  <p:cNvSpPr/>
                  <p:nvPr/>
                </p:nvSpPr>
                <p:spPr>
                  <a:xfrm>
                    <a:off x="5954629" y="5476055"/>
                    <a:ext cx="133751" cy="1337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97" name="Oval 96"/>
                <p:cNvSpPr/>
                <p:nvPr/>
              </p:nvSpPr>
              <p:spPr>
                <a:xfrm>
                  <a:off x="6007056" y="3727733"/>
                  <a:ext cx="703414" cy="703414"/>
                </a:xfrm>
                <a:prstGeom prst="ellipse">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8" name="Oval 97"/>
                <p:cNvSpPr/>
                <p:nvPr/>
              </p:nvSpPr>
              <p:spPr>
                <a:xfrm>
                  <a:off x="6027412" y="3862130"/>
                  <a:ext cx="662888" cy="569017"/>
                </a:xfrm>
                <a:prstGeom prst="ellipse">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sp>
          <p:nvSpPr>
            <p:cNvPr id="200" name="TextBox 199">
              <a:extLst>
                <a:ext uri="{FF2B5EF4-FFF2-40B4-BE49-F238E27FC236}">
                  <a16:creationId xmlns:a16="http://schemas.microsoft.com/office/drawing/2014/main" id="{354507D8-2A10-4B23-94A6-0401BDA1E526}"/>
                </a:ext>
              </a:extLst>
            </p:cNvPr>
            <p:cNvSpPr txBox="1"/>
            <p:nvPr/>
          </p:nvSpPr>
          <p:spPr>
            <a:xfrm>
              <a:off x="3546605" y="5040135"/>
              <a:ext cx="2843353" cy="646331"/>
            </a:xfrm>
            <a:prstGeom prst="rect">
              <a:avLst/>
            </a:prstGeom>
            <a:noFill/>
          </p:spPr>
          <p:txBody>
            <a:bodyPr wrap="square" rtlCol="0">
              <a:spAutoFit/>
            </a:bodyPr>
            <a:lstStyle/>
            <a:p>
              <a:pPr algn="ctr"/>
              <a:r>
                <a:rPr lang="en-US" b="1" spc="600" dirty="0">
                  <a:solidFill>
                    <a:srgbClr val="7F7F7F"/>
                  </a:solidFill>
                  <a:latin typeface="Century Gothic" panose="020B0502020202020204" pitchFamily="34" charset="0"/>
                </a:rPr>
                <a:t>HOUSING COUNSELING</a:t>
              </a:r>
            </a:p>
          </p:txBody>
        </p:sp>
      </p:grpSp>
      <p:grpSp>
        <p:nvGrpSpPr>
          <p:cNvPr id="17" name="Group 16"/>
          <p:cNvGrpSpPr/>
          <p:nvPr/>
        </p:nvGrpSpPr>
        <p:grpSpPr>
          <a:xfrm>
            <a:off x="6216810" y="2223127"/>
            <a:ext cx="2843353" cy="3463143"/>
            <a:chOff x="6216810" y="2223127"/>
            <a:chExt cx="2843353" cy="3463143"/>
          </a:xfrm>
        </p:grpSpPr>
        <p:grpSp>
          <p:nvGrpSpPr>
            <p:cNvPr id="10" name="Group 9"/>
            <p:cNvGrpSpPr/>
            <p:nvPr/>
          </p:nvGrpSpPr>
          <p:grpSpPr>
            <a:xfrm>
              <a:off x="6555672" y="2223127"/>
              <a:ext cx="2170228" cy="2531930"/>
              <a:chOff x="6555672" y="2223127"/>
              <a:chExt cx="2170228" cy="2531930"/>
            </a:xfrm>
          </p:grpSpPr>
          <p:grpSp>
            <p:nvGrpSpPr>
              <p:cNvPr id="7" name="Group 6"/>
              <p:cNvGrpSpPr/>
              <p:nvPr/>
            </p:nvGrpSpPr>
            <p:grpSpPr>
              <a:xfrm>
                <a:off x="6555672" y="2223127"/>
                <a:ext cx="2170228" cy="2531930"/>
                <a:chOff x="6555672" y="2223127"/>
                <a:chExt cx="2170228" cy="2531930"/>
              </a:xfrm>
            </p:grpSpPr>
            <p:grpSp>
              <p:nvGrpSpPr>
                <p:cNvPr id="174" name="Group 173"/>
                <p:cNvGrpSpPr/>
                <p:nvPr/>
              </p:nvGrpSpPr>
              <p:grpSpPr>
                <a:xfrm>
                  <a:off x="6555672" y="2223127"/>
                  <a:ext cx="2170228" cy="2531930"/>
                  <a:chOff x="5000726" y="2163035"/>
                  <a:chExt cx="2170228" cy="2531930"/>
                </a:xfrm>
              </p:grpSpPr>
              <p:grpSp>
                <p:nvGrpSpPr>
                  <p:cNvPr id="175" name="Group 174">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177" name="Flowchart: Manual Operation 176">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78"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176" name="Rectangle 175"/>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194" name="Group 193">
                  <a:extLst>
                    <a:ext uri="{FF2B5EF4-FFF2-40B4-BE49-F238E27FC236}">
                      <a16:creationId xmlns:a16="http://schemas.microsoft.com/office/drawing/2014/main" id="{D822F3F4-702C-49C3-8D06-CE20D575A6B1}"/>
                    </a:ext>
                  </a:extLst>
                </p:cNvPr>
                <p:cNvGrpSpPr/>
                <p:nvPr/>
              </p:nvGrpSpPr>
              <p:grpSpPr>
                <a:xfrm flipH="1">
                  <a:off x="6823820" y="2555256"/>
                  <a:ext cx="1630524" cy="1902277"/>
                  <a:chOff x="619396" y="1862399"/>
                  <a:chExt cx="2194561" cy="2560320"/>
                </a:xfrm>
                <a:solidFill>
                  <a:srgbClr val="FFFFFF">
                    <a:alpha val="75000"/>
                  </a:srgbClr>
                </a:solidFill>
              </p:grpSpPr>
              <p:sp>
                <p:nvSpPr>
                  <p:cNvPr id="195" name="Flowchart: Manual Operation 194">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96"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109" name="Group 108"/>
              <p:cNvGrpSpPr/>
              <p:nvPr/>
            </p:nvGrpSpPr>
            <p:grpSpPr>
              <a:xfrm>
                <a:off x="7148137" y="2851997"/>
                <a:ext cx="1037627" cy="1209118"/>
                <a:chOff x="4313939" y="2749411"/>
                <a:chExt cx="2182427" cy="2543122"/>
              </a:xfrm>
            </p:grpSpPr>
            <p:grpSp>
              <p:nvGrpSpPr>
                <p:cNvPr id="110" name="Group 109"/>
                <p:cNvGrpSpPr/>
                <p:nvPr/>
              </p:nvGrpSpPr>
              <p:grpSpPr>
                <a:xfrm>
                  <a:off x="4313939" y="2749411"/>
                  <a:ext cx="2182427" cy="2543122"/>
                  <a:chOff x="4046488" y="2469821"/>
                  <a:chExt cx="2182427" cy="2543122"/>
                </a:xfrm>
              </p:grpSpPr>
              <p:sp>
                <p:nvSpPr>
                  <p:cNvPr id="112" name="Rounded Rectangle 111"/>
                  <p:cNvSpPr/>
                  <p:nvPr/>
                </p:nvSpPr>
                <p:spPr>
                  <a:xfrm>
                    <a:off x="5467999" y="4482629"/>
                    <a:ext cx="490409" cy="530314"/>
                  </a:xfrm>
                  <a:prstGeom prst="roundRect">
                    <a:avLst/>
                  </a:prstGeom>
                  <a:solidFill>
                    <a:srgbClr val="F5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13" name="Rounded Rectangle 112"/>
                  <p:cNvSpPr/>
                  <p:nvPr/>
                </p:nvSpPr>
                <p:spPr>
                  <a:xfrm>
                    <a:off x="4329141" y="4482629"/>
                    <a:ext cx="490409" cy="530314"/>
                  </a:xfrm>
                  <a:prstGeom prst="roundRect">
                    <a:avLst/>
                  </a:prstGeom>
                  <a:solidFill>
                    <a:srgbClr val="F5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nvGrpSpPr>
                  <p:cNvPr id="114" name="Group 113"/>
                  <p:cNvGrpSpPr/>
                  <p:nvPr/>
                </p:nvGrpSpPr>
                <p:grpSpPr>
                  <a:xfrm>
                    <a:off x="4046488" y="2469821"/>
                    <a:ext cx="2182427" cy="2505047"/>
                    <a:chOff x="4046488" y="2469821"/>
                    <a:chExt cx="2182427" cy="2505047"/>
                  </a:xfrm>
                </p:grpSpPr>
                <p:grpSp>
                  <p:nvGrpSpPr>
                    <p:cNvPr id="117" name="Group 116"/>
                    <p:cNvGrpSpPr/>
                    <p:nvPr/>
                  </p:nvGrpSpPr>
                  <p:grpSpPr>
                    <a:xfrm>
                      <a:off x="4046488" y="2708772"/>
                      <a:ext cx="2182427" cy="2187059"/>
                      <a:chOff x="4046488" y="2960232"/>
                      <a:chExt cx="2182427" cy="2187059"/>
                    </a:xfrm>
                  </p:grpSpPr>
                  <p:sp>
                    <p:nvSpPr>
                      <p:cNvPr id="136" name="Oval 135"/>
                      <p:cNvSpPr/>
                      <p:nvPr/>
                    </p:nvSpPr>
                    <p:spPr>
                      <a:xfrm>
                        <a:off x="4049147" y="2966050"/>
                        <a:ext cx="2179768" cy="2181241"/>
                      </a:xfrm>
                      <a:prstGeom prst="ellipse">
                        <a:avLst/>
                      </a:prstGeom>
                      <a:solidFill>
                        <a:srgbClr val="FA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35" name="Oval 134"/>
                      <p:cNvSpPr/>
                      <p:nvPr/>
                    </p:nvSpPr>
                    <p:spPr>
                      <a:xfrm>
                        <a:off x="4046488" y="2960232"/>
                        <a:ext cx="2172285" cy="2179458"/>
                      </a:xfrm>
                      <a:prstGeom prst="ellipse">
                        <a:avLst/>
                      </a:prstGeom>
                      <a:noFill/>
                      <a:ln w="12700">
                        <a:solidFill>
                          <a:srgbClr val="FA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18" name="Group 117"/>
                    <p:cNvGrpSpPr/>
                    <p:nvPr/>
                  </p:nvGrpSpPr>
                  <p:grpSpPr>
                    <a:xfrm rot="245656">
                      <a:off x="5349043" y="2469821"/>
                      <a:ext cx="833158" cy="1358651"/>
                      <a:chOff x="5174251" y="2250742"/>
                      <a:chExt cx="836075" cy="1466094"/>
                    </a:xfrm>
                  </p:grpSpPr>
                  <p:sp>
                    <p:nvSpPr>
                      <p:cNvPr id="132" name="Chord 131"/>
                      <p:cNvSpPr/>
                      <p:nvPr/>
                    </p:nvSpPr>
                    <p:spPr>
                      <a:xfrm rot="17070229" flipH="1">
                        <a:off x="4859242" y="2565751"/>
                        <a:ext cx="1466094" cy="836075"/>
                      </a:xfrm>
                      <a:prstGeom prst="chord">
                        <a:avLst>
                          <a:gd name="adj1" fmla="val 3296826"/>
                          <a:gd name="adj2" fmla="val 15127372"/>
                        </a:avLst>
                      </a:prstGeom>
                      <a:solidFill>
                        <a:srgbClr val="F6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33" name="Chord 132"/>
                      <p:cNvSpPr/>
                      <p:nvPr/>
                    </p:nvSpPr>
                    <p:spPr>
                      <a:xfrm rot="17070229" flipH="1">
                        <a:off x="4922048" y="2597527"/>
                        <a:ext cx="1237656" cy="701692"/>
                      </a:xfrm>
                      <a:prstGeom prst="chord">
                        <a:avLst>
                          <a:gd name="adj1" fmla="val 3296826"/>
                          <a:gd name="adj2" fmla="val 15127372"/>
                        </a:avLst>
                      </a:prstGeom>
                      <a:solidFill>
                        <a:srgbClr val="E78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19" name="Group 118"/>
                    <p:cNvGrpSpPr/>
                    <p:nvPr/>
                  </p:nvGrpSpPr>
                  <p:grpSpPr>
                    <a:xfrm rot="21354344" flipH="1">
                      <a:off x="4104794" y="2483859"/>
                      <a:ext cx="833158" cy="1358651"/>
                      <a:chOff x="5174251" y="2250742"/>
                      <a:chExt cx="836075" cy="1466094"/>
                    </a:xfrm>
                  </p:grpSpPr>
                  <p:sp>
                    <p:nvSpPr>
                      <p:cNvPr id="130" name="Chord 129"/>
                      <p:cNvSpPr/>
                      <p:nvPr/>
                    </p:nvSpPr>
                    <p:spPr>
                      <a:xfrm rot="17070229" flipH="1">
                        <a:off x="4859242" y="2565751"/>
                        <a:ext cx="1466094" cy="836075"/>
                      </a:xfrm>
                      <a:prstGeom prst="chord">
                        <a:avLst>
                          <a:gd name="adj1" fmla="val 3296826"/>
                          <a:gd name="adj2" fmla="val 15127372"/>
                        </a:avLst>
                      </a:prstGeom>
                      <a:solidFill>
                        <a:srgbClr val="F6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31" name="Chord 130"/>
                      <p:cNvSpPr/>
                      <p:nvPr/>
                    </p:nvSpPr>
                    <p:spPr>
                      <a:xfrm rot="17070229" flipH="1">
                        <a:off x="4922048" y="2597527"/>
                        <a:ext cx="1237656" cy="701692"/>
                      </a:xfrm>
                      <a:prstGeom prst="chord">
                        <a:avLst>
                          <a:gd name="adj1" fmla="val 3296826"/>
                          <a:gd name="adj2" fmla="val 15127372"/>
                        </a:avLst>
                      </a:prstGeom>
                      <a:solidFill>
                        <a:srgbClr val="E78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20" name="Group 119"/>
                    <p:cNvGrpSpPr/>
                    <p:nvPr/>
                  </p:nvGrpSpPr>
                  <p:grpSpPr>
                    <a:xfrm>
                      <a:off x="4091587" y="2876842"/>
                      <a:ext cx="2096864" cy="2098026"/>
                      <a:chOff x="4091587" y="2876842"/>
                      <a:chExt cx="2096864" cy="2098026"/>
                    </a:xfrm>
                  </p:grpSpPr>
                  <p:grpSp>
                    <p:nvGrpSpPr>
                      <p:cNvPr id="121" name="Group 120"/>
                      <p:cNvGrpSpPr/>
                      <p:nvPr/>
                    </p:nvGrpSpPr>
                    <p:grpSpPr>
                      <a:xfrm>
                        <a:off x="4091587" y="2876842"/>
                        <a:ext cx="2096864" cy="2098026"/>
                        <a:chOff x="2998980" y="3595501"/>
                        <a:chExt cx="2096864" cy="2098026"/>
                      </a:xfrm>
                    </p:grpSpPr>
                    <p:sp>
                      <p:nvSpPr>
                        <p:cNvPr id="128" name="Oval 127"/>
                        <p:cNvSpPr/>
                        <p:nvPr/>
                      </p:nvSpPr>
                      <p:spPr>
                        <a:xfrm>
                          <a:off x="2998980" y="3596663"/>
                          <a:ext cx="2096864" cy="2096864"/>
                        </a:xfrm>
                        <a:prstGeom prst="ellipse">
                          <a:avLst/>
                        </a:prstGeom>
                        <a:solidFill>
                          <a:srgbClr val="F5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29" name="Oval 128"/>
                        <p:cNvSpPr/>
                        <p:nvPr/>
                      </p:nvSpPr>
                      <p:spPr>
                        <a:xfrm>
                          <a:off x="2998980" y="3595501"/>
                          <a:ext cx="2096864" cy="1984717"/>
                        </a:xfrm>
                        <a:prstGeom prst="ellipse">
                          <a:avLst/>
                        </a:prstGeom>
                        <a:solidFill>
                          <a:srgbClr val="FA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22" name="Group 121"/>
                      <p:cNvGrpSpPr/>
                      <p:nvPr/>
                    </p:nvGrpSpPr>
                    <p:grpSpPr>
                      <a:xfrm>
                        <a:off x="4626328" y="3637745"/>
                        <a:ext cx="1013053" cy="1013053"/>
                        <a:chOff x="4626328" y="3637745"/>
                        <a:chExt cx="1013053" cy="1013053"/>
                      </a:xfrm>
                    </p:grpSpPr>
                    <p:sp>
                      <p:nvSpPr>
                        <p:cNvPr id="125" name="Oval 124"/>
                        <p:cNvSpPr/>
                        <p:nvPr/>
                      </p:nvSpPr>
                      <p:spPr>
                        <a:xfrm>
                          <a:off x="4626328" y="3637745"/>
                          <a:ext cx="1013053" cy="1013053"/>
                        </a:xfrm>
                        <a:prstGeom prst="ellipse">
                          <a:avLst/>
                        </a:prstGeom>
                        <a:solidFill>
                          <a:srgbClr val="F5A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26" name="Oval 125"/>
                        <p:cNvSpPr/>
                        <p:nvPr/>
                      </p:nvSpPr>
                      <p:spPr>
                        <a:xfrm>
                          <a:off x="4924375" y="3996550"/>
                          <a:ext cx="160020" cy="309776"/>
                        </a:xfrm>
                        <a:prstGeom prst="ellipse">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27" name="Oval 126"/>
                        <p:cNvSpPr/>
                        <p:nvPr/>
                      </p:nvSpPr>
                      <p:spPr>
                        <a:xfrm>
                          <a:off x="5194142" y="3991625"/>
                          <a:ext cx="160020" cy="309776"/>
                        </a:xfrm>
                        <a:prstGeom prst="ellipse">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23" name="Oval 122"/>
                      <p:cNvSpPr/>
                      <p:nvPr/>
                    </p:nvSpPr>
                    <p:spPr>
                      <a:xfrm>
                        <a:off x="4664827" y="3389201"/>
                        <a:ext cx="256872" cy="256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24" name="Oval 123"/>
                      <p:cNvSpPr/>
                      <p:nvPr/>
                    </p:nvSpPr>
                    <p:spPr>
                      <a:xfrm>
                        <a:off x="5352316" y="3392026"/>
                        <a:ext cx="256872" cy="25687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sp>
                <p:nvSpPr>
                  <p:cNvPr id="115" name="Rounded Rectangle 114"/>
                  <p:cNvSpPr/>
                  <p:nvPr/>
                </p:nvSpPr>
                <p:spPr>
                  <a:xfrm>
                    <a:off x="4329140" y="4939665"/>
                    <a:ext cx="490409" cy="73278"/>
                  </a:xfrm>
                  <a:prstGeom prst="roundRect">
                    <a:avLst>
                      <a:gd name="adj" fmla="val 29761"/>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16" name="Rounded Rectangle 115"/>
                  <p:cNvSpPr/>
                  <p:nvPr/>
                </p:nvSpPr>
                <p:spPr>
                  <a:xfrm>
                    <a:off x="5471291" y="4939665"/>
                    <a:ext cx="490409" cy="73278"/>
                  </a:xfrm>
                  <a:prstGeom prst="roundRect">
                    <a:avLst>
                      <a:gd name="adj" fmla="val 29761"/>
                    </a:avLst>
                  </a:prstGeom>
                  <a:solidFill>
                    <a:srgbClr val="E6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11" name="Lightning Bolt 110"/>
                <p:cNvSpPr/>
                <p:nvPr/>
              </p:nvSpPr>
              <p:spPr>
                <a:xfrm rot="1195816">
                  <a:off x="5119712" y="2971234"/>
                  <a:ext cx="630814" cy="637576"/>
                </a:xfrm>
                <a:prstGeom prst="lightningBol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sp>
          <p:nvSpPr>
            <p:cNvPr id="201" name="TextBox 200">
              <a:extLst>
                <a:ext uri="{FF2B5EF4-FFF2-40B4-BE49-F238E27FC236}">
                  <a16:creationId xmlns:a16="http://schemas.microsoft.com/office/drawing/2014/main" id="{354507D8-2A10-4B23-94A6-0401BDA1E526}"/>
                </a:ext>
              </a:extLst>
            </p:cNvPr>
            <p:cNvSpPr txBox="1"/>
            <p:nvPr/>
          </p:nvSpPr>
          <p:spPr>
            <a:xfrm>
              <a:off x="6216810" y="5039939"/>
              <a:ext cx="2843353" cy="646331"/>
            </a:xfrm>
            <a:prstGeom prst="rect">
              <a:avLst/>
            </a:prstGeom>
            <a:noFill/>
          </p:spPr>
          <p:txBody>
            <a:bodyPr wrap="square" rtlCol="0">
              <a:spAutoFit/>
            </a:bodyPr>
            <a:lstStyle/>
            <a:p>
              <a:pPr algn="ctr"/>
              <a:r>
                <a:rPr lang="en-US" b="1" spc="600" dirty="0">
                  <a:solidFill>
                    <a:srgbClr val="7F7F7F"/>
                  </a:solidFill>
                  <a:latin typeface="Century Gothic" panose="020B0502020202020204" pitchFamily="34" charset="0"/>
                </a:rPr>
                <a:t>BANKRUPTCY COUNSELING</a:t>
              </a:r>
            </a:p>
          </p:txBody>
        </p:sp>
      </p:grpSp>
      <p:grpSp>
        <p:nvGrpSpPr>
          <p:cNvPr id="18" name="Group 17"/>
          <p:cNvGrpSpPr/>
          <p:nvPr/>
        </p:nvGrpSpPr>
        <p:grpSpPr>
          <a:xfrm>
            <a:off x="8789155" y="2228055"/>
            <a:ext cx="2843353" cy="3458215"/>
            <a:chOff x="8789155" y="2228055"/>
            <a:chExt cx="2843353" cy="3458215"/>
          </a:xfrm>
        </p:grpSpPr>
        <p:grpSp>
          <p:nvGrpSpPr>
            <p:cNvPr id="11" name="Group 10"/>
            <p:cNvGrpSpPr/>
            <p:nvPr/>
          </p:nvGrpSpPr>
          <p:grpSpPr>
            <a:xfrm>
              <a:off x="9140395" y="2228055"/>
              <a:ext cx="2170228" cy="2531930"/>
              <a:chOff x="9140395" y="2228055"/>
              <a:chExt cx="2170228" cy="2531930"/>
            </a:xfrm>
          </p:grpSpPr>
          <p:grpSp>
            <p:nvGrpSpPr>
              <p:cNvPr id="8" name="Group 7"/>
              <p:cNvGrpSpPr/>
              <p:nvPr/>
            </p:nvGrpSpPr>
            <p:grpSpPr>
              <a:xfrm>
                <a:off x="9140395" y="2228055"/>
                <a:ext cx="2170228" cy="2531930"/>
                <a:chOff x="9140395" y="2228055"/>
                <a:chExt cx="2170228" cy="2531930"/>
              </a:xfrm>
            </p:grpSpPr>
            <p:grpSp>
              <p:nvGrpSpPr>
                <p:cNvPr id="179" name="Group 178"/>
                <p:cNvGrpSpPr/>
                <p:nvPr/>
              </p:nvGrpSpPr>
              <p:grpSpPr>
                <a:xfrm>
                  <a:off x="9140395" y="2228055"/>
                  <a:ext cx="2170228" cy="2531930"/>
                  <a:chOff x="5000726" y="2163035"/>
                  <a:chExt cx="2170228" cy="2531930"/>
                </a:xfrm>
              </p:grpSpPr>
              <p:grpSp>
                <p:nvGrpSpPr>
                  <p:cNvPr id="180" name="Group 179">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182" name="Flowchart: Manual Operation 181">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83"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181" name="Rectangle 180"/>
                  <p:cNvSpPr/>
                  <p:nvPr/>
                </p:nvSpPr>
                <p:spPr>
                  <a:xfrm>
                    <a:off x="5526090" y="2857951"/>
                    <a:ext cx="1114903" cy="114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dirty="0">
                      <a:solidFill>
                        <a:srgbClr val="FFFFFF"/>
                      </a:solidFill>
                      <a:latin typeface="Montserrat" panose="02000505000000020004" pitchFamily="2" charset="0"/>
                    </a:endParaRPr>
                  </a:p>
                </p:txBody>
              </p:sp>
            </p:grpSp>
            <p:grpSp>
              <p:nvGrpSpPr>
                <p:cNvPr id="197" name="Group 196">
                  <a:extLst>
                    <a:ext uri="{FF2B5EF4-FFF2-40B4-BE49-F238E27FC236}">
                      <a16:creationId xmlns:a16="http://schemas.microsoft.com/office/drawing/2014/main" id="{D822F3F4-702C-49C3-8D06-CE20D575A6B1}"/>
                    </a:ext>
                  </a:extLst>
                </p:cNvPr>
                <p:cNvGrpSpPr/>
                <p:nvPr/>
              </p:nvGrpSpPr>
              <p:grpSpPr>
                <a:xfrm flipH="1">
                  <a:off x="9407948" y="2545910"/>
                  <a:ext cx="1630524" cy="1902277"/>
                  <a:chOff x="619396" y="1862399"/>
                  <a:chExt cx="2194561" cy="2560320"/>
                </a:xfrm>
                <a:solidFill>
                  <a:srgbClr val="FFFFFF">
                    <a:alpha val="75000"/>
                  </a:srgbClr>
                </a:solidFill>
              </p:grpSpPr>
              <p:sp>
                <p:nvSpPr>
                  <p:cNvPr id="198" name="Flowchart: Manual Operation 197">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99" name="Freeform: Shape 6">
                    <a:extLst>
                      <a:ext uri="{FF2B5EF4-FFF2-40B4-BE49-F238E27FC236}">
                        <a16:creationId xmlns:a16="http://schemas.microsoft.com/office/drawing/2014/main" id="{5D3D4BA2-A523-41E2-8910-97EC2384FE6A}"/>
                      </a:ext>
                    </a:extLst>
                  </p:cNvPr>
                  <p:cNvSpPr/>
                  <p:nvPr/>
                </p:nvSpPr>
                <p:spPr>
                  <a:xfrm rot="5400000">
                    <a:off x="436517" y="2045278"/>
                    <a:ext cx="2560320" cy="2194561"/>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grpSp>
            <p:nvGrpSpPr>
              <p:cNvPr id="148" name="Group 147"/>
              <p:cNvGrpSpPr/>
              <p:nvPr/>
            </p:nvGrpSpPr>
            <p:grpSpPr>
              <a:xfrm>
                <a:off x="9798583" y="2772831"/>
                <a:ext cx="839123" cy="1425752"/>
                <a:chOff x="929500" y="-172561"/>
                <a:chExt cx="2202388" cy="3742073"/>
              </a:xfrm>
            </p:grpSpPr>
            <p:sp>
              <p:nvSpPr>
                <p:cNvPr id="149" name="Freeform 148"/>
                <p:cNvSpPr/>
                <p:nvPr/>
              </p:nvSpPr>
              <p:spPr>
                <a:xfrm rot="7452181">
                  <a:off x="7587" y="1199438"/>
                  <a:ext cx="3698685" cy="954688"/>
                </a:xfrm>
                <a:custGeom>
                  <a:avLst/>
                  <a:gdLst>
                    <a:gd name="connsiteX0" fmla="*/ 2294263 w 2634232"/>
                    <a:gd name="connsiteY0" fmla="*/ 180231 h 679936"/>
                    <a:gd name="connsiteX1" fmla="*/ 2134526 w 2634232"/>
                    <a:gd name="connsiteY1" fmla="*/ 339968 h 679936"/>
                    <a:gd name="connsiteX2" fmla="*/ 2294263 w 2634232"/>
                    <a:gd name="connsiteY2" fmla="*/ 499705 h 679936"/>
                    <a:gd name="connsiteX3" fmla="*/ 2454000 w 2634232"/>
                    <a:gd name="connsiteY3" fmla="*/ 339968 h 679936"/>
                    <a:gd name="connsiteX4" fmla="*/ 2294263 w 2634232"/>
                    <a:gd name="connsiteY4" fmla="*/ 180231 h 679936"/>
                    <a:gd name="connsiteX5" fmla="*/ 2294264 w 2634232"/>
                    <a:gd name="connsiteY5" fmla="*/ 0 h 679936"/>
                    <a:gd name="connsiteX6" fmla="*/ 2634232 w 2634232"/>
                    <a:gd name="connsiteY6" fmla="*/ 339968 h 679936"/>
                    <a:gd name="connsiteX7" fmla="*/ 2294264 w 2634232"/>
                    <a:gd name="connsiteY7" fmla="*/ 679936 h 679936"/>
                    <a:gd name="connsiteX8" fmla="*/ 1981013 w 2634232"/>
                    <a:gd name="connsiteY8" fmla="*/ 472299 h 679936"/>
                    <a:gd name="connsiteX9" fmla="*/ 1960830 w 2634232"/>
                    <a:gd name="connsiteY9" fmla="*/ 372331 h 679936"/>
                    <a:gd name="connsiteX10" fmla="*/ 1959553 w 2634232"/>
                    <a:gd name="connsiteY10" fmla="*/ 372589 h 679936"/>
                    <a:gd name="connsiteX11" fmla="*/ 1535356 w 2634232"/>
                    <a:gd name="connsiteY11" fmla="*/ 372589 h 679936"/>
                    <a:gd name="connsiteX12" fmla="*/ 1536852 w 2634232"/>
                    <a:gd name="connsiteY12" fmla="*/ 373534 h 679936"/>
                    <a:gd name="connsiteX13" fmla="*/ 0 w 2634232"/>
                    <a:gd name="connsiteY13" fmla="*/ 373624 h 679936"/>
                    <a:gd name="connsiteX14" fmla="*/ 444923 w 2634232"/>
                    <a:gd name="connsiteY14" fmla="*/ 48767 h 679936"/>
                    <a:gd name="connsiteX15" fmla="*/ 555725 w 2634232"/>
                    <a:gd name="connsiteY15" fmla="*/ 39824 h 679936"/>
                    <a:gd name="connsiteX16" fmla="*/ 583278 w 2634232"/>
                    <a:gd name="connsiteY16" fmla="*/ 34261 h 679936"/>
                    <a:gd name="connsiteX17" fmla="*/ 1959553 w 2634232"/>
                    <a:gd name="connsiteY17" fmla="*/ 34261 h 679936"/>
                    <a:gd name="connsiteX18" fmla="*/ 2024808 w 2634232"/>
                    <a:gd name="connsiteY18" fmla="*/ 47435 h 679936"/>
                    <a:gd name="connsiteX19" fmla="*/ 2075577 w 2634232"/>
                    <a:gd name="connsiteY19" fmla="*/ 81665 h 679936"/>
                    <a:gd name="connsiteX20" fmla="*/ 2104185 w 2634232"/>
                    <a:gd name="connsiteY20" fmla="*/ 58061 h 679936"/>
                    <a:gd name="connsiteX21" fmla="*/ 2294264 w 2634232"/>
                    <a:gd name="connsiteY21" fmla="*/ 0 h 67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4232" h="679936">
                      <a:moveTo>
                        <a:pt x="2294263" y="180231"/>
                      </a:moveTo>
                      <a:cubicBezTo>
                        <a:pt x="2206043" y="180231"/>
                        <a:pt x="2134526" y="251748"/>
                        <a:pt x="2134526" y="339968"/>
                      </a:cubicBezTo>
                      <a:cubicBezTo>
                        <a:pt x="2134526" y="428188"/>
                        <a:pt x="2206043" y="499705"/>
                        <a:pt x="2294263" y="499705"/>
                      </a:cubicBezTo>
                      <a:cubicBezTo>
                        <a:pt x="2382483" y="499705"/>
                        <a:pt x="2454000" y="428188"/>
                        <a:pt x="2454000" y="339968"/>
                      </a:cubicBezTo>
                      <a:cubicBezTo>
                        <a:pt x="2454000" y="251748"/>
                        <a:pt x="2382483" y="180231"/>
                        <a:pt x="2294263" y="180231"/>
                      </a:cubicBezTo>
                      <a:close/>
                      <a:moveTo>
                        <a:pt x="2294264" y="0"/>
                      </a:moveTo>
                      <a:cubicBezTo>
                        <a:pt x="2482023" y="0"/>
                        <a:pt x="2634232" y="152209"/>
                        <a:pt x="2634232" y="339968"/>
                      </a:cubicBezTo>
                      <a:cubicBezTo>
                        <a:pt x="2634232" y="527727"/>
                        <a:pt x="2482023" y="679936"/>
                        <a:pt x="2294264" y="679936"/>
                      </a:cubicBezTo>
                      <a:cubicBezTo>
                        <a:pt x="2153445" y="679936"/>
                        <a:pt x="2032622" y="594319"/>
                        <a:pt x="1981013" y="472299"/>
                      </a:cubicBezTo>
                      <a:lnTo>
                        <a:pt x="1960830" y="372331"/>
                      </a:lnTo>
                      <a:lnTo>
                        <a:pt x="1959553" y="372589"/>
                      </a:lnTo>
                      <a:lnTo>
                        <a:pt x="1535356" y="372589"/>
                      </a:lnTo>
                      <a:lnTo>
                        <a:pt x="1536852" y="373534"/>
                      </a:lnTo>
                      <a:lnTo>
                        <a:pt x="0" y="373624"/>
                      </a:lnTo>
                      <a:cubicBezTo>
                        <a:pt x="68900" y="195123"/>
                        <a:pt x="229007" y="82854"/>
                        <a:pt x="444923" y="48767"/>
                      </a:cubicBezTo>
                      <a:lnTo>
                        <a:pt x="555725" y="39824"/>
                      </a:lnTo>
                      <a:lnTo>
                        <a:pt x="583278" y="34261"/>
                      </a:lnTo>
                      <a:lnTo>
                        <a:pt x="1959553" y="34261"/>
                      </a:lnTo>
                      <a:cubicBezTo>
                        <a:pt x="1982700" y="34261"/>
                        <a:pt x="2004751" y="38952"/>
                        <a:pt x="2024808" y="47435"/>
                      </a:cubicBezTo>
                      <a:lnTo>
                        <a:pt x="2075577" y="81665"/>
                      </a:lnTo>
                      <a:lnTo>
                        <a:pt x="2104185" y="58061"/>
                      </a:lnTo>
                      <a:cubicBezTo>
                        <a:pt x="2158444" y="21404"/>
                        <a:pt x="2223854" y="0"/>
                        <a:pt x="2294264"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50" name="Group 149"/>
                <p:cNvGrpSpPr/>
                <p:nvPr/>
              </p:nvGrpSpPr>
              <p:grpSpPr>
                <a:xfrm>
                  <a:off x="929500" y="311650"/>
                  <a:ext cx="2202388" cy="1333907"/>
                  <a:chOff x="827899" y="230371"/>
                  <a:chExt cx="2202388" cy="1333907"/>
                </a:xfrm>
              </p:grpSpPr>
              <p:sp>
                <p:nvSpPr>
                  <p:cNvPr id="153" name="Rounded Rectangle 152"/>
                  <p:cNvSpPr/>
                  <p:nvPr/>
                </p:nvSpPr>
                <p:spPr>
                  <a:xfrm>
                    <a:off x="832054" y="230371"/>
                    <a:ext cx="2198233" cy="1333907"/>
                  </a:xfrm>
                  <a:prstGeom prst="roundRect">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54" name="Rectangle 153"/>
                  <p:cNvSpPr/>
                  <p:nvPr/>
                </p:nvSpPr>
                <p:spPr>
                  <a:xfrm>
                    <a:off x="827899" y="452785"/>
                    <a:ext cx="2202388" cy="37435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51" name="Freeform 150"/>
                <p:cNvSpPr/>
                <p:nvPr/>
              </p:nvSpPr>
              <p:spPr>
                <a:xfrm rot="14050877" flipH="1">
                  <a:off x="162161" y="1242826"/>
                  <a:ext cx="3698685" cy="954688"/>
                </a:xfrm>
                <a:custGeom>
                  <a:avLst/>
                  <a:gdLst>
                    <a:gd name="connsiteX0" fmla="*/ 2294263 w 2634232"/>
                    <a:gd name="connsiteY0" fmla="*/ 180231 h 679936"/>
                    <a:gd name="connsiteX1" fmla="*/ 2134526 w 2634232"/>
                    <a:gd name="connsiteY1" fmla="*/ 339968 h 679936"/>
                    <a:gd name="connsiteX2" fmla="*/ 2294263 w 2634232"/>
                    <a:gd name="connsiteY2" fmla="*/ 499705 h 679936"/>
                    <a:gd name="connsiteX3" fmla="*/ 2454000 w 2634232"/>
                    <a:gd name="connsiteY3" fmla="*/ 339968 h 679936"/>
                    <a:gd name="connsiteX4" fmla="*/ 2294263 w 2634232"/>
                    <a:gd name="connsiteY4" fmla="*/ 180231 h 679936"/>
                    <a:gd name="connsiteX5" fmla="*/ 2294264 w 2634232"/>
                    <a:gd name="connsiteY5" fmla="*/ 0 h 679936"/>
                    <a:gd name="connsiteX6" fmla="*/ 2634232 w 2634232"/>
                    <a:gd name="connsiteY6" fmla="*/ 339968 h 679936"/>
                    <a:gd name="connsiteX7" fmla="*/ 2294264 w 2634232"/>
                    <a:gd name="connsiteY7" fmla="*/ 679936 h 679936"/>
                    <a:gd name="connsiteX8" fmla="*/ 1981013 w 2634232"/>
                    <a:gd name="connsiteY8" fmla="*/ 472299 h 679936"/>
                    <a:gd name="connsiteX9" fmla="*/ 1960830 w 2634232"/>
                    <a:gd name="connsiteY9" fmla="*/ 372331 h 679936"/>
                    <a:gd name="connsiteX10" fmla="*/ 1959553 w 2634232"/>
                    <a:gd name="connsiteY10" fmla="*/ 372589 h 679936"/>
                    <a:gd name="connsiteX11" fmla="*/ 1535356 w 2634232"/>
                    <a:gd name="connsiteY11" fmla="*/ 372589 h 679936"/>
                    <a:gd name="connsiteX12" fmla="*/ 1536852 w 2634232"/>
                    <a:gd name="connsiteY12" fmla="*/ 373534 h 679936"/>
                    <a:gd name="connsiteX13" fmla="*/ 0 w 2634232"/>
                    <a:gd name="connsiteY13" fmla="*/ 373624 h 679936"/>
                    <a:gd name="connsiteX14" fmla="*/ 444923 w 2634232"/>
                    <a:gd name="connsiteY14" fmla="*/ 48767 h 679936"/>
                    <a:gd name="connsiteX15" fmla="*/ 555725 w 2634232"/>
                    <a:gd name="connsiteY15" fmla="*/ 39824 h 679936"/>
                    <a:gd name="connsiteX16" fmla="*/ 583278 w 2634232"/>
                    <a:gd name="connsiteY16" fmla="*/ 34261 h 679936"/>
                    <a:gd name="connsiteX17" fmla="*/ 1959553 w 2634232"/>
                    <a:gd name="connsiteY17" fmla="*/ 34261 h 679936"/>
                    <a:gd name="connsiteX18" fmla="*/ 2024808 w 2634232"/>
                    <a:gd name="connsiteY18" fmla="*/ 47435 h 679936"/>
                    <a:gd name="connsiteX19" fmla="*/ 2075577 w 2634232"/>
                    <a:gd name="connsiteY19" fmla="*/ 81665 h 679936"/>
                    <a:gd name="connsiteX20" fmla="*/ 2104185 w 2634232"/>
                    <a:gd name="connsiteY20" fmla="*/ 58061 h 679936"/>
                    <a:gd name="connsiteX21" fmla="*/ 2294264 w 2634232"/>
                    <a:gd name="connsiteY21" fmla="*/ 0 h 67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4232" h="679936">
                      <a:moveTo>
                        <a:pt x="2294263" y="180231"/>
                      </a:moveTo>
                      <a:cubicBezTo>
                        <a:pt x="2206043" y="180231"/>
                        <a:pt x="2134526" y="251748"/>
                        <a:pt x="2134526" y="339968"/>
                      </a:cubicBezTo>
                      <a:cubicBezTo>
                        <a:pt x="2134526" y="428188"/>
                        <a:pt x="2206043" y="499705"/>
                        <a:pt x="2294263" y="499705"/>
                      </a:cubicBezTo>
                      <a:cubicBezTo>
                        <a:pt x="2382483" y="499705"/>
                        <a:pt x="2454000" y="428188"/>
                        <a:pt x="2454000" y="339968"/>
                      </a:cubicBezTo>
                      <a:cubicBezTo>
                        <a:pt x="2454000" y="251748"/>
                        <a:pt x="2382483" y="180231"/>
                        <a:pt x="2294263" y="180231"/>
                      </a:cubicBezTo>
                      <a:close/>
                      <a:moveTo>
                        <a:pt x="2294264" y="0"/>
                      </a:moveTo>
                      <a:cubicBezTo>
                        <a:pt x="2482023" y="0"/>
                        <a:pt x="2634232" y="152209"/>
                        <a:pt x="2634232" y="339968"/>
                      </a:cubicBezTo>
                      <a:cubicBezTo>
                        <a:pt x="2634232" y="527727"/>
                        <a:pt x="2482023" y="679936"/>
                        <a:pt x="2294264" y="679936"/>
                      </a:cubicBezTo>
                      <a:cubicBezTo>
                        <a:pt x="2153445" y="679936"/>
                        <a:pt x="2032622" y="594319"/>
                        <a:pt x="1981013" y="472299"/>
                      </a:cubicBezTo>
                      <a:lnTo>
                        <a:pt x="1960830" y="372331"/>
                      </a:lnTo>
                      <a:lnTo>
                        <a:pt x="1959553" y="372589"/>
                      </a:lnTo>
                      <a:lnTo>
                        <a:pt x="1535356" y="372589"/>
                      </a:lnTo>
                      <a:lnTo>
                        <a:pt x="1536852" y="373534"/>
                      </a:lnTo>
                      <a:lnTo>
                        <a:pt x="0" y="373624"/>
                      </a:lnTo>
                      <a:cubicBezTo>
                        <a:pt x="68900" y="195123"/>
                        <a:pt x="229007" y="82854"/>
                        <a:pt x="444923" y="48767"/>
                      </a:cubicBezTo>
                      <a:lnTo>
                        <a:pt x="555725" y="39824"/>
                      </a:lnTo>
                      <a:lnTo>
                        <a:pt x="583278" y="34261"/>
                      </a:lnTo>
                      <a:lnTo>
                        <a:pt x="1959553" y="34261"/>
                      </a:lnTo>
                      <a:cubicBezTo>
                        <a:pt x="1982700" y="34261"/>
                        <a:pt x="2004751" y="38952"/>
                        <a:pt x="2024808" y="47435"/>
                      </a:cubicBezTo>
                      <a:lnTo>
                        <a:pt x="2075577" y="81665"/>
                      </a:lnTo>
                      <a:lnTo>
                        <a:pt x="2104185" y="58061"/>
                      </a:lnTo>
                      <a:cubicBezTo>
                        <a:pt x="2158444" y="21404"/>
                        <a:pt x="2223854" y="0"/>
                        <a:pt x="229426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2" name="Oval 151"/>
                <p:cNvSpPr/>
                <p:nvPr/>
              </p:nvSpPr>
              <p:spPr>
                <a:xfrm>
                  <a:off x="1808784" y="1817196"/>
                  <a:ext cx="219106" cy="2191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sp>
          <p:nvSpPr>
            <p:cNvPr id="202" name="TextBox 201">
              <a:extLst>
                <a:ext uri="{FF2B5EF4-FFF2-40B4-BE49-F238E27FC236}">
                  <a16:creationId xmlns:a16="http://schemas.microsoft.com/office/drawing/2014/main" id="{354507D8-2A10-4B23-94A6-0401BDA1E526}"/>
                </a:ext>
              </a:extLst>
            </p:cNvPr>
            <p:cNvSpPr txBox="1"/>
            <p:nvPr/>
          </p:nvSpPr>
          <p:spPr>
            <a:xfrm>
              <a:off x="8789155" y="5039939"/>
              <a:ext cx="2843353" cy="646331"/>
            </a:xfrm>
            <a:prstGeom prst="rect">
              <a:avLst/>
            </a:prstGeom>
            <a:noFill/>
          </p:spPr>
          <p:txBody>
            <a:bodyPr wrap="square" rtlCol="0">
              <a:spAutoFit/>
            </a:bodyPr>
            <a:lstStyle/>
            <a:p>
              <a:pPr algn="ctr"/>
              <a:r>
                <a:rPr lang="en-US" b="1" spc="600" dirty="0">
                  <a:solidFill>
                    <a:srgbClr val="7F7F7F"/>
                  </a:solidFill>
                  <a:latin typeface="Century Gothic" panose="020B0502020202020204" pitchFamily="34" charset="0"/>
                </a:rPr>
                <a:t>DEBT MANAGEMENT</a:t>
              </a:r>
            </a:p>
          </p:txBody>
        </p:sp>
      </p:grpSp>
      <p:pic>
        <p:nvPicPr>
          <p:cNvPr id="3" name="Picture 2">
            <a:extLst>
              <a:ext uri="{FF2B5EF4-FFF2-40B4-BE49-F238E27FC236}">
                <a16:creationId xmlns:a16="http://schemas.microsoft.com/office/drawing/2014/main" id="{4786066D-6E06-4892-A299-261CA5EDE6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872" y="6095945"/>
            <a:ext cx="1536325" cy="634039"/>
          </a:xfrm>
          <a:prstGeom prst="rect">
            <a:avLst/>
          </a:prstGeom>
        </p:spPr>
      </p:pic>
    </p:spTree>
    <p:custDataLst>
      <p:tags r:id="rId1"/>
    </p:custDataLst>
    <p:extLst>
      <p:ext uri="{BB962C8B-B14F-4D97-AF65-F5344CB8AC3E}">
        <p14:creationId xmlns:p14="http://schemas.microsoft.com/office/powerpoint/2010/main" val="26620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ppt_x"/>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3750"/>
                            </p:stCondLst>
                            <p:childTnLst>
                              <p:par>
                                <p:cTn id="20" presetID="2" presetClass="entr" presetSubtype="4" fill="hold" nodeType="after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ppt_x"/>
                                          </p:val>
                                        </p:tav>
                                        <p:tav tm="100000">
                                          <p:val>
                                            <p:strVal val="#ppt_x"/>
                                          </p:val>
                                        </p:tav>
                                      </p:tavLst>
                                    </p:anim>
                                    <p:anim calcmode="lin" valueType="num">
                                      <p:cBhvr additive="base">
                                        <p:cTn id="2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8850" y="2564781"/>
            <a:ext cx="6103496" cy="4293219"/>
          </a:xfrm>
          <a:prstGeom prst="rect">
            <a:avLst/>
          </a:prstGeom>
        </p:spPr>
      </p:pic>
      <p:pic>
        <p:nvPicPr>
          <p:cNvPr id="22" name="Picture 21"/>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grpSp>
        <p:nvGrpSpPr>
          <p:cNvPr id="20" name="Group 19">
            <a:extLst>
              <a:ext uri="{FF2B5EF4-FFF2-40B4-BE49-F238E27FC236}">
                <a16:creationId xmlns:a16="http://schemas.microsoft.com/office/drawing/2014/main" id="{D822F3F4-702C-49C3-8D06-CE20D575A6B1}"/>
              </a:ext>
            </a:extLst>
          </p:cNvPr>
          <p:cNvGrpSpPr/>
          <p:nvPr/>
        </p:nvGrpSpPr>
        <p:grpSpPr>
          <a:xfrm>
            <a:off x="5011445" y="2163056"/>
            <a:ext cx="2163658" cy="2524265"/>
            <a:chOff x="629126" y="1866602"/>
            <a:chExt cx="2194562" cy="2560320"/>
          </a:xfrm>
        </p:grpSpPr>
        <p:sp>
          <p:nvSpPr>
            <p:cNvPr id="21" name="Flowchart: Manual Operation 20">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23" name="Freeform: Shape 6">
              <a:extLst>
                <a:ext uri="{FF2B5EF4-FFF2-40B4-BE49-F238E27FC236}">
                  <a16:creationId xmlns:a16="http://schemas.microsoft.com/office/drawing/2014/main" id="{5D3D4BA2-A523-41E2-8910-97EC2384FE6A}"/>
                </a:ext>
              </a:extLst>
            </p:cNvPr>
            <p:cNvSpPr/>
            <p:nvPr/>
          </p:nvSpPr>
          <p:spPr>
            <a:xfrm rot="5400000">
              <a:off x="446247" y="2049481"/>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nvGrpSpPr>
          <p:cNvPr id="11" name="Group 10"/>
          <p:cNvGrpSpPr/>
          <p:nvPr/>
        </p:nvGrpSpPr>
        <p:grpSpPr>
          <a:xfrm>
            <a:off x="5503728" y="2836866"/>
            <a:ext cx="1190244" cy="1190244"/>
            <a:chOff x="5503728" y="2836866"/>
            <a:chExt cx="1190244" cy="1190244"/>
          </a:xfrm>
        </p:grpSpPr>
        <p:grpSp>
          <p:nvGrpSpPr>
            <p:cNvPr id="9" name="Group 8"/>
            <p:cNvGrpSpPr/>
            <p:nvPr/>
          </p:nvGrpSpPr>
          <p:grpSpPr>
            <a:xfrm flipH="1">
              <a:off x="5756483" y="3101641"/>
              <a:ext cx="671538" cy="671538"/>
              <a:chOff x="5756483" y="3101641"/>
              <a:chExt cx="671538" cy="671538"/>
            </a:xfrm>
          </p:grpSpPr>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r="49888"/>
              <a:stretch/>
            </p:blipFill>
            <p:spPr>
              <a:xfrm>
                <a:off x="5759941" y="3101641"/>
                <a:ext cx="336059" cy="665656"/>
              </a:xfrm>
              <a:prstGeom prst="rect">
                <a:avLst/>
              </a:prstGeom>
            </p:spPr>
          </p:pic>
          <p:sp>
            <p:nvSpPr>
              <p:cNvPr id="5" name="Oval 4"/>
              <p:cNvSpPr/>
              <p:nvPr/>
            </p:nvSpPr>
            <p:spPr>
              <a:xfrm>
                <a:off x="5756483" y="3101641"/>
                <a:ext cx="671538" cy="671538"/>
              </a:xfrm>
              <a:prstGeom prst="ellipse">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0" name="Oval 9"/>
            <p:cNvSpPr/>
            <p:nvPr/>
          </p:nvSpPr>
          <p:spPr>
            <a:xfrm>
              <a:off x="5503728" y="2836866"/>
              <a:ext cx="1190244" cy="1190244"/>
            </a:xfrm>
            <a:prstGeom prst="ellipse">
              <a:avLst/>
            </a:prstGeom>
            <a:noFill/>
            <a:ln w="28575" cap="rnd">
              <a:solidFill>
                <a:srgbClr val="FFFF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9" name="TextBox 18">
            <a:extLst>
              <a:ext uri="{FF2B5EF4-FFF2-40B4-BE49-F238E27FC236}">
                <a16:creationId xmlns:a16="http://schemas.microsoft.com/office/drawing/2014/main" id="{2D6E3723-E1C7-404D-8940-A5F951B598F8}"/>
              </a:ext>
            </a:extLst>
          </p:cNvPr>
          <p:cNvSpPr txBox="1"/>
          <p:nvPr/>
        </p:nvSpPr>
        <p:spPr>
          <a:xfrm>
            <a:off x="1257309" y="2420732"/>
            <a:ext cx="3331028" cy="1938992"/>
          </a:xfrm>
          <a:prstGeom prst="rect">
            <a:avLst/>
          </a:prstGeom>
          <a:noFill/>
        </p:spPr>
        <p:txBody>
          <a:bodyPr wrap="square" rtlCol="0">
            <a:spAutoFit/>
          </a:bodyPr>
          <a:lstStyle/>
          <a:p>
            <a:r>
              <a:rPr lang="en-US" sz="4000" dirty="0">
                <a:solidFill>
                  <a:srgbClr val="7F7F7F"/>
                </a:solidFill>
                <a:latin typeface="Calibri Light" panose="020F0302020204030204" pitchFamily="34" charset="0"/>
                <a:cs typeface="Calibri Light" panose="020F0302020204030204" pitchFamily="34" charset="0"/>
              </a:rPr>
              <a:t>How do you </a:t>
            </a:r>
          </a:p>
          <a:p>
            <a:r>
              <a:rPr lang="en-US" sz="4000" dirty="0">
                <a:solidFill>
                  <a:srgbClr val="7F7F7F"/>
                </a:solidFill>
                <a:latin typeface="Calibri Light" panose="020F0302020204030204" pitchFamily="34" charset="0"/>
                <a:cs typeface="Calibri Light" panose="020F0302020204030204" pitchFamily="34" charset="0"/>
              </a:rPr>
              <a:t>feel about </a:t>
            </a:r>
          </a:p>
          <a:p>
            <a:r>
              <a:rPr lang="en-US" sz="4000" dirty="0">
                <a:solidFill>
                  <a:srgbClr val="7F7F7F"/>
                </a:solidFill>
                <a:latin typeface="Calibri Light" panose="020F0302020204030204" pitchFamily="34" charset="0"/>
                <a:cs typeface="Calibri Light" panose="020F0302020204030204" pitchFamily="34" charset="0"/>
              </a:rPr>
              <a:t>your finances?</a:t>
            </a:r>
          </a:p>
        </p:txBody>
      </p:sp>
      <p:cxnSp>
        <p:nvCxnSpPr>
          <p:cNvPr id="16" name="Straight Connector 15"/>
          <p:cNvCxnSpPr/>
          <p:nvPr/>
        </p:nvCxnSpPr>
        <p:spPr>
          <a:xfrm>
            <a:off x="1119929" y="-296640"/>
            <a:ext cx="4021" cy="4523014"/>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FB44317-1A45-447C-9AAF-FEC85C46D4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87088"/>
            <a:ext cx="1536325" cy="634039"/>
          </a:xfrm>
          <a:prstGeom prst="rect">
            <a:avLst/>
          </a:prstGeom>
        </p:spPr>
      </p:pic>
    </p:spTree>
    <p:custDataLst>
      <p:tags r:id="rId1"/>
    </p:custDataLst>
    <p:extLst>
      <p:ext uri="{BB962C8B-B14F-4D97-AF65-F5344CB8AC3E}">
        <p14:creationId xmlns:p14="http://schemas.microsoft.com/office/powerpoint/2010/main" val="362801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36755" y="-33903"/>
            <a:ext cx="0" cy="5934162"/>
          </a:xfrm>
          <a:prstGeom prst="line">
            <a:avLst/>
          </a:prstGeom>
          <a:ln w="38100" cap="rnd">
            <a:solidFill>
              <a:srgbClr val="FFFFFF"/>
            </a:solidFill>
            <a:roun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62326" y="2438273"/>
            <a:ext cx="3763108" cy="4435718"/>
          </a:xfrm>
          <a:prstGeom prst="rect">
            <a:avLst/>
          </a:prstGeom>
          <a:effectLst>
            <a:outerShdw blurRad="50800" dist="38100" algn="l" rotWithShape="0">
              <a:prstClr val="black">
                <a:alpha val="40000"/>
              </a:prstClr>
            </a:outerShdw>
          </a:effectLst>
        </p:spPr>
      </p:pic>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594" y="2438273"/>
            <a:ext cx="3964937" cy="4435718"/>
          </a:xfrm>
          <a:prstGeom prst="rect">
            <a:avLst/>
          </a:prstGeom>
          <a:effectLst>
            <a:outerShdw blurRad="50800" dist="38100" algn="l" rotWithShape="0">
              <a:prstClr val="black">
                <a:alpha val="40000"/>
              </a:prstClr>
            </a:outerShdw>
          </a:effectLst>
        </p:spPr>
      </p:pic>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58142" y="2438273"/>
            <a:ext cx="3964936" cy="4435718"/>
          </a:xfrm>
          <a:prstGeom prst="rect">
            <a:avLst/>
          </a:prstGeom>
          <a:effectLst>
            <a:outerShdw blurRad="50800" dist="38100" algn="l" rotWithShape="0">
              <a:prstClr val="black">
                <a:alpha val="40000"/>
              </a:prstClr>
            </a:outerShdw>
          </a:effectLst>
        </p:spPr>
      </p:pic>
      <p:sp>
        <p:nvSpPr>
          <p:cNvPr id="2" name="Rectangle 1"/>
          <p:cNvSpPr/>
          <p:nvPr/>
        </p:nvSpPr>
        <p:spPr>
          <a:xfrm>
            <a:off x="72596" y="5446458"/>
            <a:ext cx="3964936" cy="1076445"/>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F3F3"/>
                </a:solidFill>
                <a:latin typeface="Calibri Light" panose="020F0302020204030204"/>
              </a:rPr>
              <a:t>When will you review </a:t>
            </a:r>
          </a:p>
          <a:p>
            <a:pPr algn="ctr"/>
            <a:r>
              <a:rPr lang="en-US" sz="2400" dirty="0">
                <a:solidFill>
                  <a:srgbClr val="F3F3F3"/>
                </a:solidFill>
                <a:latin typeface="Calibri Light" panose="020F0302020204030204"/>
              </a:rPr>
              <a:t>your finances?</a:t>
            </a:r>
          </a:p>
        </p:txBody>
      </p:sp>
      <p:sp>
        <p:nvSpPr>
          <p:cNvPr id="22" name="Rectangle 21"/>
          <p:cNvSpPr/>
          <p:nvPr/>
        </p:nvSpPr>
        <p:spPr>
          <a:xfrm>
            <a:off x="4158141" y="5446458"/>
            <a:ext cx="3964937" cy="1076445"/>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F3F3"/>
                </a:solidFill>
                <a:latin typeface="Calibri Light" panose="020F0302020204030204"/>
              </a:rPr>
              <a:t>Where will you store you statements? Passwords?</a:t>
            </a:r>
          </a:p>
        </p:txBody>
      </p:sp>
      <p:sp>
        <p:nvSpPr>
          <p:cNvPr id="23" name="Rectangle 22"/>
          <p:cNvSpPr/>
          <p:nvPr/>
        </p:nvSpPr>
        <p:spPr>
          <a:xfrm>
            <a:off x="8262325" y="5446458"/>
            <a:ext cx="3763108" cy="1076445"/>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F3F3"/>
                </a:solidFill>
                <a:latin typeface="Calibri Light" panose="020F0302020204030204"/>
              </a:rPr>
              <a:t>How will you manage spending?</a:t>
            </a:r>
          </a:p>
        </p:txBody>
      </p:sp>
      <p:grpSp>
        <p:nvGrpSpPr>
          <p:cNvPr id="3" name="Group 2"/>
          <p:cNvGrpSpPr/>
          <p:nvPr/>
        </p:nvGrpSpPr>
        <p:grpSpPr>
          <a:xfrm>
            <a:off x="973234" y="393039"/>
            <a:ext cx="2163660" cy="2524265"/>
            <a:chOff x="-2211672" y="61142"/>
            <a:chExt cx="2163660" cy="2524265"/>
          </a:xfrm>
        </p:grpSpPr>
        <p:grpSp>
          <p:nvGrpSpPr>
            <p:cNvPr id="26" name="Group 25">
              <a:extLst>
                <a:ext uri="{FF2B5EF4-FFF2-40B4-BE49-F238E27FC236}">
                  <a16:creationId xmlns:a16="http://schemas.microsoft.com/office/drawing/2014/main" id="{D822F3F4-702C-49C3-8D06-CE20D575A6B1}"/>
                </a:ext>
              </a:extLst>
            </p:cNvPr>
            <p:cNvGrpSpPr/>
            <p:nvPr/>
          </p:nvGrpSpPr>
          <p:grpSpPr>
            <a:xfrm>
              <a:off x="-2211670" y="61142"/>
              <a:ext cx="2163658" cy="2524265"/>
              <a:chOff x="629126" y="1866602"/>
              <a:chExt cx="2194562" cy="2560320"/>
            </a:xfrm>
          </p:grpSpPr>
          <p:sp>
            <p:nvSpPr>
              <p:cNvPr id="27" name="Flowchart: Manual Operation 26">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28" name="Freeform: Shape 6">
                <a:extLst>
                  <a:ext uri="{FF2B5EF4-FFF2-40B4-BE49-F238E27FC236}">
                    <a16:creationId xmlns:a16="http://schemas.microsoft.com/office/drawing/2014/main" id="{5D3D4BA2-A523-41E2-8910-97EC2384FE6A}"/>
                  </a:ext>
                </a:extLst>
              </p:cNvPr>
              <p:cNvSpPr/>
              <p:nvPr/>
            </p:nvSpPr>
            <p:spPr>
              <a:xfrm rot="5400000">
                <a:off x="446247" y="2049481"/>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45" name="TextBox 44">
              <a:extLst>
                <a:ext uri="{FF2B5EF4-FFF2-40B4-BE49-F238E27FC236}">
                  <a16:creationId xmlns:a16="http://schemas.microsoft.com/office/drawing/2014/main" id="{354507D8-2A10-4B23-94A6-0401BDA1E526}"/>
                </a:ext>
              </a:extLst>
            </p:cNvPr>
            <p:cNvSpPr txBox="1"/>
            <p:nvPr/>
          </p:nvSpPr>
          <p:spPr>
            <a:xfrm>
              <a:off x="-2211672" y="1131340"/>
              <a:ext cx="2163660" cy="400110"/>
            </a:xfrm>
            <a:prstGeom prst="rect">
              <a:avLst/>
            </a:prstGeom>
            <a:noFill/>
          </p:spPr>
          <p:txBody>
            <a:bodyPr wrap="square" rtlCol="0">
              <a:spAutoFit/>
            </a:bodyPr>
            <a:lstStyle/>
            <a:p>
              <a:pPr algn="ctr"/>
              <a:r>
                <a:rPr lang="en-US" sz="2000" b="1" spc="600" dirty="0">
                  <a:solidFill>
                    <a:srgbClr val="FFFFFF"/>
                  </a:solidFill>
                  <a:latin typeface="Century Gothic" panose="020B0502020202020204" pitchFamily="34" charset="0"/>
                </a:rPr>
                <a:t>SCHEDULE</a:t>
              </a:r>
            </a:p>
          </p:txBody>
        </p:sp>
      </p:grpSp>
      <p:grpSp>
        <p:nvGrpSpPr>
          <p:cNvPr id="29" name="Group 28"/>
          <p:cNvGrpSpPr/>
          <p:nvPr/>
        </p:nvGrpSpPr>
        <p:grpSpPr>
          <a:xfrm>
            <a:off x="5058780" y="401325"/>
            <a:ext cx="2205155" cy="2524265"/>
            <a:chOff x="-2211670" y="61142"/>
            <a:chExt cx="2205155" cy="2524265"/>
          </a:xfrm>
        </p:grpSpPr>
        <p:grpSp>
          <p:nvGrpSpPr>
            <p:cNvPr id="30" name="Group 29">
              <a:extLst>
                <a:ext uri="{FF2B5EF4-FFF2-40B4-BE49-F238E27FC236}">
                  <a16:creationId xmlns:a16="http://schemas.microsoft.com/office/drawing/2014/main" id="{D822F3F4-702C-49C3-8D06-CE20D575A6B1}"/>
                </a:ext>
              </a:extLst>
            </p:cNvPr>
            <p:cNvGrpSpPr/>
            <p:nvPr/>
          </p:nvGrpSpPr>
          <p:grpSpPr>
            <a:xfrm>
              <a:off x="-2211670" y="61142"/>
              <a:ext cx="2163658" cy="2524265"/>
              <a:chOff x="629126" y="1866602"/>
              <a:chExt cx="2194562" cy="2560320"/>
            </a:xfrm>
          </p:grpSpPr>
          <p:sp>
            <p:nvSpPr>
              <p:cNvPr id="32" name="Flowchart: Manual Operation 31">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33" name="Freeform: Shape 6">
                <a:extLst>
                  <a:ext uri="{FF2B5EF4-FFF2-40B4-BE49-F238E27FC236}">
                    <a16:creationId xmlns:a16="http://schemas.microsoft.com/office/drawing/2014/main" id="{5D3D4BA2-A523-41E2-8910-97EC2384FE6A}"/>
                  </a:ext>
                </a:extLst>
              </p:cNvPr>
              <p:cNvSpPr/>
              <p:nvPr/>
            </p:nvSpPr>
            <p:spPr>
              <a:xfrm rot="5400000">
                <a:off x="446247" y="2049481"/>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31" name="TextBox 30">
              <a:extLst>
                <a:ext uri="{FF2B5EF4-FFF2-40B4-BE49-F238E27FC236}">
                  <a16:creationId xmlns:a16="http://schemas.microsoft.com/office/drawing/2014/main" id="{354507D8-2A10-4B23-94A6-0401BDA1E526}"/>
                </a:ext>
              </a:extLst>
            </p:cNvPr>
            <p:cNvSpPr txBox="1"/>
            <p:nvPr/>
          </p:nvSpPr>
          <p:spPr>
            <a:xfrm>
              <a:off x="-2170175" y="1114768"/>
              <a:ext cx="2163660" cy="384721"/>
            </a:xfrm>
            <a:prstGeom prst="rect">
              <a:avLst/>
            </a:prstGeom>
            <a:noFill/>
          </p:spPr>
          <p:txBody>
            <a:bodyPr wrap="square" lIns="0" rIns="0" rtlCol="0">
              <a:spAutoFit/>
            </a:bodyPr>
            <a:lstStyle/>
            <a:p>
              <a:pPr algn="ctr"/>
              <a:r>
                <a:rPr lang="en-US" sz="1900" b="1" spc="600" dirty="0">
                  <a:solidFill>
                    <a:srgbClr val="FFFFFF"/>
                  </a:solidFill>
                  <a:latin typeface="Century Gothic" panose="020B0502020202020204" pitchFamily="34" charset="0"/>
                </a:rPr>
                <a:t>INVENTORY</a:t>
              </a:r>
            </a:p>
          </p:txBody>
        </p:sp>
      </p:grpSp>
      <p:grpSp>
        <p:nvGrpSpPr>
          <p:cNvPr id="34" name="Group 33"/>
          <p:cNvGrpSpPr/>
          <p:nvPr/>
        </p:nvGrpSpPr>
        <p:grpSpPr>
          <a:xfrm>
            <a:off x="9062051" y="397182"/>
            <a:ext cx="2180617" cy="2524265"/>
            <a:chOff x="-2211670" y="61142"/>
            <a:chExt cx="2180617" cy="2524265"/>
          </a:xfrm>
        </p:grpSpPr>
        <p:grpSp>
          <p:nvGrpSpPr>
            <p:cNvPr id="35" name="Group 34">
              <a:extLst>
                <a:ext uri="{FF2B5EF4-FFF2-40B4-BE49-F238E27FC236}">
                  <a16:creationId xmlns:a16="http://schemas.microsoft.com/office/drawing/2014/main" id="{D822F3F4-702C-49C3-8D06-CE20D575A6B1}"/>
                </a:ext>
              </a:extLst>
            </p:cNvPr>
            <p:cNvGrpSpPr/>
            <p:nvPr/>
          </p:nvGrpSpPr>
          <p:grpSpPr>
            <a:xfrm>
              <a:off x="-2211670" y="61142"/>
              <a:ext cx="2163658" cy="2524265"/>
              <a:chOff x="629126" y="1866602"/>
              <a:chExt cx="2194562" cy="2560320"/>
            </a:xfrm>
          </p:grpSpPr>
          <p:sp>
            <p:nvSpPr>
              <p:cNvPr id="37" name="Flowchart: Manual Operation 36">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50" name="Freeform: Shape 6">
                <a:extLst>
                  <a:ext uri="{FF2B5EF4-FFF2-40B4-BE49-F238E27FC236}">
                    <a16:creationId xmlns:a16="http://schemas.microsoft.com/office/drawing/2014/main" id="{5D3D4BA2-A523-41E2-8910-97EC2384FE6A}"/>
                  </a:ext>
                </a:extLst>
              </p:cNvPr>
              <p:cNvSpPr/>
              <p:nvPr/>
            </p:nvSpPr>
            <p:spPr>
              <a:xfrm rot="5400000">
                <a:off x="446247" y="2049481"/>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36" name="TextBox 35">
              <a:extLst>
                <a:ext uri="{FF2B5EF4-FFF2-40B4-BE49-F238E27FC236}">
                  <a16:creationId xmlns:a16="http://schemas.microsoft.com/office/drawing/2014/main" id="{354507D8-2A10-4B23-94A6-0401BDA1E526}"/>
                </a:ext>
              </a:extLst>
            </p:cNvPr>
            <p:cNvSpPr txBox="1"/>
            <p:nvPr/>
          </p:nvSpPr>
          <p:spPr>
            <a:xfrm>
              <a:off x="-2194713" y="1118911"/>
              <a:ext cx="2163660" cy="400110"/>
            </a:xfrm>
            <a:prstGeom prst="rect">
              <a:avLst/>
            </a:prstGeom>
            <a:noFill/>
          </p:spPr>
          <p:txBody>
            <a:bodyPr wrap="square" rtlCol="0">
              <a:spAutoFit/>
            </a:bodyPr>
            <a:lstStyle/>
            <a:p>
              <a:pPr algn="ctr"/>
              <a:r>
                <a:rPr lang="en-US" sz="2000" b="1" spc="600" dirty="0">
                  <a:solidFill>
                    <a:srgbClr val="FFFFFF"/>
                  </a:solidFill>
                  <a:latin typeface="Century Gothic" panose="020B0502020202020204" pitchFamily="34" charset="0"/>
                </a:rPr>
                <a:t>TRACK</a:t>
              </a:r>
            </a:p>
          </p:txBody>
        </p:sp>
      </p:grpSp>
    </p:spTree>
    <p:custDataLst>
      <p:tags r:id="rId1"/>
    </p:custDataLst>
    <p:extLst>
      <p:ext uri="{BB962C8B-B14F-4D97-AF65-F5344CB8AC3E}">
        <p14:creationId xmlns:p14="http://schemas.microsoft.com/office/powerpoint/2010/main" val="7947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75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750"/>
                                        <p:tgtEl>
                                          <p:spTgt spid="17"/>
                                        </p:tgtEl>
                                      </p:cBhvr>
                                    </p:animEffect>
                                    <p:anim calcmode="lin" valueType="num">
                                      <p:cBhvr>
                                        <p:cTn id="34" dur="750" fill="hold"/>
                                        <p:tgtEl>
                                          <p:spTgt spid="17"/>
                                        </p:tgtEl>
                                        <p:attrNameLst>
                                          <p:attrName>ppt_x</p:attrName>
                                        </p:attrNameLst>
                                      </p:cBhvr>
                                      <p:tavLst>
                                        <p:tav tm="0">
                                          <p:val>
                                            <p:strVal val="#ppt_x"/>
                                          </p:val>
                                        </p:tav>
                                        <p:tav tm="100000">
                                          <p:val>
                                            <p:strVal val="#ppt_x"/>
                                          </p:val>
                                        </p:tav>
                                      </p:tavLst>
                                    </p:anim>
                                    <p:anim calcmode="lin" valueType="num">
                                      <p:cBhvr>
                                        <p:cTn id="35" dur="75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75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sp>
        <p:nvSpPr>
          <p:cNvPr id="24" name="TextBox 23">
            <a:extLst>
              <a:ext uri="{FF2B5EF4-FFF2-40B4-BE49-F238E27FC236}">
                <a16:creationId xmlns:a16="http://schemas.microsoft.com/office/drawing/2014/main" id="{5ABB81D3-0343-465C-8B03-551FEACE110D}"/>
              </a:ext>
            </a:extLst>
          </p:cNvPr>
          <p:cNvSpPr txBox="1"/>
          <p:nvPr/>
        </p:nvSpPr>
        <p:spPr>
          <a:xfrm>
            <a:off x="7433948" y="2734513"/>
            <a:ext cx="4396102" cy="16466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Take an inventory of your current accounts</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Review the benefits and decide on 1-2 accounts</a:t>
            </a:r>
          </a:p>
        </p:txBody>
      </p:sp>
      <p:grpSp>
        <p:nvGrpSpPr>
          <p:cNvPr id="94" name="Group 93">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96" name="Flowchart: Manual Operation 9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nvGrpSpPr>
          <p:cNvPr id="98" name="Group 97"/>
          <p:cNvGrpSpPr/>
          <p:nvPr/>
        </p:nvGrpSpPr>
        <p:grpSpPr>
          <a:xfrm>
            <a:off x="5503728" y="2836866"/>
            <a:ext cx="1190244" cy="1190244"/>
            <a:chOff x="5503728" y="2836866"/>
            <a:chExt cx="1190244" cy="1190244"/>
          </a:xfrm>
        </p:grpSpPr>
        <p:grpSp>
          <p:nvGrpSpPr>
            <p:cNvPr id="99" name="Group 98"/>
            <p:cNvGrpSpPr/>
            <p:nvPr/>
          </p:nvGrpSpPr>
          <p:grpSpPr>
            <a:xfrm flipH="1">
              <a:off x="5756483" y="3101641"/>
              <a:ext cx="671538" cy="671538"/>
              <a:chOff x="5756483" y="3101641"/>
              <a:chExt cx="671538" cy="671538"/>
            </a:xfrm>
          </p:grpSpPr>
          <p:pic>
            <p:nvPicPr>
              <p:cNvPr id="101" name="Picture 100"/>
              <p:cNvPicPr>
                <a:picLocks noChangeAspect="1"/>
              </p:cNvPicPr>
              <p:nvPr/>
            </p:nvPicPr>
            <p:blipFill rotWithShape="1">
              <a:blip r:embed="rId6" cstate="email">
                <a:extLst>
                  <a:ext uri="{28A0092B-C50C-407E-A947-70E740481C1C}">
                    <a14:useLocalDpi xmlns:a14="http://schemas.microsoft.com/office/drawing/2010/main"/>
                  </a:ext>
                </a:extLst>
              </a:blip>
              <a:srcRect r="49888"/>
              <a:stretch/>
            </p:blipFill>
            <p:spPr>
              <a:xfrm>
                <a:off x="5759941" y="3101641"/>
                <a:ext cx="336059" cy="665656"/>
              </a:xfrm>
              <a:prstGeom prst="rect">
                <a:avLst/>
              </a:prstGeom>
            </p:spPr>
          </p:pic>
          <p:sp>
            <p:nvSpPr>
              <p:cNvPr id="102" name="Oval 101"/>
              <p:cNvSpPr/>
              <p:nvPr/>
            </p:nvSpPr>
            <p:spPr>
              <a:xfrm>
                <a:off x="5756483" y="3101641"/>
                <a:ext cx="671538" cy="671538"/>
              </a:xfrm>
              <a:prstGeom prst="ellipse">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00" name="Oval 99"/>
            <p:cNvSpPr/>
            <p:nvPr/>
          </p:nvSpPr>
          <p:spPr>
            <a:xfrm>
              <a:off x="5503728" y="2836866"/>
              <a:ext cx="1190244" cy="1190244"/>
            </a:xfrm>
            <a:prstGeom prst="ellipse">
              <a:avLst/>
            </a:prstGeom>
            <a:noFill/>
            <a:ln w="28575" cap="rnd">
              <a:solidFill>
                <a:srgbClr val="FFFF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6" name="Group 15"/>
          <p:cNvGrpSpPr/>
          <p:nvPr/>
        </p:nvGrpSpPr>
        <p:grpSpPr>
          <a:xfrm>
            <a:off x="7433948" y="-15240"/>
            <a:ext cx="4649239" cy="1667264"/>
            <a:chOff x="7365708" y="0"/>
            <a:chExt cx="4649239" cy="1667264"/>
          </a:xfrm>
        </p:grpSpPr>
        <p:sp>
          <p:nvSpPr>
            <p:cNvPr id="17" name="TextBox 16">
              <a:extLst>
                <a:ext uri="{FF2B5EF4-FFF2-40B4-BE49-F238E27FC236}">
                  <a16:creationId xmlns:a16="http://schemas.microsoft.com/office/drawing/2014/main" id="{E742F038-7124-4F62-80E7-5DCD31A1CC93}"/>
                </a:ext>
              </a:extLst>
            </p:cNvPr>
            <p:cNvSpPr txBox="1"/>
            <p:nvPr/>
          </p:nvSpPr>
          <p:spPr>
            <a:xfrm>
              <a:off x="7365708" y="1082489"/>
              <a:ext cx="4649239" cy="584775"/>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MINIMIZE</a:t>
              </a:r>
              <a:r>
                <a:rPr lang="en-US" sz="3200" b="1" dirty="0">
                  <a:solidFill>
                    <a:prstClr val="black">
                      <a:lumMod val="50000"/>
                      <a:lumOff val="50000"/>
                    </a:prstClr>
                  </a:solidFill>
                  <a:latin typeface="Century Gothic" panose="020B0502020202020204" pitchFamily="34" charset="0"/>
                </a:rPr>
                <a:t> ACCOUNTS</a:t>
              </a:r>
            </a:p>
          </p:txBody>
        </p:sp>
        <p:cxnSp>
          <p:nvCxnSpPr>
            <p:cNvPr id="18" name="Straight Connector 17"/>
            <p:cNvCxnSpPr/>
            <p:nvPr/>
          </p:nvCxnSpPr>
          <p:spPr>
            <a:xfrm>
              <a:off x="7365708"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14039B39-5BEC-452D-B14E-16C1FEBF31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053" y="6095945"/>
            <a:ext cx="1536325" cy="634039"/>
          </a:xfrm>
          <a:prstGeom prst="rect">
            <a:avLst/>
          </a:prstGeom>
        </p:spPr>
      </p:pic>
    </p:spTree>
    <p:custDataLst>
      <p:tags r:id="rId1"/>
    </p:custDataLst>
    <p:extLst>
      <p:ext uri="{BB962C8B-B14F-4D97-AF65-F5344CB8AC3E}">
        <p14:creationId xmlns:p14="http://schemas.microsoft.com/office/powerpoint/2010/main" val="274573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3542" y="0"/>
            <a:ext cx="6108458" cy="6858000"/>
          </a:xfrm>
          <a:prstGeom prst="rect">
            <a:avLst/>
          </a:prstGeom>
        </p:spPr>
      </p:pic>
      <p:pic>
        <p:nvPicPr>
          <p:cNvPr id="22" name="Picture 21"/>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grpSp>
        <p:nvGrpSpPr>
          <p:cNvPr id="4" name="Group 3"/>
          <p:cNvGrpSpPr/>
          <p:nvPr/>
        </p:nvGrpSpPr>
        <p:grpSpPr>
          <a:xfrm>
            <a:off x="826007" y="0"/>
            <a:ext cx="5257535" cy="1667264"/>
            <a:chOff x="826007" y="0"/>
            <a:chExt cx="5257535" cy="1667264"/>
          </a:xfrm>
        </p:grpSpPr>
        <p:sp>
          <p:nvSpPr>
            <p:cNvPr id="8" name="TextBox 7">
              <a:extLst>
                <a:ext uri="{FF2B5EF4-FFF2-40B4-BE49-F238E27FC236}">
                  <a16:creationId xmlns:a16="http://schemas.microsoft.com/office/drawing/2014/main" id="{E742F038-7124-4F62-80E7-5DCD31A1CC93}"/>
                </a:ext>
              </a:extLst>
            </p:cNvPr>
            <p:cNvSpPr txBox="1"/>
            <p:nvPr/>
          </p:nvSpPr>
          <p:spPr>
            <a:xfrm>
              <a:off x="826007" y="1082489"/>
              <a:ext cx="5257535" cy="584775"/>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REPEAT for</a:t>
              </a:r>
              <a:r>
                <a:rPr lang="en-US" sz="3200" b="1" dirty="0">
                  <a:solidFill>
                    <a:prstClr val="black">
                      <a:lumMod val="50000"/>
                      <a:lumOff val="50000"/>
                    </a:prstClr>
                  </a:solidFill>
                  <a:latin typeface="Century Gothic" panose="020B0502020202020204" pitchFamily="34" charset="0"/>
                </a:rPr>
                <a:t> CREDIT CARDS</a:t>
              </a:r>
            </a:p>
          </p:txBody>
        </p:sp>
        <p:cxnSp>
          <p:nvCxnSpPr>
            <p:cNvPr id="6" name="Straight Connector 5"/>
            <p:cNvCxnSpPr/>
            <p:nvPr/>
          </p:nvCxnSpPr>
          <p:spPr>
            <a:xfrm>
              <a:off x="826007"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5ABB81D3-0343-465C-8B03-551FEACE110D}"/>
              </a:ext>
            </a:extLst>
          </p:cNvPr>
          <p:cNvSpPr txBox="1"/>
          <p:nvPr/>
        </p:nvSpPr>
        <p:spPr>
          <a:xfrm>
            <a:off x="769118" y="2550175"/>
            <a:ext cx="4226646" cy="201593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Obtain your credit report at www.annualcreditreport.com</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Review your credit card benefits and decide on 1-2 accounts</a:t>
            </a:r>
          </a:p>
        </p:txBody>
      </p:sp>
      <p:grpSp>
        <p:nvGrpSpPr>
          <p:cNvPr id="94" name="Group 93">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96" name="Flowchart: Manual Operation 9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nvGrpSpPr>
          <p:cNvPr id="98" name="Group 97"/>
          <p:cNvGrpSpPr/>
          <p:nvPr/>
        </p:nvGrpSpPr>
        <p:grpSpPr>
          <a:xfrm>
            <a:off x="5503728" y="2836866"/>
            <a:ext cx="1190244" cy="1190244"/>
            <a:chOff x="5503728" y="2836866"/>
            <a:chExt cx="1190244" cy="1190244"/>
          </a:xfrm>
        </p:grpSpPr>
        <p:grpSp>
          <p:nvGrpSpPr>
            <p:cNvPr id="99" name="Group 98"/>
            <p:cNvGrpSpPr/>
            <p:nvPr/>
          </p:nvGrpSpPr>
          <p:grpSpPr>
            <a:xfrm flipH="1">
              <a:off x="5756483" y="3101641"/>
              <a:ext cx="671538" cy="671538"/>
              <a:chOff x="5756483" y="3101641"/>
              <a:chExt cx="671538" cy="671538"/>
            </a:xfrm>
          </p:grpSpPr>
          <p:pic>
            <p:nvPicPr>
              <p:cNvPr id="101" name="Picture 100"/>
              <p:cNvPicPr>
                <a:picLocks noChangeAspect="1"/>
              </p:cNvPicPr>
              <p:nvPr/>
            </p:nvPicPr>
            <p:blipFill rotWithShape="1">
              <a:blip r:embed="rId7" cstate="email">
                <a:extLst>
                  <a:ext uri="{28A0092B-C50C-407E-A947-70E740481C1C}">
                    <a14:useLocalDpi xmlns:a14="http://schemas.microsoft.com/office/drawing/2010/main"/>
                  </a:ext>
                </a:extLst>
              </a:blip>
              <a:srcRect r="49888"/>
              <a:stretch/>
            </p:blipFill>
            <p:spPr>
              <a:xfrm>
                <a:off x="5759941" y="3101641"/>
                <a:ext cx="336059" cy="665656"/>
              </a:xfrm>
              <a:prstGeom prst="rect">
                <a:avLst/>
              </a:prstGeom>
            </p:spPr>
          </p:pic>
          <p:sp>
            <p:nvSpPr>
              <p:cNvPr id="102" name="Oval 101"/>
              <p:cNvSpPr/>
              <p:nvPr/>
            </p:nvSpPr>
            <p:spPr>
              <a:xfrm>
                <a:off x="5756483" y="3101641"/>
                <a:ext cx="671538" cy="671538"/>
              </a:xfrm>
              <a:prstGeom prst="ellipse">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00" name="Oval 99"/>
            <p:cNvSpPr/>
            <p:nvPr/>
          </p:nvSpPr>
          <p:spPr>
            <a:xfrm>
              <a:off x="5503728" y="2836866"/>
              <a:ext cx="1190244" cy="1190244"/>
            </a:xfrm>
            <a:prstGeom prst="ellipse">
              <a:avLst/>
            </a:prstGeom>
            <a:noFill/>
            <a:ln w="28575" cap="rnd">
              <a:solidFill>
                <a:srgbClr val="FFFF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pic>
        <p:nvPicPr>
          <p:cNvPr id="3" name="Picture 2">
            <a:extLst>
              <a:ext uri="{FF2B5EF4-FFF2-40B4-BE49-F238E27FC236}">
                <a16:creationId xmlns:a16="http://schemas.microsoft.com/office/drawing/2014/main" id="{AE4C4E08-D905-4B64-A694-AF64A285AC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8276" y="6095945"/>
            <a:ext cx="1536325" cy="634039"/>
          </a:xfrm>
          <a:prstGeom prst="rect">
            <a:avLst/>
          </a:prstGeom>
        </p:spPr>
      </p:pic>
    </p:spTree>
    <p:custDataLst>
      <p:tags r:id="rId1"/>
    </p:custDataLst>
    <p:extLst>
      <p:ext uri="{BB962C8B-B14F-4D97-AF65-F5344CB8AC3E}">
        <p14:creationId xmlns:p14="http://schemas.microsoft.com/office/powerpoint/2010/main" val="40097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67" y="2144466"/>
            <a:ext cx="6097209" cy="4698293"/>
          </a:xfrm>
          <a:prstGeom prst="rect">
            <a:avLst/>
          </a:prstGeom>
        </p:spPr>
      </p:pic>
      <p:pic>
        <p:nvPicPr>
          <p:cNvPr id="22" name="Picture 21"/>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sp>
        <p:nvSpPr>
          <p:cNvPr id="24" name="TextBox 23">
            <a:extLst>
              <a:ext uri="{FF2B5EF4-FFF2-40B4-BE49-F238E27FC236}">
                <a16:creationId xmlns:a16="http://schemas.microsoft.com/office/drawing/2014/main" id="{5ABB81D3-0343-465C-8B03-551FEACE110D}"/>
              </a:ext>
            </a:extLst>
          </p:cNvPr>
          <p:cNvSpPr txBox="1"/>
          <p:nvPr/>
        </p:nvSpPr>
        <p:spPr>
          <a:xfrm>
            <a:off x="7433948" y="2983439"/>
            <a:ext cx="3778882" cy="90794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Review your investments</a:t>
            </a:r>
          </a:p>
          <a:p>
            <a:pPr marL="342900" indent="-342900">
              <a:spcBef>
                <a:spcPts val="600"/>
              </a:spcBef>
              <a:buFont typeface="Arial" panose="020B0604020202020204" pitchFamily="34" charset="0"/>
              <a:buChar char="•"/>
            </a:pPr>
            <a:r>
              <a:rPr lang="en-US" sz="2400" dirty="0">
                <a:solidFill>
                  <a:srgbClr val="7F7F7F"/>
                </a:solidFill>
                <a:latin typeface="Calibri Light" panose="020F0302020204030204"/>
                <a:ea typeface="Century Gothic" charset="0"/>
                <a:cs typeface="Century Gothic" charset="0"/>
              </a:rPr>
              <a:t>Rollover accounts</a:t>
            </a:r>
          </a:p>
        </p:txBody>
      </p:sp>
      <p:grpSp>
        <p:nvGrpSpPr>
          <p:cNvPr id="94" name="Group 93">
            <a:extLst>
              <a:ext uri="{FF2B5EF4-FFF2-40B4-BE49-F238E27FC236}">
                <a16:creationId xmlns:a16="http://schemas.microsoft.com/office/drawing/2014/main" id="{D822F3F4-702C-49C3-8D06-CE20D575A6B1}"/>
              </a:ext>
            </a:extLst>
          </p:cNvPr>
          <p:cNvGrpSpPr/>
          <p:nvPr/>
        </p:nvGrpSpPr>
        <p:grpSpPr>
          <a:xfrm>
            <a:off x="5000726" y="2163035"/>
            <a:ext cx="2170228" cy="2531930"/>
            <a:chOff x="632989" y="1862399"/>
            <a:chExt cx="2194562" cy="2560320"/>
          </a:xfrm>
        </p:grpSpPr>
        <p:sp>
          <p:nvSpPr>
            <p:cNvPr id="96" name="Flowchart: Manual Operation 9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97" name="Freeform: Shape 6">
              <a:extLst>
                <a:ext uri="{FF2B5EF4-FFF2-40B4-BE49-F238E27FC236}">
                  <a16:creationId xmlns:a16="http://schemas.microsoft.com/office/drawing/2014/main" id="{5D3D4BA2-A523-41E2-8910-97EC2384FE6A}"/>
                </a:ext>
              </a:extLst>
            </p:cNvPr>
            <p:cNvSpPr/>
            <p:nvPr/>
          </p:nvSpPr>
          <p:spPr>
            <a:xfrm rot="5400000">
              <a:off x="450110" y="2045278"/>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grpSp>
        <p:nvGrpSpPr>
          <p:cNvPr id="98" name="Group 97"/>
          <p:cNvGrpSpPr/>
          <p:nvPr/>
        </p:nvGrpSpPr>
        <p:grpSpPr>
          <a:xfrm>
            <a:off x="5503728" y="2836866"/>
            <a:ext cx="1190244" cy="1190244"/>
            <a:chOff x="5503728" y="2836866"/>
            <a:chExt cx="1190244" cy="1190244"/>
          </a:xfrm>
        </p:grpSpPr>
        <p:grpSp>
          <p:nvGrpSpPr>
            <p:cNvPr id="99" name="Group 98"/>
            <p:cNvGrpSpPr/>
            <p:nvPr/>
          </p:nvGrpSpPr>
          <p:grpSpPr>
            <a:xfrm flipH="1">
              <a:off x="5756483" y="3101641"/>
              <a:ext cx="671538" cy="671538"/>
              <a:chOff x="5756483" y="3101641"/>
              <a:chExt cx="671538" cy="671538"/>
            </a:xfrm>
          </p:grpSpPr>
          <p:pic>
            <p:nvPicPr>
              <p:cNvPr id="101" name="Picture 100"/>
              <p:cNvPicPr>
                <a:picLocks noChangeAspect="1"/>
              </p:cNvPicPr>
              <p:nvPr/>
            </p:nvPicPr>
            <p:blipFill rotWithShape="1">
              <a:blip r:embed="rId7" cstate="email">
                <a:extLst>
                  <a:ext uri="{28A0092B-C50C-407E-A947-70E740481C1C}">
                    <a14:useLocalDpi xmlns:a14="http://schemas.microsoft.com/office/drawing/2010/main"/>
                  </a:ext>
                </a:extLst>
              </a:blip>
              <a:srcRect r="49888"/>
              <a:stretch/>
            </p:blipFill>
            <p:spPr>
              <a:xfrm>
                <a:off x="5759941" y="3101641"/>
                <a:ext cx="336059" cy="665656"/>
              </a:xfrm>
              <a:prstGeom prst="rect">
                <a:avLst/>
              </a:prstGeom>
            </p:spPr>
          </p:pic>
          <p:sp>
            <p:nvSpPr>
              <p:cNvPr id="102" name="Oval 101"/>
              <p:cNvSpPr/>
              <p:nvPr/>
            </p:nvSpPr>
            <p:spPr>
              <a:xfrm>
                <a:off x="5756483" y="3101641"/>
                <a:ext cx="671538" cy="671538"/>
              </a:xfrm>
              <a:prstGeom prst="ellipse">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100" name="Oval 99"/>
            <p:cNvSpPr/>
            <p:nvPr/>
          </p:nvSpPr>
          <p:spPr>
            <a:xfrm>
              <a:off x="5503728" y="2836866"/>
              <a:ext cx="1190244" cy="1190244"/>
            </a:xfrm>
            <a:prstGeom prst="ellipse">
              <a:avLst/>
            </a:prstGeom>
            <a:noFill/>
            <a:ln w="28575" cap="rnd">
              <a:solidFill>
                <a:srgbClr val="FFFF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grpSp>
        <p:nvGrpSpPr>
          <p:cNvPr id="16" name="Group 15"/>
          <p:cNvGrpSpPr/>
          <p:nvPr/>
        </p:nvGrpSpPr>
        <p:grpSpPr>
          <a:xfrm>
            <a:off x="7433948" y="-15240"/>
            <a:ext cx="4754304" cy="2159707"/>
            <a:chOff x="7365708" y="0"/>
            <a:chExt cx="4754304" cy="2159707"/>
          </a:xfrm>
        </p:grpSpPr>
        <p:sp>
          <p:nvSpPr>
            <p:cNvPr id="17" name="TextBox 16">
              <a:extLst>
                <a:ext uri="{FF2B5EF4-FFF2-40B4-BE49-F238E27FC236}">
                  <a16:creationId xmlns:a16="http://schemas.microsoft.com/office/drawing/2014/main" id="{E742F038-7124-4F62-80E7-5DCD31A1CC93}"/>
                </a:ext>
              </a:extLst>
            </p:cNvPr>
            <p:cNvSpPr txBox="1"/>
            <p:nvPr/>
          </p:nvSpPr>
          <p:spPr>
            <a:xfrm>
              <a:off x="7365708" y="1082489"/>
              <a:ext cx="4754304" cy="1077218"/>
            </a:xfrm>
            <a:prstGeom prst="rect">
              <a:avLst/>
            </a:prstGeom>
            <a:noFill/>
          </p:spPr>
          <p:txBody>
            <a:bodyPr wrap="square" rtlCol="0">
              <a:spAutoFit/>
            </a:bodyPr>
            <a:lstStyle/>
            <a:p>
              <a:r>
                <a:rPr lang="en-US" sz="3200" dirty="0">
                  <a:solidFill>
                    <a:prstClr val="black">
                      <a:lumMod val="50000"/>
                      <a:lumOff val="50000"/>
                    </a:prstClr>
                  </a:solidFill>
                  <a:latin typeface="Century Gothic" panose="020B0502020202020204" pitchFamily="34" charset="0"/>
                </a:rPr>
                <a:t>REPEAT for</a:t>
              </a:r>
              <a:r>
                <a:rPr lang="en-US" sz="3200" b="1" dirty="0">
                  <a:solidFill>
                    <a:prstClr val="black">
                      <a:lumMod val="50000"/>
                      <a:lumOff val="50000"/>
                    </a:prstClr>
                  </a:solidFill>
                  <a:latin typeface="Century Gothic" panose="020B0502020202020204" pitchFamily="34" charset="0"/>
                </a:rPr>
                <a:t> INVESTMENT ACCOUNTS</a:t>
              </a:r>
            </a:p>
          </p:txBody>
        </p:sp>
        <p:cxnSp>
          <p:nvCxnSpPr>
            <p:cNvPr id="18" name="Straight Connector 17"/>
            <p:cNvCxnSpPr/>
            <p:nvPr/>
          </p:nvCxnSpPr>
          <p:spPr>
            <a:xfrm>
              <a:off x="7365708" y="0"/>
              <a:ext cx="0" cy="1561207"/>
            </a:xfrm>
            <a:prstGeom prst="line">
              <a:avLst/>
            </a:prstGeom>
            <a:ln w="19050"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82F4B014-B355-4FB3-B7B9-6D1126827D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70361"/>
            <a:ext cx="1536325" cy="634039"/>
          </a:xfrm>
          <a:prstGeom prst="rect">
            <a:avLst/>
          </a:prstGeom>
        </p:spPr>
      </p:pic>
    </p:spTree>
    <p:custDataLst>
      <p:tags r:id="rId1"/>
    </p:custDataLst>
    <p:extLst>
      <p:ext uri="{BB962C8B-B14F-4D97-AF65-F5344CB8AC3E}">
        <p14:creationId xmlns:p14="http://schemas.microsoft.com/office/powerpoint/2010/main" val="231653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216946" cy="6872032"/>
          </a:xfrm>
          <a:prstGeom prst="rect">
            <a:avLst/>
          </a:prstGeom>
        </p:spPr>
      </p:pic>
      <p:pic>
        <p:nvPicPr>
          <p:cNvPr id="9" name="Picture 8"/>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sp>
        <p:nvSpPr>
          <p:cNvPr id="10" name="Rectangle 9"/>
          <p:cNvSpPr/>
          <p:nvPr/>
        </p:nvSpPr>
        <p:spPr>
          <a:xfrm>
            <a:off x="10" y="4916501"/>
            <a:ext cx="12216936" cy="1025979"/>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sz="2800" spc="600" dirty="0">
                <a:solidFill>
                  <a:srgbClr val="F3F3F3"/>
                </a:solidFill>
                <a:latin typeface="Century Gothic" panose="020B0502020202020204" pitchFamily="34" charset="0"/>
              </a:rPr>
              <a:t>CREATE A BARRIER</a:t>
            </a:r>
          </a:p>
        </p:txBody>
      </p:sp>
      <p:pic>
        <p:nvPicPr>
          <p:cNvPr id="2" name="Picture 1">
            <a:extLst>
              <a:ext uri="{FF2B5EF4-FFF2-40B4-BE49-F238E27FC236}">
                <a16:creationId xmlns:a16="http://schemas.microsoft.com/office/drawing/2014/main" id="{FCE9DCC0-5FE5-4021-837C-BF003398F0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90236"/>
            <a:ext cx="1536325" cy="634039"/>
          </a:xfrm>
          <a:prstGeom prst="rect">
            <a:avLst/>
          </a:prstGeom>
        </p:spPr>
      </p:pic>
    </p:spTree>
    <p:custDataLst>
      <p:tags r:id="rId1"/>
    </p:custDataLst>
    <p:extLst>
      <p:ext uri="{BB962C8B-B14F-4D97-AF65-F5344CB8AC3E}">
        <p14:creationId xmlns:p14="http://schemas.microsoft.com/office/powerpoint/2010/main" val="11287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flipH="1">
            <a:off x="-1" y="2040673"/>
            <a:ext cx="6094791" cy="4811070"/>
          </a:xfrm>
          <a:prstGeom prst="rect">
            <a:avLst/>
          </a:prstGeom>
        </p:spPr>
      </p:pic>
      <p:pic>
        <p:nvPicPr>
          <p:cNvPr id="22" name="Picture 21"/>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385246" y="6412965"/>
            <a:ext cx="1629701" cy="308162"/>
          </a:xfrm>
          <a:prstGeom prst="rect">
            <a:avLst/>
          </a:prstGeom>
        </p:spPr>
      </p:pic>
      <p:grpSp>
        <p:nvGrpSpPr>
          <p:cNvPr id="18" name="Group 17"/>
          <p:cNvGrpSpPr/>
          <p:nvPr/>
        </p:nvGrpSpPr>
        <p:grpSpPr>
          <a:xfrm>
            <a:off x="7334167" y="-3"/>
            <a:ext cx="236387" cy="6858003"/>
            <a:chOff x="491407" y="-29499"/>
            <a:chExt cx="236387" cy="6858003"/>
          </a:xfrm>
        </p:grpSpPr>
        <p:cxnSp>
          <p:nvCxnSpPr>
            <p:cNvPr id="19" name="Straight Connector 18"/>
            <p:cNvCxnSpPr/>
            <p:nvPr/>
          </p:nvCxnSpPr>
          <p:spPr>
            <a:xfrm>
              <a:off x="609600" y="-29499"/>
              <a:ext cx="0" cy="6858003"/>
            </a:xfrm>
            <a:prstGeom prst="line">
              <a:avLst/>
            </a:prstGeom>
            <a:ln w="28575">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91407" y="1550054"/>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23" name="Oval 22"/>
            <p:cNvSpPr/>
            <p:nvPr/>
          </p:nvSpPr>
          <p:spPr>
            <a:xfrm>
              <a:off x="491407" y="2836351"/>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24" name="Oval 23"/>
            <p:cNvSpPr/>
            <p:nvPr/>
          </p:nvSpPr>
          <p:spPr>
            <a:xfrm>
              <a:off x="491407" y="4122649"/>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26" name="Oval 25"/>
            <p:cNvSpPr/>
            <p:nvPr/>
          </p:nvSpPr>
          <p:spPr>
            <a:xfrm>
              <a:off x="491407" y="5408947"/>
              <a:ext cx="236387" cy="236387"/>
            </a:xfrm>
            <a:prstGeom prst="ellipse">
              <a:avLst/>
            </a:prstGeom>
            <a:solidFill>
              <a:srgbClr val="FFFFFF"/>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grpSp>
      <p:sp>
        <p:nvSpPr>
          <p:cNvPr id="30" name="TextBox 29">
            <a:extLst>
              <a:ext uri="{FF2B5EF4-FFF2-40B4-BE49-F238E27FC236}">
                <a16:creationId xmlns:a16="http://schemas.microsoft.com/office/drawing/2014/main" id="{354507D8-2A10-4B23-94A6-0401BDA1E526}"/>
              </a:ext>
            </a:extLst>
          </p:cNvPr>
          <p:cNvSpPr txBox="1"/>
          <p:nvPr/>
        </p:nvSpPr>
        <p:spPr>
          <a:xfrm>
            <a:off x="7844003" y="1189913"/>
            <a:ext cx="3738397" cy="1015663"/>
          </a:xfrm>
          <a:prstGeom prst="rect">
            <a:avLst/>
          </a:prstGeom>
          <a:noFill/>
        </p:spPr>
        <p:txBody>
          <a:bodyPr wrap="square" rtlCol="0">
            <a:spAutoFit/>
          </a:bodyPr>
          <a:lstStyle/>
          <a:p>
            <a:r>
              <a:rPr lang="en-US" sz="2000" b="1" spc="600" dirty="0">
                <a:solidFill>
                  <a:srgbClr val="7F7F7F"/>
                </a:solidFill>
                <a:latin typeface="Century Gothic" panose="020B0502020202020204" pitchFamily="34" charset="0"/>
              </a:rPr>
              <a:t>NO RISK OF MAIL BEING LOST OR STOLEN</a:t>
            </a:r>
          </a:p>
        </p:txBody>
      </p:sp>
      <p:sp>
        <p:nvSpPr>
          <p:cNvPr id="31" name="TextBox 30">
            <a:extLst>
              <a:ext uri="{FF2B5EF4-FFF2-40B4-BE49-F238E27FC236}">
                <a16:creationId xmlns:a16="http://schemas.microsoft.com/office/drawing/2014/main" id="{354507D8-2A10-4B23-94A6-0401BDA1E526}"/>
              </a:ext>
            </a:extLst>
          </p:cNvPr>
          <p:cNvSpPr txBox="1"/>
          <p:nvPr/>
        </p:nvSpPr>
        <p:spPr>
          <a:xfrm>
            <a:off x="7844003" y="2783987"/>
            <a:ext cx="3464076" cy="707886"/>
          </a:xfrm>
          <a:prstGeom prst="rect">
            <a:avLst/>
          </a:prstGeom>
          <a:noFill/>
        </p:spPr>
        <p:txBody>
          <a:bodyPr wrap="square" rtlCol="0">
            <a:spAutoFit/>
          </a:bodyPr>
          <a:lstStyle/>
          <a:p>
            <a:r>
              <a:rPr lang="en-US" sz="2000" b="1" spc="600" dirty="0">
                <a:solidFill>
                  <a:srgbClr val="7F7F7F"/>
                </a:solidFill>
                <a:latin typeface="Century Gothic" panose="020B0502020202020204" pitchFamily="34" charset="0"/>
              </a:rPr>
              <a:t>EASY ACCESS TO STATEMENTS</a:t>
            </a:r>
          </a:p>
        </p:txBody>
      </p:sp>
      <p:sp>
        <p:nvSpPr>
          <p:cNvPr id="32" name="TextBox 31">
            <a:extLst>
              <a:ext uri="{FF2B5EF4-FFF2-40B4-BE49-F238E27FC236}">
                <a16:creationId xmlns:a16="http://schemas.microsoft.com/office/drawing/2014/main" id="{354507D8-2A10-4B23-94A6-0401BDA1E526}"/>
              </a:ext>
            </a:extLst>
          </p:cNvPr>
          <p:cNvSpPr txBox="1"/>
          <p:nvPr/>
        </p:nvSpPr>
        <p:spPr>
          <a:xfrm>
            <a:off x="7844003" y="4070284"/>
            <a:ext cx="4170944" cy="400110"/>
          </a:xfrm>
          <a:prstGeom prst="rect">
            <a:avLst/>
          </a:prstGeom>
          <a:noFill/>
        </p:spPr>
        <p:txBody>
          <a:bodyPr wrap="square" rtlCol="0">
            <a:spAutoFit/>
          </a:bodyPr>
          <a:lstStyle/>
          <a:p>
            <a:r>
              <a:rPr lang="en-US" sz="2000" b="1" spc="600" dirty="0">
                <a:solidFill>
                  <a:srgbClr val="7F7F7F"/>
                </a:solidFill>
                <a:latin typeface="Century Gothic" panose="020B0502020202020204" pitchFamily="34" charset="0"/>
              </a:rPr>
              <a:t>SAVES TIME</a:t>
            </a:r>
          </a:p>
        </p:txBody>
      </p:sp>
      <p:sp>
        <p:nvSpPr>
          <p:cNvPr id="33" name="TextBox 32">
            <a:extLst>
              <a:ext uri="{FF2B5EF4-FFF2-40B4-BE49-F238E27FC236}">
                <a16:creationId xmlns:a16="http://schemas.microsoft.com/office/drawing/2014/main" id="{354507D8-2A10-4B23-94A6-0401BDA1E526}"/>
              </a:ext>
            </a:extLst>
          </p:cNvPr>
          <p:cNvSpPr txBox="1"/>
          <p:nvPr/>
        </p:nvSpPr>
        <p:spPr>
          <a:xfrm>
            <a:off x="7844003" y="5356581"/>
            <a:ext cx="4170944" cy="400110"/>
          </a:xfrm>
          <a:prstGeom prst="rect">
            <a:avLst/>
          </a:prstGeom>
          <a:noFill/>
        </p:spPr>
        <p:txBody>
          <a:bodyPr wrap="square" rtlCol="0">
            <a:spAutoFit/>
          </a:bodyPr>
          <a:lstStyle/>
          <a:p>
            <a:r>
              <a:rPr lang="en-US" sz="2000" b="1" spc="600" dirty="0">
                <a:solidFill>
                  <a:srgbClr val="7F7F7F"/>
                </a:solidFill>
                <a:latin typeface="Century Gothic" panose="020B0502020202020204" pitchFamily="34" charset="0"/>
              </a:rPr>
              <a:t>STAY ORGANIZED</a:t>
            </a:r>
          </a:p>
        </p:txBody>
      </p:sp>
      <p:sp>
        <p:nvSpPr>
          <p:cNvPr id="35" name="TextBox 34">
            <a:extLst>
              <a:ext uri="{FF2B5EF4-FFF2-40B4-BE49-F238E27FC236}">
                <a16:creationId xmlns:a16="http://schemas.microsoft.com/office/drawing/2014/main" id="{354507D8-2A10-4B23-94A6-0401BDA1E526}"/>
              </a:ext>
            </a:extLst>
          </p:cNvPr>
          <p:cNvSpPr txBox="1"/>
          <p:nvPr/>
        </p:nvSpPr>
        <p:spPr>
          <a:xfrm>
            <a:off x="-1" y="3068800"/>
            <a:ext cx="5010671" cy="707886"/>
          </a:xfrm>
          <a:prstGeom prst="rect">
            <a:avLst/>
          </a:prstGeom>
          <a:noFill/>
        </p:spPr>
        <p:txBody>
          <a:bodyPr wrap="square" rtlCol="0">
            <a:spAutoFit/>
          </a:bodyPr>
          <a:lstStyle/>
          <a:p>
            <a:pPr algn="ctr"/>
            <a:r>
              <a:rPr lang="en-US" sz="4000" b="1" spc="600" dirty="0">
                <a:solidFill>
                  <a:srgbClr val="FFFFFF"/>
                </a:solidFill>
                <a:effectLst>
                  <a:outerShdw blurRad="38100" dist="38100" dir="2700000" algn="tl">
                    <a:srgbClr val="000000">
                      <a:alpha val="43137"/>
                    </a:srgbClr>
                  </a:outerShdw>
                </a:effectLst>
                <a:latin typeface="Century Gothic" panose="020B0502020202020204" pitchFamily="34" charset="0"/>
              </a:rPr>
              <a:t>E-STATEMENTS</a:t>
            </a:r>
          </a:p>
        </p:txBody>
      </p:sp>
      <p:grpSp>
        <p:nvGrpSpPr>
          <p:cNvPr id="6" name="Group 5"/>
          <p:cNvGrpSpPr/>
          <p:nvPr/>
        </p:nvGrpSpPr>
        <p:grpSpPr>
          <a:xfrm>
            <a:off x="5004942" y="2166867"/>
            <a:ext cx="2163657" cy="2524265"/>
            <a:chOff x="5004942" y="2166867"/>
            <a:chExt cx="2163657" cy="2524265"/>
          </a:xfrm>
        </p:grpSpPr>
        <p:grpSp>
          <p:nvGrpSpPr>
            <p:cNvPr id="15" name="Group 14">
              <a:extLst>
                <a:ext uri="{FF2B5EF4-FFF2-40B4-BE49-F238E27FC236}">
                  <a16:creationId xmlns:a16="http://schemas.microsoft.com/office/drawing/2014/main" id="{D822F3F4-702C-49C3-8D06-CE20D575A6B1}"/>
                </a:ext>
              </a:extLst>
            </p:cNvPr>
            <p:cNvGrpSpPr/>
            <p:nvPr/>
          </p:nvGrpSpPr>
          <p:grpSpPr>
            <a:xfrm>
              <a:off x="5004942" y="2166867"/>
              <a:ext cx="2163657" cy="2524265"/>
              <a:chOff x="622531" y="1870467"/>
              <a:chExt cx="2194562" cy="2560320"/>
            </a:xfrm>
          </p:grpSpPr>
          <p:sp>
            <p:nvSpPr>
              <p:cNvPr id="16" name="Flowchart: Manual Operation 15">
                <a:extLst>
                  <a:ext uri="{FF2B5EF4-FFF2-40B4-BE49-F238E27FC236}">
                    <a16:creationId xmlns:a16="http://schemas.microsoft.com/office/drawing/2014/main" id="{13968875-6991-453A-8772-B599413D69A9}"/>
                  </a:ext>
                </a:extLst>
              </p:cNvPr>
              <p:cNvSpPr/>
              <p:nvPr/>
            </p:nvSpPr>
            <p:spPr>
              <a:xfrm rot="5400000">
                <a:off x="-95658" y="2599115"/>
                <a:ext cx="2552251" cy="1094957"/>
              </a:xfrm>
              <a:prstGeom prst="flowChartManualOperati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sp>
            <p:nvSpPr>
              <p:cNvPr id="17" name="Freeform: Shape 6">
                <a:extLst>
                  <a:ext uri="{FF2B5EF4-FFF2-40B4-BE49-F238E27FC236}">
                    <a16:creationId xmlns:a16="http://schemas.microsoft.com/office/drawing/2014/main" id="{5D3D4BA2-A523-41E2-8910-97EC2384FE6A}"/>
                  </a:ext>
                </a:extLst>
              </p:cNvPr>
              <p:cNvSpPr/>
              <p:nvPr/>
            </p:nvSpPr>
            <p:spPr>
              <a:xfrm rot="5400000">
                <a:off x="439652" y="2053346"/>
                <a:ext cx="2560320" cy="2194562"/>
              </a:xfrm>
              <a:custGeom>
                <a:avLst/>
                <a:gdLst>
                  <a:gd name="connsiteX0" fmla="*/ 1 w 2743201"/>
                  <a:gd name="connsiteY0" fmla="*/ 1097280 h 2194562"/>
                  <a:gd name="connsiteX1" fmla="*/ 548641 w 2743201"/>
                  <a:gd name="connsiteY1" fmla="*/ 0 h 2194562"/>
                  <a:gd name="connsiteX2" fmla="*/ 2194561 w 2743201"/>
                  <a:gd name="connsiteY2" fmla="*/ 0 h 2194562"/>
                  <a:gd name="connsiteX3" fmla="*/ 2743201 w 2743201"/>
                  <a:gd name="connsiteY3" fmla="*/ 1097280 h 2194562"/>
                  <a:gd name="connsiteX4" fmla="*/ 0 w 2743201"/>
                  <a:gd name="connsiteY4" fmla="*/ 1097282 h 2194562"/>
                  <a:gd name="connsiteX5" fmla="*/ 2743200 w 2743201"/>
                  <a:gd name="connsiteY5" fmla="*/ 1097282 h 2194562"/>
                  <a:gd name="connsiteX6" fmla="*/ 2194560 w 2743201"/>
                  <a:gd name="connsiteY6" fmla="*/ 2194562 h 2194562"/>
                  <a:gd name="connsiteX7" fmla="*/ 548640 w 2743201"/>
                  <a:gd name="connsiteY7" fmla="*/ 2194562 h 21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1" h="2194562">
                    <a:moveTo>
                      <a:pt x="1" y="1097280"/>
                    </a:moveTo>
                    <a:lnTo>
                      <a:pt x="548641" y="0"/>
                    </a:lnTo>
                    <a:lnTo>
                      <a:pt x="2194561" y="0"/>
                    </a:lnTo>
                    <a:lnTo>
                      <a:pt x="2743201" y="1097280"/>
                    </a:lnTo>
                    <a:close/>
                    <a:moveTo>
                      <a:pt x="0" y="1097282"/>
                    </a:moveTo>
                    <a:lnTo>
                      <a:pt x="2743200" y="1097282"/>
                    </a:lnTo>
                    <a:lnTo>
                      <a:pt x="2194560" y="2194562"/>
                    </a:lnTo>
                    <a:lnTo>
                      <a:pt x="548640" y="219456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400" dirty="0">
                  <a:solidFill>
                    <a:srgbClr val="F3F3F3"/>
                  </a:solidFill>
                  <a:latin typeface="Bahnschrift SemiBold" panose="020B0502040204020203" pitchFamily="34" charset="0"/>
                </a:endParaRPr>
              </a:p>
            </p:txBody>
          </p:sp>
        </p:grpSp>
        <p:sp>
          <p:nvSpPr>
            <p:cNvPr id="2" name="Rectangle 1"/>
            <p:cNvSpPr/>
            <p:nvPr/>
          </p:nvSpPr>
          <p:spPr>
            <a:xfrm>
              <a:off x="5520633" y="2791183"/>
              <a:ext cx="1148316" cy="126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FFFF"/>
                  </a:solidFill>
                  <a:latin typeface="Bahnschrift Light Condensed" panose="020B0502040204020203" pitchFamily="34" charset="0"/>
                </a:rPr>
                <a:t>S</a:t>
              </a:r>
            </a:p>
          </p:txBody>
        </p:sp>
        <p:cxnSp>
          <p:nvCxnSpPr>
            <p:cNvPr id="5" name="Straight Connector 4"/>
            <p:cNvCxnSpPr/>
            <p:nvPr/>
          </p:nvCxnSpPr>
          <p:spPr>
            <a:xfrm>
              <a:off x="6094791" y="2901570"/>
              <a:ext cx="0" cy="1153895"/>
            </a:xfrm>
            <a:prstGeom prst="line">
              <a:avLst/>
            </a:prstGeom>
            <a:ln w="38100" cap="rnd">
              <a:solidFill>
                <a:srgbClr val="FFFFF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E877DA4C-CC09-4DAB-8EFF-CD7E871BFC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053" y="6087088"/>
            <a:ext cx="1536325" cy="634039"/>
          </a:xfrm>
          <a:prstGeom prst="rect">
            <a:avLst/>
          </a:prstGeom>
        </p:spPr>
      </p:pic>
    </p:spTree>
    <p:custDataLst>
      <p:tags r:id="rId1"/>
    </p:custDataLst>
    <p:extLst>
      <p:ext uri="{BB962C8B-B14F-4D97-AF65-F5344CB8AC3E}">
        <p14:creationId xmlns:p14="http://schemas.microsoft.com/office/powerpoint/2010/main" val="15854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2" presetClass="entr" presetSubtype="4" fill="hold" grpId="0" nodeType="after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ppt_x"/>
                                          </p:val>
                                        </p:tav>
                                        <p:tav tm="100000">
                                          <p:val>
                                            <p:strVal val="#ppt_x"/>
                                          </p:val>
                                        </p:tav>
                                      </p:tavLst>
                                    </p:anim>
                                    <p:anim calcmode="lin" valueType="num">
                                      <p:cBhvr additive="base">
                                        <p:cTn id="18" dur="10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4250"/>
                            </p:stCondLst>
                            <p:childTnLst>
                              <p:par>
                                <p:cTn id="20" presetID="2" presetClass="entr" presetSubtype="4" fill="hold" grpId="0" nodeType="afterEffect">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ppt_x"/>
                                          </p:val>
                                        </p:tav>
                                        <p:tav tm="100000">
                                          <p:val>
                                            <p:strVal val="#ppt_x"/>
                                          </p:val>
                                        </p:tav>
                                      </p:tavLst>
                                    </p:anim>
                                    <p:anim calcmode="lin" valueType="num">
                                      <p:cBhvr additive="base">
                                        <p:cTn id="23"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False"/>
  <p:tag name="AUDIO_ID" val="261"/>
  <p:tag name="ARTICULATE_USED_LAYOUT" val="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False"/>
  <p:tag name="ARTICULATE_PLAYER_CONTROL_NEXT" val="True"/>
  <p:tag name="AUDIO_ID" val="259"/>
  <p:tag name="ARTICULATE_USED_LAYOUT" val="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False"/>
  <p:tag name="ARTICULATE_PLAYER_CONTROL_NEXT" val="True"/>
  <p:tag name="AUDIO_ID" val="259"/>
  <p:tag name="ARTICULATE_USED_LAYOUT" val="7"/>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6"/>
  <p:tag name="ARTICULATE_USED_LAYOUT" val="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abd32871-db53-4186-b213-23de2e1f95d2"/>
  <p:tag name="ARTICULATE_SLIDE_PAUSE" val="1"/>
  <p:tag name="ARTICULATE_HIDE_SLIDE" val="0"/>
  <p:tag name="ARTICULATE_PLAYER_CONTROL_PREVIOUS" val="True"/>
  <p:tag name="ARTICULATE_PLAYER_CONTROL_NEXT" val="True"/>
  <p:tag name="AUDIO_ID" val="257"/>
  <p:tag name="ARTICULATE_USED_LAYOUT" val="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GreenPath">
      <a:dk1>
        <a:sysClr val="windowText" lastClr="000000"/>
      </a:dk1>
      <a:lt1>
        <a:srgbClr val="F3F3F3"/>
      </a:lt1>
      <a:dk2>
        <a:srgbClr val="88C040"/>
      </a:dk2>
      <a:lt2>
        <a:srgbClr val="EB7125"/>
      </a:lt2>
      <a:accent1>
        <a:srgbClr val="572C5F"/>
      </a:accent1>
      <a:accent2>
        <a:srgbClr val="E8AF28"/>
      </a:accent2>
      <a:accent3>
        <a:srgbClr val="1E575C"/>
      </a:accent3>
      <a:accent4>
        <a:srgbClr val="6AC1A6"/>
      </a:accent4>
      <a:accent5>
        <a:srgbClr val="CF7128"/>
      </a:accent5>
      <a:accent6>
        <a:srgbClr val="CA5D4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1008</Words>
  <Application>Microsoft Office PowerPoint</Application>
  <PresentationFormat>Widescreen</PresentationFormat>
  <Paragraphs>153</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Articulate Extrabold</vt:lpstr>
      <vt:lpstr>Bahnschrift Light Condensed</vt:lpstr>
      <vt:lpstr>Bahnschrift SemiBold</vt:lpstr>
      <vt:lpstr>Calibri</vt:lpstr>
      <vt:lpstr>Calibri Light</vt:lpstr>
      <vt:lpstr>Century Gothic</vt:lpstr>
      <vt:lpstr>Montserrat</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Greenpath,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Katherine</dc:creator>
  <cp:lastModifiedBy>Horton, Kindle</cp:lastModifiedBy>
  <cp:revision>118</cp:revision>
  <dcterms:created xsi:type="dcterms:W3CDTF">2019-05-30T10:40:11Z</dcterms:created>
  <dcterms:modified xsi:type="dcterms:W3CDTF">2020-10-05T15:47:27Z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F3B03130-FDE2-4D81-A8D5-2EFD99F9585F</vt:lpwstr>
  </property>
  <property fmtid="{D5CDD505-2E9C-101B-9397-08002B2CF9AE}" pid="3" name="ArticulatePath">
    <vt:lpwstr>Presentation1</vt:lpwstr>
  </property>
</Properties>
</file>