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5.xml" ContentType="application/vnd.openxmlformats-officedocument.presentationml.tags+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26.xml" ContentType="application/vnd.openxmlformats-officedocument.presentationml.tags+xml"/>
  <Override PartName="/ppt/notesSlides/notesSlide2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27.xml" ContentType="application/vnd.openxmlformats-officedocument.presentationml.tags+xml"/>
  <Override PartName="/ppt/notesSlides/notesSlide2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28.xml" ContentType="application/vnd.openxmlformats-officedocument.presentationml.tags+xml"/>
  <Override PartName="/ppt/notesSlides/notesSlide2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7" r:id="rId2"/>
    <p:sldId id="258" r:id="rId3"/>
    <p:sldId id="277" r:id="rId4"/>
    <p:sldId id="278" r:id="rId5"/>
    <p:sldId id="279" r:id="rId6"/>
    <p:sldId id="288" r:id="rId7"/>
    <p:sldId id="280" r:id="rId8"/>
    <p:sldId id="259" r:id="rId9"/>
    <p:sldId id="314" r:id="rId10"/>
    <p:sldId id="320" r:id="rId11"/>
    <p:sldId id="321" r:id="rId12"/>
    <p:sldId id="318" r:id="rId13"/>
    <p:sldId id="319" r:id="rId14"/>
    <p:sldId id="281" r:id="rId15"/>
    <p:sldId id="282" r:id="rId16"/>
    <p:sldId id="287" r:id="rId17"/>
    <p:sldId id="284" r:id="rId18"/>
    <p:sldId id="285" r:id="rId19"/>
    <p:sldId id="276" r:id="rId20"/>
    <p:sldId id="286" r:id="rId21"/>
    <p:sldId id="298" r:id="rId22"/>
    <p:sldId id="309" r:id="rId23"/>
    <p:sldId id="304" r:id="rId24"/>
    <p:sldId id="310" r:id="rId25"/>
    <p:sldId id="311" r:id="rId26"/>
    <p:sldId id="312" r:id="rId27"/>
    <p:sldId id="313" r:id="rId28"/>
    <p:sldId id="322" r:id="rId29"/>
    <p:sldId id="267" r:id="rId30"/>
  </p:sldIdLst>
  <p:sldSz cx="12192000" cy="6858000"/>
  <p:notesSz cx="6881813" cy="92964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DB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877" autoAdjust="0"/>
  </p:normalViewPr>
  <p:slideViewPr>
    <p:cSldViewPr snapToGrid="0">
      <p:cViewPr varScale="1">
        <p:scale>
          <a:sx n="73" d="100"/>
          <a:sy n="73" d="100"/>
        </p:scale>
        <p:origin x="2022" y="96"/>
      </p:cViewPr>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67" d="100"/>
          <a:sy n="67" d="100"/>
        </p:scale>
        <p:origin x="3120"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1"/>
              </a:solidFill>
              <a:ln w="19050">
                <a:solidFill>
                  <a:srgbClr val="FFFFFF"/>
                </a:solidFill>
              </a:ln>
              <a:effectLst/>
            </c:spPr>
            <c:extLst>
              <c:ext xmlns:c16="http://schemas.microsoft.com/office/drawing/2014/chart" uri="{C3380CC4-5D6E-409C-BE32-E72D297353CC}">
                <c16:uniqueId val="{00000002-7B03-4EEF-9EBD-5570006C4CC7}"/>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1-7B03-4EEF-9EBD-5570006C4CC7}"/>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0-7B03-4EEF-9EBD-5570006C4C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4"/>
              </a:solidFill>
              <a:ln w="19050">
                <a:solidFill>
                  <a:srgbClr val="FFFFFF"/>
                </a:solidFill>
              </a:ln>
              <a:effectLst/>
            </c:spPr>
            <c:extLst>
              <c:ext xmlns:c16="http://schemas.microsoft.com/office/drawing/2014/chart" uri="{C3380CC4-5D6E-409C-BE32-E72D297353CC}">
                <c16:uniqueId val="{00000001-C3C1-408D-8052-6376E26DC267}"/>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C3C1-408D-8052-6376E26DC267}"/>
              </c:ext>
            </c:extLst>
          </c:dPt>
          <c:cat>
            <c:strRef>
              <c:f>Sheet1!$A$2:$A$3</c:f>
              <c:strCache>
                <c:ptCount val="2"/>
                <c:pt idx="0">
                  <c:v>1st Qtr</c:v>
                </c:pt>
                <c:pt idx="1">
                  <c:v>2nd Qtr</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4-C3C1-408D-8052-6376E26DC26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1"/>
              </a:solidFill>
              <a:ln w="19050">
                <a:solidFill>
                  <a:srgbClr val="FFFFFF"/>
                </a:solidFill>
              </a:ln>
              <a:effectLst/>
            </c:spPr>
            <c:extLst>
              <c:ext xmlns:c16="http://schemas.microsoft.com/office/drawing/2014/chart" uri="{C3380CC4-5D6E-409C-BE32-E72D297353CC}">
                <c16:uniqueId val="{00000002-7B03-4EEF-9EBD-5570006C4CC7}"/>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1-7B03-4EEF-9EBD-5570006C4CC7}"/>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0-7B03-4EEF-9EBD-5570006C4C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2"/>
              </a:solidFill>
              <a:ln w="19050">
                <a:solidFill>
                  <a:srgbClr val="FFFFFF"/>
                </a:solidFill>
              </a:ln>
              <a:effectLst/>
            </c:spPr>
            <c:extLst>
              <c:ext xmlns:c16="http://schemas.microsoft.com/office/drawing/2014/chart" uri="{C3380CC4-5D6E-409C-BE32-E72D297353CC}">
                <c16:uniqueId val="{00000001-215B-4A0A-B28C-C865EF969892}"/>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215B-4A0A-B28C-C865EF969892}"/>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215B-4A0A-B28C-C865EF96989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5"/>
              </a:solidFill>
              <a:ln w="19050">
                <a:solidFill>
                  <a:srgbClr val="FFFFFF"/>
                </a:solidFill>
              </a:ln>
              <a:effectLst/>
            </c:spPr>
            <c:extLst>
              <c:ext xmlns:c16="http://schemas.microsoft.com/office/drawing/2014/chart" uri="{C3380CC4-5D6E-409C-BE32-E72D297353CC}">
                <c16:uniqueId val="{00000001-339F-43B2-975B-A2E9FE580236}"/>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339F-43B2-975B-A2E9FE580236}"/>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339F-43B2-975B-A2E9FE58023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3"/>
              </a:solidFill>
              <a:ln w="19050">
                <a:solidFill>
                  <a:srgbClr val="FFFFFF"/>
                </a:solidFill>
              </a:ln>
              <a:effectLst/>
            </c:spPr>
            <c:extLst>
              <c:ext xmlns:c16="http://schemas.microsoft.com/office/drawing/2014/chart" uri="{C3380CC4-5D6E-409C-BE32-E72D297353CC}">
                <c16:uniqueId val="{00000001-D2D4-4DD0-8C27-EDEE9424F9AF}"/>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D2D4-4DD0-8C27-EDEE9424F9AF}"/>
              </c:ext>
            </c:extLst>
          </c:dPt>
          <c:cat>
            <c:strRef>
              <c:f>Sheet1!$A$2:$A$3</c:f>
              <c:strCache>
                <c:ptCount val="2"/>
                <c:pt idx="0">
                  <c:v>1st Qtr</c:v>
                </c:pt>
                <c:pt idx="1">
                  <c:v>2nd Qtr</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4-D2D4-4DD0-8C27-EDEE9424F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4"/>
              </a:solidFill>
              <a:ln w="19050">
                <a:solidFill>
                  <a:srgbClr val="FFFFFF"/>
                </a:solidFill>
              </a:ln>
              <a:effectLst/>
            </c:spPr>
            <c:extLst>
              <c:ext xmlns:c16="http://schemas.microsoft.com/office/drawing/2014/chart" uri="{C3380CC4-5D6E-409C-BE32-E72D297353CC}">
                <c16:uniqueId val="{00000001-C3C1-408D-8052-6376E26DC267}"/>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C3C1-408D-8052-6376E26DC267}"/>
              </c:ext>
            </c:extLst>
          </c:dPt>
          <c:cat>
            <c:strRef>
              <c:f>Sheet1!$A$2:$A$3</c:f>
              <c:strCache>
                <c:ptCount val="2"/>
                <c:pt idx="0">
                  <c:v>1st Qtr</c:v>
                </c:pt>
                <c:pt idx="1">
                  <c:v>2nd Qtr</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4-C3C1-408D-8052-6376E26DC26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1"/>
              </a:solidFill>
              <a:ln w="19050">
                <a:solidFill>
                  <a:srgbClr val="FFFFFF"/>
                </a:solidFill>
              </a:ln>
              <a:effectLst/>
            </c:spPr>
            <c:extLst>
              <c:ext xmlns:c16="http://schemas.microsoft.com/office/drawing/2014/chart" uri="{C3380CC4-5D6E-409C-BE32-E72D297353CC}">
                <c16:uniqueId val="{00000002-7B03-4EEF-9EBD-5570006C4CC7}"/>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1-7B03-4EEF-9EBD-5570006C4CC7}"/>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0-7B03-4EEF-9EBD-5570006C4C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2"/>
              </a:solidFill>
              <a:ln w="19050">
                <a:solidFill>
                  <a:srgbClr val="FFFFFF"/>
                </a:solidFill>
              </a:ln>
              <a:effectLst/>
            </c:spPr>
            <c:extLst>
              <c:ext xmlns:c16="http://schemas.microsoft.com/office/drawing/2014/chart" uri="{C3380CC4-5D6E-409C-BE32-E72D297353CC}">
                <c16:uniqueId val="{00000001-215B-4A0A-B28C-C865EF969892}"/>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215B-4A0A-B28C-C865EF969892}"/>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215B-4A0A-B28C-C865EF96989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5"/>
              </a:solidFill>
              <a:ln w="19050">
                <a:solidFill>
                  <a:srgbClr val="FFFFFF"/>
                </a:solidFill>
              </a:ln>
              <a:effectLst/>
            </c:spPr>
            <c:extLst>
              <c:ext xmlns:c16="http://schemas.microsoft.com/office/drawing/2014/chart" uri="{C3380CC4-5D6E-409C-BE32-E72D297353CC}">
                <c16:uniqueId val="{00000001-339F-43B2-975B-A2E9FE580236}"/>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339F-43B2-975B-A2E9FE580236}"/>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339F-43B2-975B-A2E9FE58023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3"/>
              </a:solidFill>
              <a:ln w="19050">
                <a:solidFill>
                  <a:srgbClr val="FFFFFF"/>
                </a:solidFill>
              </a:ln>
              <a:effectLst/>
            </c:spPr>
            <c:extLst>
              <c:ext xmlns:c16="http://schemas.microsoft.com/office/drawing/2014/chart" uri="{C3380CC4-5D6E-409C-BE32-E72D297353CC}">
                <c16:uniqueId val="{00000001-D2D4-4DD0-8C27-EDEE9424F9AF}"/>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D2D4-4DD0-8C27-EDEE9424F9AF}"/>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D2D4-4DD0-8C27-EDEE9424F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2"/>
              </a:solidFill>
              <a:ln w="19050">
                <a:solidFill>
                  <a:srgbClr val="FFFFFF"/>
                </a:solidFill>
              </a:ln>
              <a:effectLst/>
            </c:spPr>
            <c:extLst>
              <c:ext xmlns:c16="http://schemas.microsoft.com/office/drawing/2014/chart" uri="{C3380CC4-5D6E-409C-BE32-E72D297353CC}">
                <c16:uniqueId val="{00000001-215B-4A0A-B28C-C865EF969892}"/>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215B-4A0A-B28C-C865EF969892}"/>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215B-4A0A-B28C-C865EF96989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4"/>
              </a:solidFill>
              <a:ln w="19050">
                <a:solidFill>
                  <a:srgbClr val="FFFFFF"/>
                </a:solidFill>
              </a:ln>
              <a:effectLst/>
            </c:spPr>
            <c:extLst>
              <c:ext xmlns:c16="http://schemas.microsoft.com/office/drawing/2014/chart" uri="{C3380CC4-5D6E-409C-BE32-E72D297353CC}">
                <c16:uniqueId val="{00000001-C3C1-408D-8052-6376E26DC267}"/>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C3C1-408D-8052-6376E26DC267}"/>
              </c:ext>
            </c:extLst>
          </c:dPt>
          <c:cat>
            <c:strRef>
              <c:f>Sheet1!$A$2:$A$3</c:f>
              <c:strCache>
                <c:ptCount val="2"/>
                <c:pt idx="0">
                  <c:v>1st Qtr</c:v>
                </c:pt>
                <c:pt idx="1">
                  <c:v>2nd Qtr</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4-C3C1-408D-8052-6376E26DC26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1"/>
              </a:solidFill>
              <a:ln w="19050">
                <a:solidFill>
                  <a:srgbClr val="FFFFFF"/>
                </a:solidFill>
              </a:ln>
              <a:effectLst/>
            </c:spPr>
            <c:extLst>
              <c:ext xmlns:c16="http://schemas.microsoft.com/office/drawing/2014/chart" uri="{C3380CC4-5D6E-409C-BE32-E72D297353CC}">
                <c16:uniqueId val="{00000002-7B03-4EEF-9EBD-5570006C4CC7}"/>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1-7B03-4EEF-9EBD-5570006C4CC7}"/>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0-7B03-4EEF-9EBD-5570006C4C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2"/>
              </a:solidFill>
              <a:ln w="19050">
                <a:solidFill>
                  <a:srgbClr val="FFFFFF"/>
                </a:solidFill>
              </a:ln>
              <a:effectLst/>
            </c:spPr>
            <c:extLst>
              <c:ext xmlns:c16="http://schemas.microsoft.com/office/drawing/2014/chart" uri="{C3380CC4-5D6E-409C-BE32-E72D297353CC}">
                <c16:uniqueId val="{00000001-215B-4A0A-B28C-C865EF969892}"/>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215B-4A0A-B28C-C865EF969892}"/>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215B-4A0A-B28C-C865EF96989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5"/>
              </a:solidFill>
              <a:ln w="19050">
                <a:solidFill>
                  <a:srgbClr val="FFFFFF"/>
                </a:solidFill>
              </a:ln>
              <a:effectLst/>
            </c:spPr>
            <c:extLst>
              <c:ext xmlns:c16="http://schemas.microsoft.com/office/drawing/2014/chart" uri="{C3380CC4-5D6E-409C-BE32-E72D297353CC}">
                <c16:uniqueId val="{00000001-339F-43B2-975B-A2E9FE580236}"/>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339F-43B2-975B-A2E9FE580236}"/>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339F-43B2-975B-A2E9FE58023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3"/>
              </a:solidFill>
              <a:ln w="19050">
                <a:solidFill>
                  <a:srgbClr val="FFFFFF"/>
                </a:solidFill>
              </a:ln>
              <a:effectLst/>
            </c:spPr>
            <c:extLst>
              <c:ext xmlns:c16="http://schemas.microsoft.com/office/drawing/2014/chart" uri="{C3380CC4-5D6E-409C-BE32-E72D297353CC}">
                <c16:uniqueId val="{00000001-D2D4-4DD0-8C27-EDEE9424F9AF}"/>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D2D4-4DD0-8C27-EDEE9424F9AF}"/>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D2D4-4DD0-8C27-EDEE9424F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4"/>
              </a:solidFill>
              <a:ln w="19050">
                <a:solidFill>
                  <a:srgbClr val="FFFFFF"/>
                </a:solidFill>
              </a:ln>
              <a:effectLst/>
            </c:spPr>
            <c:extLst>
              <c:ext xmlns:c16="http://schemas.microsoft.com/office/drawing/2014/chart" uri="{C3380CC4-5D6E-409C-BE32-E72D297353CC}">
                <c16:uniqueId val="{00000001-C3C1-408D-8052-6376E26DC267}"/>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C3C1-408D-8052-6376E26DC267}"/>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C3C1-408D-8052-6376E26DC26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5"/>
              </a:solidFill>
              <a:ln w="19050">
                <a:solidFill>
                  <a:srgbClr val="FFFFFF"/>
                </a:solidFill>
              </a:ln>
              <a:effectLst/>
            </c:spPr>
            <c:extLst>
              <c:ext xmlns:c16="http://schemas.microsoft.com/office/drawing/2014/chart" uri="{C3380CC4-5D6E-409C-BE32-E72D297353CC}">
                <c16:uniqueId val="{00000001-339F-43B2-975B-A2E9FE580236}"/>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339F-43B2-975B-A2E9FE580236}"/>
              </c:ext>
            </c:extLst>
          </c:dPt>
          <c:cat>
            <c:strRef>
              <c:f>Sheet1!$A$2:$A$3</c:f>
              <c:strCache>
                <c:ptCount val="2"/>
                <c:pt idx="0">
                  <c:v>1st Qtr</c:v>
                </c:pt>
                <c:pt idx="1">
                  <c:v>2nd Qtr</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4-339F-43B2-975B-A2E9FE58023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3"/>
              </a:solidFill>
              <a:ln w="19050">
                <a:solidFill>
                  <a:srgbClr val="FFFFFF"/>
                </a:solidFill>
              </a:ln>
              <a:effectLst/>
            </c:spPr>
            <c:extLst>
              <c:ext xmlns:c16="http://schemas.microsoft.com/office/drawing/2014/chart" uri="{C3380CC4-5D6E-409C-BE32-E72D297353CC}">
                <c16:uniqueId val="{00000001-D2D4-4DD0-8C27-EDEE9424F9AF}"/>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D2D4-4DD0-8C27-EDEE9424F9AF}"/>
              </c:ext>
            </c:extLst>
          </c:dPt>
          <c:cat>
            <c:strRef>
              <c:f>Sheet1!$A$2:$A$3</c:f>
              <c:strCache>
                <c:ptCount val="2"/>
                <c:pt idx="0">
                  <c:v>1st Qtr</c:v>
                </c:pt>
                <c:pt idx="1">
                  <c:v>2nd Qtr</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4-D2D4-4DD0-8C27-EDEE9424F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4"/>
              </a:solidFill>
              <a:ln w="19050">
                <a:solidFill>
                  <a:srgbClr val="FFFFFF"/>
                </a:solidFill>
              </a:ln>
              <a:effectLst/>
            </c:spPr>
            <c:extLst>
              <c:ext xmlns:c16="http://schemas.microsoft.com/office/drawing/2014/chart" uri="{C3380CC4-5D6E-409C-BE32-E72D297353CC}">
                <c16:uniqueId val="{00000001-C3C1-408D-8052-6376E26DC267}"/>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C3C1-408D-8052-6376E26DC267}"/>
              </c:ext>
            </c:extLst>
          </c:dPt>
          <c:cat>
            <c:strRef>
              <c:f>Sheet1!$A$2:$A$3</c:f>
              <c:strCache>
                <c:ptCount val="2"/>
                <c:pt idx="0">
                  <c:v>1st Qtr</c:v>
                </c:pt>
                <c:pt idx="1">
                  <c:v>2nd Qtr</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4-C3C1-408D-8052-6376E26DC26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1"/>
              </a:solidFill>
              <a:ln w="19050">
                <a:solidFill>
                  <a:srgbClr val="FFFFFF"/>
                </a:solidFill>
              </a:ln>
              <a:effectLst/>
            </c:spPr>
            <c:extLst>
              <c:ext xmlns:c16="http://schemas.microsoft.com/office/drawing/2014/chart" uri="{C3380CC4-5D6E-409C-BE32-E72D297353CC}">
                <c16:uniqueId val="{00000002-7B03-4EEF-9EBD-5570006C4CC7}"/>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1-7B03-4EEF-9EBD-5570006C4CC7}"/>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0-7B03-4EEF-9EBD-5570006C4C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2"/>
              </a:solidFill>
              <a:ln w="19050">
                <a:solidFill>
                  <a:srgbClr val="FFFFFF"/>
                </a:solidFill>
              </a:ln>
              <a:effectLst/>
            </c:spPr>
            <c:extLst>
              <c:ext xmlns:c16="http://schemas.microsoft.com/office/drawing/2014/chart" uri="{C3380CC4-5D6E-409C-BE32-E72D297353CC}">
                <c16:uniqueId val="{00000001-215B-4A0A-B28C-C865EF969892}"/>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215B-4A0A-B28C-C865EF969892}"/>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215B-4A0A-B28C-C865EF96989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5"/>
              </a:solidFill>
              <a:ln w="19050">
                <a:solidFill>
                  <a:srgbClr val="FFFFFF"/>
                </a:solidFill>
              </a:ln>
              <a:effectLst/>
            </c:spPr>
            <c:extLst>
              <c:ext xmlns:c16="http://schemas.microsoft.com/office/drawing/2014/chart" uri="{C3380CC4-5D6E-409C-BE32-E72D297353CC}">
                <c16:uniqueId val="{00000001-339F-43B2-975B-A2E9FE580236}"/>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339F-43B2-975B-A2E9FE580236}"/>
              </c:ext>
            </c:extLst>
          </c:dPt>
          <c:cat>
            <c:strRef>
              <c:f>Sheet1!$A$2:$A$3</c:f>
              <c:strCache>
                <c:ptCount val="2"/>
                <c:pt idx="0">
                  <c:v>1st Qtr</c:v>
                </c:pt>
                <c:pt idx="1">
                  <c:v>2nd Qtr</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4-339F-43B2-975B-A2E9FE58023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FFFFFF"/>
              </a:solidFill>
            </a:ln>
          </c:spPr>
          <c:dPt>
            <c:idx val="0"/>
            <c:bubble3D val="0"/>
            <c:spPr>
              <a:solidFill>
                <a:schemeClr val="accent3"/>
              </a:solidFill>
              <a:ln w="19050">
                <a:solidFill>
                  <a:srgbClr val="FFFFFF"/>
                </a:solidFill>
              </a:ln>
              <a:effectLst/>
            </c:spPr>
            <c:extLst>
              <c:ext xmlns:c16="http://schemas.microsoft.com/office/drawing/2014/chart" uri="{C3380CC4-5D6E-409C-BE32-E72D297353CC}">
                <c16:uniqueId val="{00000001-D2D4-4DD0-8C27-EDEE9424F9AF}"/>
              </c:ext>
            </c:extLst>
          </c:dPt>
          <c:dPt>
            <c:idx val="1"/>
            <c:bubble3D val="0"/>
            <c:spPr>
              <a:solidFill>
                <a:schemeClr val="bg1">
                  <a:lumMod val="85000"/>
                </a:schemeClr>
              </a:solidFill>
              <a:ln w="19050">
                <a:solidFill>
                  <a:srgbClr val="FFFFFF"/>
                </a:solidFill>
              </a:ln>
              <a:effectLst/>
            </c:spPr>
            <c:extLst>
              <c:ext xmlns:c16="http://schemas.microsoft.com/office/drawing/2014/chart" uri="{C3380CC4-5D6E-409C-BE32-E72D297353CC}">
                <c16:uniqueId val="{00000003-D2D4-4DD0-8C27-EDEE9424F9AF}"/>
              </c:ext>
            </c:extLst>
          </c:dPt>
          <c:cat>
            <c:strRef>
              <c:f>Sheet1!$A$2:$A$3</c:f>
              <c:strCache>
                <c:ptCount val="2"/>
                <c:pt idx="0">
                  <c:v>1st Qtr</c:v>
                </c:pt>
                <c:pt idx="1">
                  <c:v>2nd Qtr</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4-D2D4-4DD0-8C27-EDEE9424F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2941050B-06E7-4C49-9736-2E11463B81D6}" type="datetimeFigureOut">
              <a:rPr lang="en-US" smtClean="0"/>
              <a:t>10/5/2020</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7A405866-3CDA-4669-A261-6B38362B44C8}" type="slidenum">
              <a:rPr lang="en-US" smtClean="0"/>
              <a:t>‹#›</a:t>
            </a:fld>
            <a:endParaRPr lang="en-US"/>
          </a:p>
        </p:txBody>
      </p:sp>
    </p:spTree>
    <p:extLst>
      <p:ext uri="{BB962C8B-B14F-4D97-AF65-F5344CB8AC3E}">
        <p14:creationId xmlns:p14="http://schemas.microsoft.com/office/powerpoint/2010/main" val="2827599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F43A8AB3-FEFA-4458-8B11-698BCB695537}" type="datetimeFigureOut">
              <a:rPr lang="en-US" smtClean="0"/>
              <a:t>10/5/2020</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D5D5C6FA-8BB9-4505-94EA-C4F3F76A863D}" type="slidenum">
              <a:rPr lang="en-US" smtClean="0"/>
              <a:t>‹#›</a:t>
            </a:fld>
            <a:endParaRPr lang="en-US"/>
          </a:p>
        </p:txBody>
      </p:sp>
    </p:spTree>
    <p:extLst>
      <p:ext uri="{BB962C8B-B14F-4D97-AF65-F5344CB8AC3E}">
        <p14:creationId xmlns:p14="http://schemas.microsoft.com/office/powerpoint/2010/main" val="3008214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xperian.com/blogs/ask-experian/how-to-protect-yourself-from-identity-thef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identitytheft.gov/Step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identitytheft.gov/Assistant"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dentitytheft.gov/know-your-righ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dentitytheft.gov/know-your-right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identitytheft.gov/CreditBureauContact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lifelock.com/learn-identity-theft-resources-how-to-report-identity-theft-to-police.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lifelock.com/education/types-identity-theft-2/"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onsumer.ftc.gov/features/scam-alert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TITLE SLIDE</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672611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defTabSz="924458">
              <a:defRPr/>
            </a:pPr>
            <a:r>
              <a:rPr lang="en-US" dirty="0"/>
              <a:t>Before</a:t>
            </a:r>
            <a:r>
              <a:rPr lang="en-US" baseline="0" dirty="0"/>
              <a:t> entering any personal information on a website, it’s important to make sure it’s secure. How would we know? </a:t>
            </a:r>
            <a:endParaRPr lang="en-US" dirty="0"/>
          </a:p>
          <a:p>
            <a:pPr defTabSz="924458">
              <a:defRPr/>
            </a:pPr>
            <a:endParaRPr lang="en-US" b="1" dirty="0"/>
          </a:p>
        </p:txBody>
      </p:sp>
      <p:sp>
        <p:nvSpPr>
          <p:cNvPr id="4" name="Slide Number Placeholder 3"/>
          <p:cNvSpPr>
            <a:spLocks noGrp="1"/>
          </p:cNvSpPr>
          <p:nvPr>
            <p:ph type="sldNum" sz="quarter" idx="10"/>
          </p:nvPr>
        </p:nvSpPr>
        <p:spPr/>
        <p:txBody>
          <a:bodyPr/>
          <a:lstStyle/>
          <a:p>
            <a:fld id="{B20383CE-E09F-F948-AB9D-546E2EFD774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31735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defTabSz="924458">
              <a:defRPr/>
            </a:pPr>
            <a:r>
              <a:rPr lang="en-US" dirty="0"/>
              <a:t>It would have the “S” and sometimes even a lock! </a:t>
            </a:r>
          </a:p>
          <a:p>
            <a:pPr defTabSz="924458">
              <a:defRPr/>
            </a:pPr>
            <a:endParaRPr lang="en-US" b="1" dirty="0"/>
          </a:p>
        </p:txBody>
      </p:sp>
      <p:sp>
        <p:nvSpPr>
          <p:cNvPr id="4" name="Slide Number Placeholder 3"/>
          <p:cNvSpPr>
            <a:spLocks noGrp="1"/>
          </p:cNvSpPr>
          <p:nvPr>
            <p:ph type="sldNum" sz="quarter" idx="10"/>
          </p:nvPr>
        </p:nvSpPr>
        <p:spPr/>
        <p:txBody>
          <a:bodyPr/>
          <a:lstStyle/>
          <a:p>
            <a:fld id="{B20383CE-E09F-F948-AB9D-546E2EFD774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410666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Phishing is a practice that online fraudsters use to ‘fish’ for confidential</a:t>
            </a:r>
            <a:r>
              <a:rPr lang="en-US" baseline="0" dirty="0"/>
              <a:t> passwords and financial data from the ‘sea’ of internet users using email.</a:t>
            </a:r>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002934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an exercise.</a:t>
            </a:r>
            <a:r>
              <a:rPr lang="en-US" baseline="0" dirty="0"/>
              <a:t>  Who can spot what’s wrong with this email?  What are the red flags you’d notice that would identify to you this email is not from a trustworthy source?  What items should you look out for when you receive emails like this?  Misspellings, typos, random web links, strange ‘from’ email address, a sense of urgency, a generic greeting.  These would not appear in this way in a professional banking email from a large corporation.</a:t>
            </a:r>
          </a:p>
          <a:p>
            <a:endParaRPr lang="en-US" baseline="0" dirty="0"/>
          </a:p>
          <a:p>
            <a:r>
              <a:rPr lang="en-US" baseline="0" dirty="0"/>
              <a:t>How do you protect yourself?  Delete these emails! Do not reply, do not click on the links, do not open attachments, do not call the phone # listed in the email. </a:t>
            </a:r>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2696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45066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Once identity thieves steal your identity, some things they can do include:</a:t>
            </a:r>
          </a:p>
          <a:p>
            <a:r>
              <a:rPr lang="en-US" u="none" dirty="0"/>
              <a:t>Applying for credit cards or loans in your name.</a:t>
            </a:r>
          </a:p>
          <a:p>
            <a:r>
              <a:rPr lang="en-US" u="none" dirty="0"/>
              <a:t>Withdrawing funds from your accounts.</a:t>
            </a:r>
          </a:p>
          <a:p>
            <a:r>
              <a:rPr lang="en-US" u="none" dirty="0"/>
              <a:t>Using your health insurance to obtain medical care. </a:t>
            </a:r>
          </a:p>
          <a:p>
            <a:r>
              <a:rPr lang="en-US" u="none" dirty="0"/>
              <a:t>Using your Social Security number to</a:t>
            </a:r>
            <a:r>
              <a:rPr lang="en-US" u="none" baseline="0" dirty="0"/>
              <a:t> stead your tax refund.</a:t>
            </a:r>
            <a:r>
              <a:rPr lang="en-US" u="none" dirty="0"/>
              <a:t> </a:t>
            </a:r>
          </a:p>
          <a:p>
            <a:r>
              <a:rPr lang="en-US" u="none" dirty="0"/>
              <a:t>Sell your information on the dark web</a:t>
            </a:r>
            <a:r>
              <a:rPr lang="en-US" u="none" baseline="0" dirty="0"/>
              <a:t> </a:t>
            </a:r>
            <a:r>
              <a:rPr lang="en-US" u="none" dirty="0"/>
              <a:t>to other criminals.</a:t>
            </a:r>
          </a:p>
          <a:p>
            <a:r>
              <a:rPr lang="en-US" dirty="0"/>
              <a:t> </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028713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66438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place to get your credit report is </a:t>
            </a:r>
            <a:r>
              <a:rPr lang="en-US" b="1" dirty="0"/>
              <a:t>annualcreditreport.com.</a:t>
            </a:r>
            <a:r>
              <a:rPr lang="en-US" dirty="0"/>
              <a:t> It is the website that was set up as a result of the Fair Credit Reporting Act that states that you are entitled to receive a free copy of your credit report.  That act also says that you have a right to see a copy of </a:t>
            </a:r>
            <a:r>
              <a:rPr lang="en-US" u="sng" dirty="0"/>
              <a:t>each</a:t>
            </a:r>
            <a:r>
              <a:rPr lang="en-US" dirty="0"/>
              <a:t> of your three credit reports every 12 months.   </a:t>
            </a:r>
          </a:p>
          <a:p>
            <a:endParaRPr lang="en-US" dirty="0"/>
          </a:p>
          <a:p>
            <a:r>
              <a:rPr lang="en-US" dirty="0"/>
              <a:t>There is also a form you can use if you prefer to request your credit report by mail  from any, or all, of the nationwide consumer credit reporting companies. The form can be found online at annualcreditreport.com or you call 877-322-8228 to receive it.</a:t>
            </a:r>
          </a:p>
          <a:p>
            <a:endParaRPr lang="en-US" b="1" dirty="0"/>
          </a:p>
          <a:p>
            <a:r>
              <a:rPr lang="en-US" dirty="0"/>
              <a:t>If you anticipate the need to borrow money, however, we suggest you take a look at your credit at least 6 months prior so that if there are any errors you have time to correct them before you apply. </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832224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go to annualcreditreport.com  your</a:t>
            </a:r>
            <a:r>
              <a:rPr lang="en-US" baseline="0" dirty="0"/>
              <a:t> screen should look similar to this one.</a:t>
            </a:r>
          </a:p>
          <a:p>
            <a:endParaRPr lang="en-US" baseline="0" dirty="0"/>
          </a:p>
          <a:p>
            <a:r>
              <a:rPr lang="en-US" baseline="0" dirty="0"/>
              <a:t>Please note that only the reports are free.  If you wish to obtain your scores, you’ll still pay– usually about $6 to $8 per credit bureaus. </a:t>
            </a:r>
          </a:p>
          <a:p>
            <a:endParaRPr lang="en-US" baseline="0" dirty="0"/>
          </a:p>
          <a:p>
            <a:r>
              <a:rPr lang="en-US" baseline="0" dirty="0"/>
              <a:t>There was a recent law put into effect that requires a lender to provide the credit score they used if they make an “adverse” decision to your application for credit.  This includes being denied for a loan/credit card or getting approved at an interest rate higher than the best rate being offered.   We don’t recommend applying for something knowing you’ll be denied just to get your free credit score– doing so can actually hurt your score.</a:t>
            </a:r>
          </a:p>
          <a:p>
            <a:endParaRPr lang="en-US" baseline="0" dirty="0"/>
          </a:p>
          <a:p>
            <a:r>
              <a:rPr lang="en-US" baseline="0" dirty="0"/>
              <a:t>When you go on the </a:t>
            </a:r>
            <a:r>
              <a:rPr lang="en-US" baseline="0" dirty="0" err="1"/>
              <a:t>annualcreditreport</a:t>
            </a:r>
            <a:r>
              <a:rPr lang="en-US" baseline="0" dirty="0"/>
              <a:t> site, you’ll be asked several security questions.  There may even be trick questions.  For example, it might say that you opened a mortgage in May, 2008 and ask the name of the lender.  If you have never taken out a mortgage, the answer might be N/A (not applicable). Keep in mind that these questions are meant to ensure you are who you say you are.</a:t>
            </a:r>
          </a:p>
          <a:p>
            <a:endParaRPr lang="en-US" baseline="0" dirty="0"/>
          </a:p>
          <a:p>
            <a:r>
              <a:rPr lang="en-US" baseline="0" dirty="0"/>
              <a:t>You have the option of getting all three reports at the same time.  If you have never seen your reports, this may be a great idea.  However, another option is to stagger the reports, where you would get a different report every four months.  For example, I could get Experian in May, Equifax in September and Transunion in January.   I’d then be eligible to get Experian again in May of the following year.  Doing this allows you to view your report 3 times a year instead of just once and may alert you to any fraud or ID theft faster.</a:t>
            </a:r>
          </a:p>
          <a:p>
            <a:endParaRPr lang="en-US" baseline="0" dirty="0"/>
          </a:p>
          <a:p>
            <a:r>
              <a:rPr lang="en-US" b="1" baseline="0" dirty="0"/>
              <a:t>NEXT SLIDE</a:t>
            </a:r>
            <a:endParaRPr lang="en-US" b="1"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859797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big</a:t>
            </a:r>
            <a:r>
              <a:rPr lang="en-US" baseline="0" dirty="0"/>
              <a:t> way to protect yourself is to use strong passwords.  Here are some good rules of thumb.</a:t>
            </a:r>
          </a:p>
          <a:p>
            <a:pPr marL="171450" indent="-171450">
              <a:buFontTx/>
              <a:buChar char="-"/>
            </a:pPr>
            <a:r>
              <a:rPr lang="en-US" baseline="0" dirty="0"/>
              <a:t>Use different passwords for each account (try using a password manager so you don’t have to remember them all).</a:t>
            </a:r>
          </a:p>
          <a:p>
            <a:pPr marL="171450" indent="-171450">
              <a:buFontTx/>
              <a:buChar char="-"/>
            </a:pPr>
            <a:r>
              <a:rPr lang="en-US" baseline="0" dirty="0"/>
              <a:t>Don’t just protect your accounts – protect your devices too.  Use passwords on your phone and computer.</a:t>
            </a:r>
          </a:p>
          <a:p>
            <a:pPr marL="171450" indent="-171450">
              <a:buFontTx/>
              <a:buChar char="-"/>
            </a:pPr>
            <a:r>
              <a:rPr lang="en-US" baseline="0" dirty="0"/>
              <a:t>Try using longer passphrases instead of passwords.  They are easier to remember and more difficult to hack.</a:t>
            </a:r>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807744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GreenPath</a:t>
            </a:r>
            <a:r>
              <a:rPr lang="en-US" dirty="0"/>
              <a:t> is a non-profit</a:t>
            </a:r>
            <a:r>
              <a:rPr lang="en-US" baseline="0" dirty="0"/>
              <a:t> organization that has been in business since 1961.  </a:t>
            </a:r>
            <a:r>
              <a:rPr lang="en-US" baseline="0" dirty="0" err="1"/>
              <a:t>GreenPath</a:t>
            </a:r>
            <a:r>
              <a:rPr lang="en-US" baseline="0" dirty="0"/>
              <a:t> provides financial assessments based on your goals and needs, HUD-approved housing counseling, credit report reviews, and debt management services.</a:t>
            </a:r>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621761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More ways to protect yourself – be vigilant. </a:t>
            </a:r>
          </a:p>
          <a:p>
            <a:r>
              <a:rPr lang="en-US" b="0" baseline="0" dirty="0"/>
              <a:t>Take stock – are there ways you’re currently putting yourself at risk?  Or alternately, ways that you’ve worked to protect yourself? Share with the group.</a:t>
            </a:r>
          </a:p>
          <a:p>
            <a:endParaRPr lang="en-US" b="1" baseline="0"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537984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775188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a:t>
            </a:r>
            <a:r>
              <a:rPr lang="en-US" dirty="0">
                <a:hlinkClick r:id="rId3"/>
              </a:rPr>
              <a:t>https://www.experian.com/blogs/ask-experian/how-to-protect-yourself-from-identity-theft/</a:t>
            </a:r>
            <a:endParaRPr lang="en-US" dirty="0"/>
          </a:p>
          <a:p>
            <a:endParaRPr lang="en-US" dirty="0"/>
          </a:p>
          <a:p>
            <a:r>
              <a:rPr lang="en-US" dirty="0"/>
              <a:t>How</a:t>
            </a:r>
            <a:r>
              <a:rPr lang="en-US" baseline="0" dirty="0"/>
              <a:t> will you know that you’ve been a victim? </a:t>
            </a:r>
            <a:endParaRPr lang="en-US" dirty="0"/>
          </a:p>
          <a:p>
            <a:r>
              <a:rPr lang="en-US" dirty="0"/>
              <a:t>1. You No Longer Get Your Household Bills in the Mail</a:t>
            </a:r>
          </a:p>
          <a:p>
            <a:r>
              <a:rPr lang="en-US" dirty="0"/>
              <a:t>An absence of bills in the mail could mean your personal data has been compromised, and the identity thief has changed your billing address.</a:t>
            </a:r>
          </a:p>
          <a:p>
            <a:r>
              <a:rPr lang="en-US" dirty="0"/>
              <a:t>2. You Are Turned Down for a Loan or Credit</a:t>
            </a:r>
          </a:p>
          <a:p>
            <a:r>
              <a:rPr lang="en-US" dirty="0"/>
              <a:t>If you're rejected for credit, but have a history of good credit health, you might have been targeted by an identity thief. If you're approved for a loan or credit, but at higher interest rates, that's also a sign you may have been victimized by identity theft.</a:t>
            </a:r>
          </a:p>
          <a:p>
            <a:r>
              <a:rPr lang="en-US" dirty="0"/>
              <a:t>3. You Are Being Billed for Purchases You Didn't Buy</a:t>
            </a:r>
          </a:p>
          <a:p>
            <a:r>
              <a:rPr lang="en-US" dirty="0"/>
              <a:t>Invoices for purchases you don't recognize, or if you're being billed for overdue payments for credit accounts you don't own, that's a sign you've been victimized by I.D. fraud.</a:t>
            </a:r>
          </a:p>
          <a:p>
            <a:r>
              <a:rPr lang="en-US" dirty="0"/>
              <a:t>4. Your Financial Accounts Have Transactions That Appear Fraudulent</a:t>
            </a:r>
          </a:p>
          <a:p>
            <a:r>
              <a:rPr lang="en-US" dirty="0"/>
              <a:t>If your bank, credit card or other financial account show unauthorized transactions, those accounts may have been breached.</a:t>
            </a:r>
          </a:p>
          <a:p>
            <a:r>
              <a:rPr lang="en-US" dirty="0"/>
              <a:t>5. Your Tax Return Is Rejected</a:t>
            </a:r>
          </a:p>
          <a:p>
            <a:r>
              <a:rPr lang="en-US" dirty="0"/>
              <a:t>If you filed your tax returns and received a rejection notice from the Internal Revenue Service, that could indicate a return has been fraudulently filed in your name.</a:t>
            </a:r>
          </a:p>
          <a:p>
            <a:r>
              <a:rPr lang="en-US" dirty="0"/>
              <a:t>6. Test Charges Appear on Your Credit Card Statement</a:t>
            </a:r>
          </a:p>
          <a:p>
            <a:r>
              <a:rPr lang="en-US" dirty="0"/>
              <a:t>It's common practice for identity thieves to "test" that a stolen card is still active by making low-cost purchases of under $5.00. If the credit card is approved, the fraudster knows that the path is clear for larger transactions.</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044078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Source:</a:t>
            </a:r>
            <a:r>
              <a:rPr lang="en-US" sz="1000" b="0" i="0" kern="1200" baseline="0" dirty="0">
                <a:solidFill>
                  <a:schemeClr val="tx1"/>
                </a:solidFill>
                <a:effectLst/>
                <a:latin typeface="+mn-lt"/>
                <a:ea typeface="+mn-ea"/>
                <a:cs typeface="+mn-cs"/>
              </a:rPr>
              <a:t> </a:t>
            </a:r>
            <a:r>
              <a:rPr lang="en-US" sz="1000" dirty="0">
                <a:hlinkClick r:id="rId3"/>
              </a:rPr>
              <a:t>https://www.identitytheft.gov/Steps</a:t>
            </a:r>
            <a:endParaRPr lang="en-US" sz="1000" dirty="0"/>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You have the right to create an </a:t>
            </a:r>
            <a:r>
              <a:rPr lang="en-US" sz="1000" b="1" i="0" kern="1200" dirty="0">
                <a:solidFill>
                  <a:schemeClr val="tx1"/>
                </a:solidFill>
                <a:effectLst/>
                <a:latin typeface="+mn-lt"/>
                <a:ea typeface="+mn-ea"/>
                <a:cs typeface="+mn-cs"/>
              </a:rPr>
              <a:t>FTC Identity Theft Report</a:t>
            </a:r>
            <a:r>
              <a:rPr lang="en-US" sz="1000" b="0" i="0" kern="1200" dirty="0">
                <a:solidFill>
                  <a:schemeClr val="tx1"/>
                </a:solidFill>
                <a:effectLst/>
                <a:latin typeface="+mn-lt"/>
                <a:ea typeface="+mn-ea"/>
                <a:cs typeface="+mn-cs"/>
              </a:rPr>
              <a:t>. Your FTC Identity Theft Report helps prove to businesses that someone stole your identity, and makes it easier to correct problems caused by identity theft.</a:t>
            </a:r>
          </a:p>
          <a:p>
            <a:r>
              <a:rPr lang="en-US" sz="1000" b="0" i="0" kern="1200" dirty="0">
                <a:solidFill>
                  <a:schemeClr val="tx1"/>
                </a:solidFill>
                <a:effectLst/>
                <a:latin typeface="+mn-lt"/>
                <a:ea typeface="+mn-ea"/>
                <a:cs typeface="+mn-cs"/>
              </a:rPr>
              <a:t>You can create an FTC Identity Theft Report by </a:t>
            </a:r>
            <a:r>
              <a:rPr lang="en-US" sz="1000" b="0" i="0" u="none" strike="noStrike" kern="1200" dirty="0">
                <a:solidFill>
                  <a:schemeClr val="tx1"/>
                </a:solidFill>
                <a:effectLst/>
                <a:latin typeface="+mn-lt"/>
                <a:ea typeface="+mn-ea"/>
                <a:cs typeface="+mn-cs"/>
                <a:hlinkClick r:id="rId4"/>
              </a:rPr>
              <a:t>filing a report with the FTC.</a:t>
            </a:r>
            <a:endParaRPr lang="en-US" sz="1000" b="0" i="0" u="none" strike="noStrike" kern="1200" dirty="0">
              <a:solidFill>
                <a:schemeClr val="tx1"/>
              </a:solidFill>
              <a:effectLst/>
              <a:latin typeface="+mn-lt"/>
              <a:ea typeface="+mn-ea"/>
              <a:cs typeface="+mn-cs"/>
            </a:endParaRPr>
          </a:p>
          <a:p>
            <a:endParaRPr lang="en-US" sz="1000" b="0" i="0" u="none" strike="noStrike"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Here’s how filing a report helps:</a:t>
            </a:r>
          </a:p>
          <a:p>
            <a:r>
              <a:rPr lang="en-US" sz="1000" b="0" i="0" kern="1200" dirty="0">
                <a:solidFill>
                  <a:schemeClr val="tx1"/>
                </a:solidFill>
                <a:effectLst/>
                <a:latin typeface="+mn-lt"/>
                <a:ea typeface="+mn-ea"/>
                <a:cs typeface="+mn-cs"/>
              </a:rPr>
              <a:t>It acts as a declaration of your innocence.</a:t>
            </a:r>
          </a:p>
          <a:p>
            <a:r>
              <a:rPr lang="en-US" sz="1000" b="0" i="0" kern="1200" dirty="0">
                <a:solidFill>
                  <a:schemeClr val="tx1"/>
                </a:solidFill>
                <a:effectLst/>
                <a:latin typeface="+mn-lt"/>
                <a:ea typeface="+mn-ea"/>
                <a:cs typeface="+mn-cs"/>
              </a:rPr>
              <a:t>It helps start the investigation.</a:t>
            </a:r>
          </a:p>
          <a:p>
            <a:r>
              <a:rPr lang="en-US" sz="1000" b="0" i="0" kern="1200" dirty="0">
                <a:solidFill>
                  <a:schemeClr val="tx1"/>
                </a:solidFill>
                <a:effectLst/>
                <a:latin typeface="+mn-lt"/>
                <a:ea typeface="+mn-ea"/>
                <a:cs typeface="+mn-cs"/>
              </a:rPr>
              <a:t>A police report serves as sworn statement that you were not responsible for any crimes the thief committed using your name. If someone accuses you of a crime committed in your name, you can show them your sworn statement.</a:t>
            </a:r>
          </a:p>
          <a:p>
            <a:r>
              <a:rPr lang="en-US" sz="1000" b="0" i="0" kern="1200" dirty="0">
                <a:solidFill>
                  <a:schemeClr val="tx1"/>
                </a:solidFill>
                <a:effectLst/>
                <a:latin typeface="+mn-lt"/>
                <a:ea typeface="+mn-ea"/>
                <a:cs typeface="+mn-cs"/>
              </a:rPr>
              <a:t>Filing an “Identity Theft Report” at IdentityTheft.gov serves a similar function, in most cases. It’s an official statement about the crime.</a:t>
            </a:r>
          </a:p>
          <a:p>
            <a:r>
              <a:rPr lang="en-US" sz="1000" b="0" i="0" kern="1200" dirty="0">
                <a:solidFill>
                  <a:schemeClr val="tx1"/>
                </a:solidFill>
                <a:effectLst/>
                <a:latin typeface="+mn-lt"/>
                <a:ea typeface="+mn-ea"/>
                <a:cs typeface="+mn-cs"/>
              </a:rPr>
              <a:t>Important to note: The FTC recommends filing an Identity Theft Report first, and including it when you file a police report.</a:t>
            </a:r>
          </a:p>
          <a:p>
            <a:endParaRPr lang="en-US" sz="1000" b="0" i="0" kern="1200" dirty="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01452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Source:</a:t>
            </a:r>
            <a:r>
              <a:rPr lang="en-US" sz="1000" b="0" i="0" kern="1200" baseline="0" dirty="0">
                <a:solidFill>
                  <a:schemeClr val="tx1"/>
                </a:solidFill>
                <a:effectLst/>
                <a:latin typeface="+mn-lt"/>
                <a:ea typeface="+mn-ea"/>
                <a:cs typeface="+mn-cs"/>
              </a:rPr>
              <a:t> </a:t>
            </a:r>
            <a:r>
              <a:rPr lang="en-US" sz="1000" dirty="0">
                <a:hlinkClick r:id="rId3"/>
              </a:rPr>
              <a:t>https://www.identitytheft.gov/know-your-rights</a:t>
            </a:r>
            <a:endParaRPr lang="en-US" sz="1000" b="0" i="0" kern="1200" dirty="0">
              <a:solidFill>
                <a:schemeClr val="tx1"/>
              </a:solidFill>
              <a:effectLst/>
              <a:latin typeface="+mn-lt"/>
              <a:ea typeface="+mn-ea"/>
              <a:cs typeface="+mn-cs"/>
            </a:endParaRP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You have the right to:</a:t>
            </a:r>
          </a:p>
          <a:p>
            <a:r>
              <a:rPr lang="en-US" sz="1000" b="1" i="0" kern="1200" dirty="0">
                <a:solidFill>
                  <a:schemeClr val="tx1"/>
                </a:solidFill>
                <a:effectLst/>
                <a:latin typeface="+mn-lt"/>
                <a:ea typeface="+mn-ea"/>
                <a:cs typeface="+mn-cs"/>
              </a:rPr>
              <a:t>Stop creditors and debt collectors from reporting fraudulent accounts.</a:t>
            </a:r>
            <a:r>
              <a:rPr lang="en-US" sz="1000" b="0" i="0" kern="1200" dirty="0">
                <a:solidFill>
                  <a:schemeClr val="tx1"/>
                </a:solidFill>
                <a:effectLst/>
                <a:latin typeface="+mn-lt"/>
                <a:ea typeface="+mn-ea"/>
                <a:cs typeface="+mn-cs"/>
              </a:rPr>
              <a:t> After you give them a copy of a valid FTC Identity Theft Report, they may not report fraudulent accounts to the credit reporting companies.</a:t>
            </a:r>
          </a:p>
          <a:p>
            <a:r>
              <a:rPr lang="en-US" sz="1000" b="1" i="0" kern="1200" dirty="0">
                <a:solidFill>
                  <a:schemeClr val="tx1"/>
                </a:solidFill>
                <a:effectLst/>
                <a:latin typeface="+mn-lt"/>
                <a:ea typeface="+mn-ea"/>
                <a:cs typeface="+mn-cs"/>
              </a:rPr>
              <a:t>Get copies of documents related to the theft of your identity,</a:t>
            </a:r>
            <a:r>
              <a:rPr lang="en-US" sz="1000" b="0" i="0" kern="1200" dirty="0">
                <a:solidFill>
                  <a:schemeClr val="tx1"/>
                </a:solidFill>
                <a:effectLst/>
                <a:latin typeface="+mn-lt"/>
                <a:ea typeface="+mn-ea"/>
                <a:cs typeface="+mn-cs"/>
              </a:rPr>
              <a:t> like transaction records or applications for new accounts. Write to the company that has the documents, and include a copy of your FTC Identity Theft Report. You also can tell the company to give the documents to a specific law enforcement agency.</a:t>
            </a:r>
          </a:p>
          <a:p>
            <a:r>
              <a:rPr lang="en-US" sz="1000" b="1" i="0" kern="1200" dirty="0">
                <a:solidFill>
                  <a:schemeClr val="tx1"/>
                </a:solidFill>
                <a:effectLst/>
                <a:latin typeface="+mn-lt"/>
                <a:ea typeface="+mn-ea"/>
                <a:cs typeface="+mn-cs"/>
              </a:rPr>
              <a:t>Stop a debt collector from contacting you.</a:t>
            </a:r>
            <a:r>
              <a:rPr lang="en-US" sz="1000" b="0" i="0" kern="1200" dirty="0">
                <a:solidFill>
                  <a:schemeClr val="tx1"/>
                </a:solidFill>
                <a:effectLst/>
                <a:latin typeface="+mn-lt"/>
                <a:ea typeface="+mn-ea"/>
                <a:cs typeface="+mn-cs"/>
              </a:rPr>
              <a:t> In most cases, debt collectors must stop contacting you after you send them a letter telling them to stop.</a:t>
            </a:r>
          </a:p>
          <a:p>
            <a:r>
              <a:rPr lang="en-US" sz="1000" b="1" i="0" kern="1200" dirty="0">
                <a:solidFill>
                  <a:schemeClr val="tx1"/>
                </a:solidFill>
                <a:effectLst/>
                <a:latin typeface="+mn-lt"/>
                <a:ea typeface="+mn-ea"/>
                <a:cs typeface="+mn-cs"/>
              </a:rPr>
              <a:t>Get written information from a debt collector about a debt,</a:t>
            </a:r>
            <a:r>
              <a:rPr lang="en-US" sz="1000" b="0" i="0" kern="1200" dirty="0">
                <a:solidFill>
                  <a:schemeClr val="tx1"/>
                </a:solidFill>
                <a:effectLst/>
                <a:latin typeface="+mn-lt"/>
                <a:ea typeface="+mn-ea"/>
                <a:cs typeface="+mn-cs"/>
              </a:rPr>
              <a:t> including the name of the creditor and the amount you supposedly owe. If a debt collector contacts you about a debt, request this information in writing.</a:t>
            </a:r>
          </a:p>
          <a:p>
            <a:endParaRPr lang="en-US" sz="1000"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104018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Source:</a:t>
            </a:r>
            <a:r>
              <a:rPr lang="en-US" sz="1000" b="0" i="0" kern="1200" baseline="0" dirty="0">
                <a:solidFill>
                  <a:schemeClr val="tx1"/>
                </a:solidFill>
                <a:effectLst/>
                <a:latin typeface="+mn-lt"/>
                <a:ea typeface="+mn-ea"/>
                <a:cs typeface="+mn-cs"/>
              </a:rPr>
              <a:t> </a:t>
            </a:r>
            <a:r>
              <a:rPr lang="en-US" sz="1000" dirty="0">
                <a:hlinkClick r:id="rId3"/>
              </a:rPr>
              <a:t>https://www.identitytheft.gov/know-your-rights</a:t>
            </a:r>
            <a:endParaRPr lang="en-US" sz="1000" b="0" i="0" kern="1200" dirty="0">
              <a:solidFill>
                <a:schemeClr val="tx1"/>
              </a:solidFill>
              <a:effectLst/>
              <a:latin typeface="+mn-lt"/>
              <a:ea typeface="+mn-ea"/>
              <a:cs typeface="+mn-cs"/>
            </a:endParaRP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You have the right to:</a:t>
            </a:r>
          </a:p>
          <a:p>
            <a:r>
              <a:rPr lang="en-US" sz="1000" b="1" i="0" kern="1200" dirty="0">
                <a:solidFill>
                  <a:schemeClr val="tx1"/>
                </a:solidFill>
                <a:effectLst/>
                <a:latin typeface="+mn-lt"/>
                <a:ea typeface="+mn-ea"/>
                <a:cs typeface="+mn-cs"/>
              </a:rPr>
              <a:t>Place a one-year fraud alert on your credit report.</a:t>
            </a:r>
            <a:r>
              <a:rPr lang="en-US" sz="1000" b="0" i="0" kern="1200" dirty="0">
                <a:solidFill>
                  <a:schemeClr val="tx1"/>
                </a:solidFill>
                <a:effectLst/>
                <a:latin typeface="+mn-lt"/>
                <a:ea typeface="+mn-ea"/>
                <a:cs typeface="+mn-cs"/>
              </a:rPr>
              <a:t> The fraud alert tells creditors that they must take reasonable steps to verify who is applying for credit in your name. To place this alert, </a:t>
            </a:r>
            <a:r>
              <a:rPr lang="en-US" sz="1000" b="0" i="0" u="none" strike="noStrike" kern="1200" dirty="0">
                <a:solidFill>
                  <a:schemeClr val="tx1"/>
                </a:solidFill>
                <a:effectLst/>
                <a:latin typeface="+mn-lt"/>
                <a:ea typeface="+mn-ea"/>
                <a:cs typeface="+mn-cs"/>
                <a:hlinkClick r:id="rId4"/>
              </a:rPr>
              <a:t>contact one of the three national credit bureaus</a:t>
            </a:r>
            <a:r>
              <a:rPr lang="en-US" sz="1000" b="0" i="0" kern="1200" dirty="0">
                <a:solidFill>
                  <a:schemeClr val="tx1"/>
                </a:solidFill>
                <a:effectLst/>
                <a:latin typeface="+mn-lt"/>
                <a:ea typeface="+mn-ea"/>
                <a:cs typeface="+mn-cs"/>
              </a:rPr>
              <a:t>. The one you contact must notify the others.</a:t>
            </a:r>
          </a:p>
          <a:p>
            <a:r>
              <a:rPr lang="en-US" sz="1000" b="0" i="0" kern="1200" dirty="0">
                <a:solidFill>
                  <a:schemeClr val="tx1"/>
                </a:solidFill>
                <a:effectLst/>
                <a:latin typeface="+mn-lt"/>
                <a:ea typeface="+mn-ea"/>
                <a:cs typeface="+mn-cs"/>
              </a:rPr>
              <a:t>When you place a one-year fraud alert, you’re also entitled to a free copy of your credit reports. You’ll get a confirmation letter from each credit bureau with instructions for how to get your free reports.</a:t>
            </a:r>
          </a:p>
          <a:p>
            <a:r>
              <a:rPr lang="en-US" sz="1000" b="1" i="0" kern="1200" dirty="0">
                <a:solidFill>
                  <a:schemeClr val="tx1"/>
                </a:solidFill>
                <a:effectLst/>
                <a:latin typeface="+mn-lt"/>
                <a:ea typeface="+mn-ea"/>
                <a:cs typeface="+mn-cs"/>
              </a:rPr>
              <a:t>Place a seven-year extended fraud alert on your credit report. </a:t>
            </a:r>
            <a:r>
              <a:rPr lang="en-US" sz="1000" b="0" i="0" kern="1200" dirty="0">
                <a:solidFill>
                  <a:schemeClr val="tx1"/>
                </a:solidFill>
                <a:effectLst/>
                <a:latin typeface="+mn-lt"/>
                <a:ea typeface="+mn-ea"/>
                <a:cs typeface="+mn-cs"/>
              </a:rPr>
              <a:t>To do this, send a copy of your FTC Identity Theft Report to each credit bureau. The extended fraud alert means potential creditors must contact you before they issue credit in your name. In your letter, be sure to give the best way for a creditor to reach you.</a:t>
            </a:r>
          </a:p>
          <a:p>
            <a:r>
              <a:rPr lang="en-US" sz="1000" b="0" i="0" kern="1200" dirty="0">
                <a:solidFill>
                  <a:schemeClr val="tx1"/>
                </a:solidFill>
                <a:effectLst/>
                <a:latin typeface="+mn-lt"/>
                <a:ea typeface="+mn-ea"/>
                <a:cs typeface="+mn-cs"/>
              </a:rPr>
              <a:t>Each credit bureau will send you a letter confirming that they placed an extended fraud alert on your file. That letter also will include instructions about how to get free copies of your credit report.</a:t>
            </a:r>
          </a:p>
          <a:p>
            <a:r>
              <a:rPr lang="en-US" sz="1000" b="1" i="0" kern="1200" dirty="0">
                <a:solidFill>
                  <a:schemeClr val="tx1"/>
                </a:solidFill>
                <a:effectLst/>
                <a:latin typeface="+mn-lt"/>
                <a:ea typeface="+mn-ea"/>
                <a:cs typeface="+mn-cs"/>
              </a:rPr>
              <a:t>Get credit bureaus to remove fraudulent information from your credit report.</a:t>
            </a:r>
            <a:r>
              <a:rPr lang="en-US" sz="1000" b="0" i="0" kern="1200" dirty="0">
                <a:solidFill>
                  <a:schemeClr val="tx1"/>
                </a:solidFill>
                <a:effectLst/>
                <a:latin typeface="+mn-lt"/>
                <a:ea typeface="+mn-ea"/>
                <a:cs typeface="+mn-cs"/>
              </a:rPr>
              <a:t> This is called blocking. You must send them a copy of your FTC Identity Theft Report, proof of your identity, and a letter stating which information is fraudulent. Then the credit bureau must tell the relevant creditor that someone stole your identity. Creditors cannot turn fraudulent debts over to debt collectors.</a:t>
            </a:r>
          </a:p>
          <a:p>
            <a:r>
              <a:rPr lang="en-US" sz="1000" b="1" i="0" kern="1200" dirty="0">
                <a:solidFill>
                  <a:schemeClr val="tx1"/>
                </a:solidFill>
                <a:effectLst/>
                <a:latin typeface="+mn-lt"/>
                <a:ea typeface="+mn-ea"/>
                <a:cs typeface="+mn-cs"/>
              </a:rPr>
              <a:t>Dispute fraudulent or inaccurate information on your credit report.</a:t>
            </a:r>
            <a:r>
              <a:rPr lang="en-US" sz="1000" b="0" i="0" kern="1200" dirty="0">
                <a:solidFill>
                  <a:schemeClr val="tx1"/>
                </a:solidFill>
                <a:effectLst/>
                <a:latin typeface="+mn-lt"/>
                <a:ea typeface="+mn-ea"/>
                <a:cs typeface="+mn-cs"/>
              </a:rPr>
              <a:t> Do this by writing to the credit bureau. They must investigate your dispute and amend your report if you are right.</a:t>
            </a:r>
          </a:p>
          <a:p>
            <a:r>
              <a:rPr lang="en-US" sz="1000" b="1" i="0" kern="1200" dirty="0">
                <a:solidFill>
                  <a:schemeClr val="tx1"/>
                </a:solidFill>
                <a:effectLst/>
                <a:latin typeface="+mn-lt"/>
                <a:ea typeface="+mn-ea"/>
                <a:cs typeface="+mn-cs"/>
              </a:rPr>
              <a:t>You have the right to place a free credit freeze on your credit report.</a:t>
            </a:r>
            <a:r>
              <a:rPr lang="en-US" sz="1000" b="0" i="0" kern="1200" dirty="0">
                <a:solidFill>
                  <a:schemeClr val="tx1"/>
                </a:solidFill>
                <a:effectLst/>
                <a:latin typeface="+mn-lt"/>
                <a:ea typeface="+mn-ea"/>
                <a:cs typeface="+mn-cs"/>
              </a:rPr>
              <a:t> A credit freeze, also called a security freeze, makes it less likely that an identity thief could open a new account in your name.</a:t>
            </a:r>
          </a:p>
          <a:p>
            <a:endParaRPr lang="en-US" sz="1000" dirty="0"/>
          </a:p>
          <a:p>
            <a:endParaRPr lang="en-US" sz="1000"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293847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mn-lt"/>
                <a:ea typeface="+mn-ea"/>
                <a:cs typeface="+mn-cs"/>
              </a:rPr>
              <a:t>Source: </a:t>
            </a:r>
            <a:r>
              <a:rPr lang="en-US" sz="1000" dirty="0">
                <a:hlinkClick r:id="rId3"/>
              </a:rPr>
              <a:t>https://www.lifelock.com/learn-identity-theft-resources-how-to-report-identity-theft-to-police.html</a:t>
            </a:r>
            <a:endParaRPr lang="en-US" sz="1000" b="1" i="0" kern="1200" dirty="0">
              <a:solidFill>
                <a:schemeClr val="tx1"/>
              </a:solidFill>
              <a:effectLst/>
              <a:latin typeface="+mn-lt"/>
              <a:ea typeface="+mn-ea"/>
              <a:cs typeface="+mn-cs"/>
            </a:endParaRPr>
          </a:p>
          <a:p>
            <a:endParaRPr lang="en-US" sz="1000" b="1" i="0" kern="1200" dirty="0">
              <a:solidFill>
                <a:schemeClr val="tx1"/>
              </a:solidFill>
              <a:effectLst/>
              <a:latin typeface="+mn-lt"/>
              <a:ea typeface="+mn-ea"/>
              <a:cs typeface="+mn-cs"/>
            </a:endParaRPr>
          </a:p>
          <a:p>
            <a:r>
              <a:rPr lang="en-US" sz="1000" b="1" i="0" kern="1200" dirty="0">
                <a:solidFill>
                  <a:schemeClr val="tx1"/>
                </a:solidFill>
                <a:effectLst/>
                <a:latin typeface="+mn-lt"/>
                <a:ea typeface="+mn-ea"/>
                <a:cs typeface="+mn-cs"/>
              </a:rPr>
              <a:t>When to report identity theft to police</a:t>
            </a:r>
          </a:p>
          <a:p>
            <a:r>
              <a:rPr lang="en-US" sz="1000" b="0" i="0" kern="1200" dirty="0">
                <a:solidFill>
                  <a:schemeClr val="tx1"/>
                </a:solidFill>
                <a:effectLst/>
                <a:latin typeface="+mn-lt"/>
                <a:ea typeface="+mn-ea"/>
                <a:cs typeface="+mn-cs"/>
              </a:rPr>
              <a:t>The FTC says it’s important to report identity theft to the police in these three cases:</a:t>
            </a:r>
          </a:p>
          <a:p>
            <a:r>
              <a:rPr lang="en-US" sz="1000" b="0" i="0" kern="1200" dirty="0">
                <a:solidFill>
                  <a:schemeClr val="tx1"/>
                </a:solidFill>
                <a:effectLst/>
                <a:latin typeface="+mn-lt"/>
                <a:ea typeface="+mn-ea"/>
                <a:cs typeface="+mn-cs"/>
              </a:rPr>
              <a:t>You know the identity thief or you have other information that could aid a police investigation.</a:t>
            </a:r>
          </a:p>
          <a:p>
            <a:r>
              <a:rPr lang="en-US" sz="1000" b="0" i="0" kern="1200" dirty="0">
                <a:solidFill>
                  <a:schemeClr val="tx1"/>
                </a:solidFill>
                <a:effectLst/>
                <a:latin typeface="+mn-lt"/>
                <a:ea typeface="+mn-ea"/>
                <a:cs typeface="+mn-cs"/>
              </a:rPr>
              <a:t>An identity thief used your name in an encounter with the police. For instance, this might involve a traffic stop.</a:t>
            </a:r>
          </a:p>
          <a:p>
            <a:r>
              <a:rPr lang="en-US" sz="1000" b="0" i="0" kern="1200" dirty="0">
                <a:solidFill>
                  <a:schemeClr val="tx1"/>
                </a:solidFill>
                <a:effectLst/>
                <a:latin typeface="+mn-lt"/>
                <a:ea typeface="+mn-ea"/>
                <a:cs typeface="+mn-cs"/>
              </a:rPr>
              <a:t>A creditor, debt collector, or other affected party insists you produce a police report.</a:t>
            </a:r>
          </a:p>
          <a:p>
            <a:r>
              <a:rPr lang="en-US" sz="1000" b="0" i="0" kern="1200" dirty="0">
                <a:solidFill>
                  <a:schemeClr val="tx1"/>
                </a:solidFill>
                <a:effectLst/>
                <a:latin typeface="+mn-lt"/>
                <a:ea typeface="+mn-ea"/>
                <a:cs typeface="+mn-cs"/>
              </a:rPr>
              <a:t>In most other cases, you can report identity theft to IdentityTheft.gov. The FTC set up the website as a one-stop shop for reporting many </a:t>
            </a:r>
            <a:r>
              <a:rPr lang="en-US" sz="1000" b="0" i="0" u="none" strike="noStrike" kern="1200" dirty="0">
                <a:solidFill>
                  <a:schemeClr val="tx1"/>
                </a:solidFill>
                <a:effectLst/>
                <a:latin typeface="+mn-lt"/>
                <a:ea typeface="+mn-ea"/>
                <a:cs typeface="+mn-cs"/>
                <a:hlinkClick r:id="rId4"/>
              </a:rPr>
              <a:t>types of identity theft</a:t>
            </a:r>
            <a:r>
              <a:rPr lang="en-US" sz="1000" b="0" i="0" kern="1200" dirty="0">
                <a:solidFill>
                  <a:schemeClr val="tx1"/>
                </a:solidFill>
                <a:effectLst/>
                <a:latin typeface="+mn-lt"/>
                <a:ea typeface="+mn-ea"/>
                <a:cs typeface="+mn-cs"/>
              </a:rPr>
              <a:t>. It also helps you to set up a recovery plan.</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If you decide you want to report identity theft to the police, here are steps you can take.</a:t>
            </a:r>
          </a:p>
          <a:p>
            <a:r>
              <a:rPr lang="en-US" sz="1000" b="0" i="0" kern="1200" dirty="0">
                <a:solidFill>
                  <a:schemeClr val="tx1"/>
                </a:solidFill>
                <a:effectLst/>
                <a:latin typeface="+mn-lt"/>
                <a:ea typeface="+mn-ea"/>
                <a:cs typeface="+mn-cs"/>
              </a:rPr>
              <a:t>Go to your local police office, as well as to the police office where the fraud took place, with this information:</a:t>
            </a:r>
          </a:p>
          <a:p>
            <a:r>
              <a:rPr lang="en-US" sz="1000" b="0" i="0" kern="1200" dirty="0">
                <a:solidFill>
                  <a:schemeClr val="tx1"/>
                </a:solidFill>
                <a:effectLst/>
                <a:latin typeface="+mn-lt"/>
                <a:ea typeface="+mn-ea"/>
                <a:cs typeface="+mn-cs"/>
              </a:rPr>
              <a:t>A copy of your FTC Identity Theft Report</a:t>
            </a:r>
          </a:p>
          <a:p>
            <a:r>
              <a:rPr lang="en-US" sz="1000" b="0" i="0" kern="1200" dirty="0">
                <a:solidFill>
                  <a:schemeClr val="tx1"/>
                </a:solidFill>
                <a:effectLst/>
                <a:latin typeface="+mn-lt"/>
                <a:ea typeface="+mn-ea"/>
                <a:cs typeface="+mn-cs"/>
              </a:rPr>
              <a:t>A government-issued photo ID</a:t>
            </a:r>
          </a:p>
          <a:p>
            <a:r>
              <a:rPr lang="en-US" sz="1000" b="0" i="0" kern="1200" dirty="0">
                <a:solidFill>
                  <a:schemeClr val="tx1"/>
                </a:solidFill>
                <a:effectLst/>
                <a:latin typeface="+mn-lt"/>
                <a:ea typeface="+mn-ea"/>
                <a:cs typeface="+mn-cs"/>
              </a:rPr>
              <a:t>Proof of your address, such as a mortgage statement or utilities bill</a:t>
            </a:r>
          </a:p>
          <a:p>
            <a:r>
              <a:rPr lang="en-US" sz="1000" b="0" i="0" kern="1200" dirty="0">
                <a:solidFill>
                  <a:schemeClr val="tx1"/>
                </a:solidFill>
                <a:effectLst/>
                <a:latin typeface="+mn-lt"/>
                <a:ea typeface="+mn-ea"/>
                <a:cs typeface="+mn-cs"/>
              </a:rPr>
              <a:t>Any proof you have of the theft, such as credit card statements, IRS notices or collection notices</a:t>
            </a:r>
          </a:p>
          <a:p>
            <a:r>
              <a:rPr lang="en-US" sz="1000" b="0" i="0" kern="1200" dirty="0">
                <a:solidFill>
                  <a:schemeClr val="tx1"/>
                </a:solidFill>
                <a:effectLst/>
                <a:latin typeface="+mn-lt"/>
                <a:ea typeface="+mn-ea"/>
                <a:cs typeface="+mn-cs"/>
              </a:rPr>
              <a:t>Tell the police someone has stolen your identity and you want to file a report. Ask them attach your FTC complaint to the report.</a:t>
            </a:r>
          </a:p>
          <a:p>
            <a:r>
              <a:rPr lang="en-US" sz="1000" b="0" i="0" kern="1200" dirty="0">
                <a:solidFill>
                  <a:schemeClr val="tx1"/>
                </a:solidFill>
                <a:effectLst/>
                <a:latin typeface="+mn-lt"/>
                <a:ea typeface="+mn-ea"/>
                <a:cs typeface="+mn-cs"/>
              </a:rPr>
              <a:t>Ask for a copy of your police report. You will need it to give copies to creditors and credit bureaus as you take other steps to recover from identity theft.</a:t>
            </a:r>
          </a:p>
          <a:p>
            <a:r>
              <a:rPr lang="en-US" sz="1000" b="1" i="0" kern="1200" dirty="0">
                <a:solidFill>
                  <a:schemeClr val="tx1"/>
                </a:solidFill>
                <a:effectLst/>
                <a:latin typeface="+mn-lt"/>
                <a:ea typeface="+mn-ea"/>
                <a:cs typeface="+mn-cs"/>
              </a:rPr>
              <a:t>Tips when filing a police report</a:t>
            </a:r>
          </a:p>
          <a:p>
            <a:r>
              <a:rPr lang="en-US" sz="1000" b="0" i="0" kern="1200" dirty="0">
                <a:solidFill>
                  <a:schemeClr val="tx1"/>
                </a:solidFill>
                <a:effectLst/>
                <a:latin typeface="+mn-lt"/>
                <a:ea typeface="+mn-ea"/>
                <a:cs typeface="+mn-cs"/>
              </a:rPr>
              <a:t>With luck, filing a police report will go smoothly. You can then concentrate on taking steps to recover from identity theft.</a:t>
            </a:r>
          </a:p>
          <a:p>
            <a:r>
              <a:rPr lang="en-US" sz="1000" b="0" i="0" kern="1200" dirty="0">
                <a:solidFill>
                  <a:schemeClr val="tx1"/>
                </a:solidFill>
                <a:effectLst/>
                <a:latin typeface="+mn-lt"/>
                <a:ea typeface="+mn-ea"/>
                <a:cs typeface="+mn-cs"/>
              </a:rPr>
              <a:t>But some police departments may not be fully prepared to take your report. For instance, officers may be preoccupied with other crimes or unfamiliar with how to handle identity theft cases.</a:t>
            </a:r>
          </a:p>
          <a:p>
            <a:r>
              <a:rPr lang="en-US" sz="1000" b="0" i="0" kern="1200" dirty="0">
                <a:solidFill>
                  <a:schemeClr val="tx1"/>
                </a:solidFill>
                <a:effectLst/>
                <a:latin typeface="+mn-lt"/>
                <a:ea typeface="+mn-ea"/>
                <a:cs typeface="+mn-cs"/>
              </a:rPr>
              <a:t>Here are some tips that can help.</a:t>
            </a:r>
          </a:p>
          <a:p>
            <a:r>
              <a:rPr lang="en-US" sz="1000" b="0" i="0" kern="1200" dirty="0">
                <a:solidFill>
                  <a:schemeClr val="tx1"/>
                </a:solidFill>
                <a:effectLst/>
                <a:latin typeface="+mn-lt"/>
                <a:ea typeface="+mn-ea"/>
                <a:cs typeface="+mn-cs"/>
              </a:rPr>
              <a:t>Be firm, but calm when seeking to file a police report.</a:t>
            </a:r>
          </a:p>
          <a:p>
            <a:r>
              <a:rPr lang="en-US" sz="1000" b="0" i="0" kern="1200" dirty="0">
                <a:solidFill>
                  <a:schemeClr val="tx1"/>
                </a:solidFill>
                <a:effectLst/>
                <a:latin typeface="+mn-lt"/>
                <a:ea typeface="+mn-ea"/>
                <a:cs typeface="+mn-cs"/>
              </a:rPr>
              <a:t>Try to remain flexible. The police may send you to a website to fill out a form, instead of taking your information in person.</a:t>
            </a:r>
          </a:p>
          <a:p>
            <a:r>
              <a:rPr lang="en-US" sz="1000" b="0" i="0" kern="1200" dirty="0">
                <a:solidFill>
                  <a:schemeClr val="tx1"/>
                </a:solidFill>
                <a:effectLst/>
                <a:latin typeface="+mn-lt"/>
                <a:ea typeface="+mn-ea"/>
                <a:cs typeface="+mn-cs"/>
              </a:rPr>
              <a:t>Contact your state attorney general’s office if the police are unable or unwilling to take your report. States may have different processes for filing a report. An attorney general’s office or website may be able to provide the details.</a:t>
            </a:r>
          </a:p>
          <a:p>
            <a:r>
              <a:rPr lang="en-US" sz="1000" b="0" i="0" kern="1200" dirty="0">
                <a:solidFill>
                  <a:schemeClr val="tx1"/>
                </a:solidFill>
                <a:effectLst/>
                <a:latin typeface="+mn-lt"/>
                <a:ea typeface="+mn-ea"/>
                <a:cs typeface="+mn-cs"/>
              </a:rPr>
              <a:t>Be specific. When you make a police report, give detailed information about the identity theft, such as dates accounts were opened in your name or who might have committed the fraud.</a:t>
            </a:r>
          </a:p>
          <a:p>
            <a:r>
              <a:rPr lang="en-US" sz="1000" b="0" i="0" kern="1200" dirty="0">
                <a:solidFill>
                  <a:schemeClr val="tx1"/>
                </a:solidFill>
                <a:effectLst/>
                <a:latin typeface="+mn-lt"/>
                <a:ea typeface="+mn-ea"/>
                <a:cs typeface="+mn-cs"/>
              </a:rPr>
              <a:t>Make copies of your identity theft police report and your FTC complaint. You’ll need these to resolve any disputes with companies where the identity thief used your name.</a:t>
            </a:r>
          </a:p>
          <a:p>
            <a:r>
              <a:rPr lang="en-US" sz="1000" b="0" i="0" kern="1200" dirty="0">
                <a:solidFill>
                  <a:schemeClr val="tx1"/>
                </a:solidFill>
                <a:effectLst/>
                <a:latin typeface="+mn-lt"/>
                <a:ea typeface="+mn-ea"/>
                <a:cs typeface="+mn-cs"/>
              </a:rPr>
              <a:t>Bottom line: Reporting identity theft to the police or the FTC is a smart step to take. It could save time and money as you recover from identity theft.</a:t>
            </a:r>
          </a:p>
          <a:p>
            <a:endParaRPr lang="en-US" sz="1000" b="0" i="0" kern="1200" dirty="0">
              <a:solidFill>
                <a:schemeClr val="tx1"/>
              </a:solidFill>
              <a:effectLst/>
              <a:latin typeface="+mn-lt"/>
              <a:ea typeface="+mn-ea"/>
              <a:cs typeface="+mn-cs"/>
            </a:endParaRPr>
          </a:p>
          <a:p>
            <a:endParaRPr lang="en-US" sz="1000" dirty="0"/>
          </a:p>
          <a:p>
            <a:endParaRPr lang="en-US" sz="1000"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206724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Make copies of your identity theft police report and your FTC complaint. You’ll need these to resolve any disputes with companies where the identity thief used your name.</a:t>
            </a:r>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789028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800" b="1" dirty="0"/>
              <a:t>REVIEW </a:t>
            </a:r>
            <a:r>
              <a:rPr lang="en-US" sz="1800" dirty="0"/>
              <a:t>- the laws that protect consumers,  with a focus on the most important aspect of each of the laws that you want the audience to take away</a:t>
            </a:r>
          </a:p>
          <a:p>
            <a:pPr>
              <a:buFontTx/>
              <a:buChar char="•"/>
            </a:pPr>
            <a:endParaRPr lang="en-US" sz="1800" dirty="0"/>
          </a:p>
          <a:p>
            <a:pPr>
              <a:buFontTx/>
              <a:buChar char="•"/>
            </a:pPr>
            <a:r>
              <a:rPr lang="en-US" sz="1800" dirty="0"/>
              <a:t>Tell the audience that being familiar with the laws that protect them is very important so they don’t get taken advantage of - and emphasize the importance of reading media material on new laws or changes to existing law relating to identity theft.  In other words – be wise consumers.</a:t>
            </a:r>
          </a:p>
          <a:p>
            <a:endParaRPr lang="en-US" sz="1800" dirty="0"/>
          </a:p>
          <a:p>
            <a:pPr>
              <a:buFontTx/>
              <a:buChar char="•"/>
            </a:pPr>
            <a:r>
              <a:rPr lang="en-US" sz="1800" dirty="0"/>
              <a:t>Fair and Accurate Credit Transactions Act (FACT Act) - gives every consumer the right to obtain a free copy of their credit report from each of the three bureaus once each year</a:t>
            </a:r>
            <a:br>
              <a:rPr lang="en-US" sz="1800" dirty="0"/>
            </a:br>
            <a:endParaRPr lang="en-US" sz="1800" dirty="0"/>
          </a:p>
          <a:p>
            <a:pPr>
              <a:buFontTx/>
              <a:buChar char="•"/>
            </a:pPr>
            <a:r>
              <a:rPr lang="en-US" sz="1800" dirty="0"/>
              <a:t>Identity Theft and Assumption Deterrence Act – makes identity theft a federal crime</a:t>
            </a:r>
          </a:p>
          <a:p>
            <a:endParaRPr lang="en-US" sz="1800" dirty="0"/>
          </a:p>
          <a:p>
            <a:pPr>
              <a:buFontTx/>
              <a:buChar char="•"/>
            </a:pPr>
            <a:r>
              <a:rPr lang="en-US" sz="1800" dirty="0"/>
              <a:t>Identity Theft Penalty Enhancement Act – provides greater penalties for identity thieves</a:t>
            </a:r>
          </a:p>
          <a:p>
            <a:endParaRPr lang="en-US" sz="1800" dirty="0"/>
          </a:p>
          <a:p>
            <a:pPr>
              <a:buFontTx/>
              <a:buChar char="•"/>
            </a:pPr>
            <a:r>
              <a:rPr lang="en-US" sz="1800" dirty="0"/>
              <a:t>Fair Credit Billing Act – gives consumers many rights when dealing with billing errors</a:t>
            </a:r>
          </a:p>
          <a:p>
            <a:pPr>
              <a:buFontTx/>
              <a:buNone/>
            </a:pPr>
            <a:endParaRPr lang="en-US" sz="1800" dirty="0"/>
          </a:p>
          <a:p>
            <a:pPr>
              <a:buFontTx/>
              <a:buChar char="•"/>
            </a:pPr>
            <a:r>
              <a:rPr lang="en-US" sz="1800" dirty="0"/>
              <a:t>Electronic Fund Transfer Act – applies many of the rights under the Fair Credit Billing Act to electronic fund transfer accounts</a:t>
            </a:r>
          </a:p>
          <a:p>
            <a:endParaRPr lang="en-US" sz="1800" dirty="0"/>
          </a:p>
          <a:p>
            <a:pPr>
              <a:buFontTx/>
              <a:buChar char="•"/>
            </a:pPr>
            <a:r>
              <a:rPr lang="en-US" sz="1800" dirty="0"/>
              <a:t>Fair Credit Reporting Act – governs Credit Reporting Agencies – the most familiar one being credit bureaus – and is designed to promote the accuracy, fairness and the privacy of information found in consumer reports</a:t>
            </a:r>
          </a:p>
          <a:p>
            <a:pPr>
              <a:buFontTx/>
              <a:buChar char="•"/>
            </a:pPr>
            <a:endParaRPr lang="en-US" sz="1800" dirty="0"/>
          </a:p>
          <a:p>
            <a:r>
              <a:rPr lang="en-US" sz="1800" dirty="0"/>
              <a:t>Other Scams:</a:t>
            </a:r>
            <a:r>
              <a:rPr lang="en-US" sz="1800" baseline="0" dirty="0"/>
              <a:t>  Be aware of the current scams that are out there –view  </a:t>
            </a:r>
            <a:r>
              <a:rPr lang="en-US" sz="1800" dirty="0">
                <a:hlinkClick r:id="rId3"/>
              </a:rPr>
              <a:t>https://www.consumer.ftc.gov/features/scam-alerts</a:t>
            </a:r>
            <a:r>
              <a:rPr lang="en-US" sz="1800" dirty="0"/>
              <a:t> and share some recent scams to be</a:t>
            </a:r>
            <a:r>
              <a:rPr lang="en-US" sz="1800" baseline="0" dirty="0"/>
              <a:t> aware of.</a:t>
            </a:r>
            <a:endParaRPr lang="en-US" sz="1800"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642165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Provide </a:t>
            </a:r>
            <a:r>
              <a:rPr lang="en-US" b="1" baseline="0" dirty="0" err="1"/>
              <a:t>GreenPath</a:t>
            </a:r>
            <a:r>
              <a:rPr lang="en-US" b="1" baseline="0" dirty="0"/>
              <a:t> </a:t>
            </a:r>
            <a:r>
              <a:rPr lang="en-US" b="1" baseline="0"/>
              <a:t>contact info. </a:t>
            </a:r>
            <a:endParaRPr lang="en-US" b="1" baseline="0"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48689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issue of identity theft has become so prevalent in recent years that the U.S. government has made identity theft a federal crime, punishable by imprisonment of up to two years for general identity theft crimes and up to five years for terrorism-based identity theft crimes.</a:t>
            </a:r>
          </a:p>
          <a:p>
            <a:endParaRPr lang="en-US" dirty="0"/>
          </a:p>
          <a:p>
            <a:r>
              <a:rPr lang="en-US" dirty="0"/>
              <a:t>Today, we’ll cover</a:t>
            </a:r>
            <a:r>
              <a:rPr lang="en-US" baseline="0" dirty="0"/>
              <a:t> what identity theft is, including how it occurs, how thieves use your information, how to protect yourself, and what to do if you become a victim.</a:t>
            </a:r>
            <a:endParaRPr lang="en-US" dirty="0"/>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1206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basics- what is ID Theft?</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9334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More than 14 million people were victims of identity theft in 2018, according to Javelin Strategy &amp; Research. </a:t>
            </a:r>
          </a:p>
          <a:p>
            <a:r>
              <a:rPr lang="en-US" sz="1100" dirty="0"/>
              <a:t>Identity Theft is: </a:t>
            </a:r>
            <a:r>
              <a:rPr lang="en-US" sz="1100" i="1" dirty="0"/>
              <a:t>the crime of using another person’s personal information, credit history or other identifying characteristics in order to make purchases or borrow money without that person’s permission.</a:t>
            </a:r>
          </a:p>
          <a:p>
            <a:r>
              <a:rPr lang="en-US" sz="1100" dirty="0"/>
              <a:t> </a:t>
            </a:r>
          </a:p>
          <a:p>
            <a:r>
              <a:rPr lang="en-US" sz="1100" dirty="0"/>
              <a:t>It is easy to assume that it will never happen to us, but the truth is 19 people become the victims of ID theft each minute.  Victims include</a:t>
            </a:r>
            <a:r>
              <a:rPr lang="en-US" sz="1100" baseline="0" dirty="0"/>
              <a:t> everyone - c</a:t>
            </a:r>
            <a:r>
              <a:rPr lang="en-US" sz="1100" dirty="0"/>
              <a:t>hildren, teens, adults</a:t>
            </a:r>
          </a:p>
          <a:p>
            <a:r>
              <a:rPr lang="en-US" sz="1100" dirty="0"/>
              <a:t> </a:t>
            </a:r>
          </a:p>
          <a:p>
            <a:r>
              <a:rPr lang="en-US" sz="1100" dirty="0"/>
              <a:t>Identity theft is scary but we are going to help.  Today we’ll arm you with tools to fend off identity theft as well as resources and steps to take if you do fall victim. </a:t>
            </a:r>
          </a:p>
          <a:p>
            <a:r>
              <a:rPr lang="en-US" sz="1100" dirty="0"/>
              <a:t> </a:t>
            </a:r>
          </a:p>
          <a:p>
            <a:r>
              <a:rPr lang="en-US" sz="1100" i="1" dirty="0"/>
              <a:t>CLICK TO NEXT SLIDE.</a:t>
            </a:r>
            <a:endParaRPr lang="en-US" sz="1100"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1363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Identity</a:t>
            </a:r>
            <a:r>
              <a:rPr lang="en-US" baseline="0" dirty="0"/>
              <a:t> theft occurs in many different forms:</a:t>
            </a:r>
          </a:p>
          <a:p>
            <a:pPr marL="175243" indent="-175243" defTabSz="934627">
              <a:buFont typeface="Arial" panose="020B0604020202020204" pitchFamily="34" charset="0"/>
              <a:buChar char="•"/>
              <a:defRPr/>
            </a:pPr>
            <a:r>
              <a:rPr lang="en-US" dirty="0"/>
              <a:t>Computer crime – This occurs when data is stolen from you during your online activities.</a:t>
            </a:r>
          </a:p>
          <a:p>
            <a:pPr marL="175243" indent="-175243">
              <a:buFont typeface="Arial" panose="020B0604020202020204" pitchFamily="34" charset="0"/>
              <a:buChar char="•"/>
            </a:pPr>
            <a:r>
              <a:rPr lang="en-US" dirty="0"/>
              <a:t>Personal betrayal – This occurs when a friend, relative, employee or stranger steals your data.</a:t>
            </a:r>
          </a:p>
          <a:p>
            <a:pPr marL="175243" indent="-175243">
              <a:buFont typeface="Arial" panose="020B0604020202020204" pitchFamily="34" charset="0"/>
              <a:buChar char="•"/>
            </a:pPr>
            <a:r>
              <a:rPr lang="en-US" baseline="0" dirty="0"/>
              <a:t>Document  Loss</a:t>
            </a:r>
            <a:r>
              <a:rPr lang="en-US" dirty="0"/>
              <a:t>– This occurs when you lose your wallet, checkbook or credit cards or your mail or trash is stolen.</a:t>
            </a:r>
          </a:p>
          <a:p>
            <a:pPr marL="175243" indent="-175243">
              <a:buFont typeface="Arial" panose="020B0604020202020204" pitchFamily="34" charset="0"/>
              <a:buChar char="•"/>
            </a:pPr>
            <a:r>
              <a:rPr lang="en-US" baseline="0" dirty="0"/>
              <a:t>Business Leaks</a:t>
            </a:r>
            <a:r>
              <a:rPr lang="en-US" dirty="0"/>
              <a:t>– This occurs when your personal files are stolen and exploited from a place where you have conducted business.</a:t>
            </a:r>
          </a:p>
          <a:p>
            <a:endParaRPr lang="en-US" dirty="0"/>
          </a:p>
        </p:txBody>
      </p:sp>
      <p:sp>
        <p:nvSpPr>
          <p:cNvPr id="4" name="Slide Number Placeholder 3"/>
          <p:cNvSpPr>
            <a:spLocks noGrp="1"/>
          </p:cNvSpPr>
          <p:nvPr>
            <p:ph type="sldNum" sz="quarter" idx="10"/>
          </p:nvPr>
        </p:nvSpPr>
        <p:spPr/>
        <p:txBody>
          <a:bodyPr/>
          <a:lstStyle/>
          <a:p>
            <a:fld id="{863F785C-F93D-4343-BB7F-99EBCC4696D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2978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we know what identity theft is – how does it happen?</a:t>
            </a:r>
            <a:endParaRPr lang="en-US" dirty="0"/>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623488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0" dirty="0"/>
              <a:t>Steal and rob – wallet, purse, backpack, mail</a:t>
            </a:r>
          </a:p>
          <a:p>
            <a:pPr defTabSz="924458">
              <a:defRPr/>
            </a:pPr>
            <a:r>
              <a:rPr lang="en-US" b="0" dirty="0"/>
              <a:t>Dumpster dive:</a:t>
            </a:r>
            <a:r>
              <a:rPr lang="en-US" b="0" baseline="0" dirty="0"/>
              <a:t> to get registration cards, insurance cards, mortgage statements</a:t>
            </a:r>
          </a:p>
          <a:p>
            <a:pPr defTabSz="924458">
              <a:defRPr/>
            </a:pPr>
            <a:r>
              <a:rPr lang="en-US" b="0" baseline="0" dirty="0"/>
              <a:t>Scams – you’re a winner!</a:t>
            </a:r>
          </a:p>
          <a:p>
            <a:pPr defTabSz="924458">
              <a:defRPr/>
            </a:pPr>
            <a:r>
              <a:rPr lang="en-US" b="0" baseline="0" dirty="0"/>
              <a:t>Corporate data breaches – so many of these nowadays</a:t>
            </a:r>
          </a:p>
          <a:p>
            <a:pPr defTabSz="924458">
              <a:defRPr/>
            </a:pPr>
            <a:r>
              <a:rPr lang="en-US" b="0" baseline="0" dirty="0"/>
              <a:t>Pharming</a:t>
            </a:r>
          </a:p>
          <a:p>
            <a:pPr defTabSz="924458">
              <a:defRPr/>
            </a:pPr>
            <a:r>
              <a:rPr lang="en-US" b="0" baseline="0" dirty="0"/>
              <a:t>Phishing – let’s talk more about these last two</a:t>
            </a:r>
            <a:endParaRPr lang="en-US" b="0"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17099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Pharming</a:t>
            </a:r>
            <a:r>
              <a:rPr lang="en-US" baseline="0" dirty="0"/>
              <a:t> is a process that steals information from unsuspecting internet users. It’s a cyber attack intended to redirect a website's traffic to a different, fake site. </a:t>
            </a:r>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34653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EFEFAD-0D18-4D95-B3FA-41EF0BD62AB7}"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5E110-E11C-4F4F-B776-58EFCE82F9DD}" type="slidenum">
              <a:rPr lang="en-US" smtClean="0"/>
              <a:t>‹#›</a:t>
            </a:fld>
            <a:endParaRPr lang="en-US"/>
          </a:p>
        </p:txBody>
      </p:sp>
    </p:spTree>
    <p:extLst>
      <p:ext uri="{BB962C8B-B14F-4D97-AF65-F5344CB8AC3E}">
        <p14:creationId xmlns:p14="http://schemas.microsoft.com/office/powerpoint/2010/main" val="3220260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FEFAD-0D18-4D95-B3FA-41EF0BD62AB7}"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5E110-E11C-4F4F-B776-58EFCE82F9DD}" type="slidenum">
              <a:rPr lang="en-US" smtClean="0"/>
              <a:t>‹#›</a:t>
            </a:fld>
            <a:endParaRPr lang="en-US"/>
          </a:p>
        </p:txBody>
      </p:sp>
    </p:spTree>
    <p:extLst>
      <p:ext uri="{BB962C8B-B14F-4D97-AF65-F5344CB8AC3E}">
        <p14:creationId xmlns:p14="http://schemas.microsoft.com/office/powerpoint/2010/main" val="195681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FEFAD-0D18-4D95-B3FA-41EF0BD62AB7}"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5E110-E11C-4F4F-B776-58EFCE82F9DD}" type="slidenum">
              <a:rPr lang="en-US" smtClean="0"/>
              <a:t>‹#›</a:t>
            </a:fld>
            <a:endParaRPr lang="en-US"/>
          </a:p>
        </p:txBody>
      </p:sp>
    </p:spTree>
    <p:extLst>
      <p:ext uri="{BB962C8B-B14F-4D97-AF65-F5344CB8AC3E}">
        <p14:creationId xmlns:p14="http://schemas.microsoft.com/office/powerpoint/2010/main" val="140823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10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FEFAD-0D18-4D95-B3FA-41EF0BD62AB7}"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5E110-E11C-4F4F-B776-58EFCE82F9DD}" type="slidenum">
              <a:rPr lang="en-US" smtClean="0"/>
              <a:t>‹#›</a:t>
            </a:fld>
            <a:endParaRPr lang="en-US"/>
          </a:p>
        </p:txBody>
      </p:sp>
    </p:spTree>
    <p:extLst>
      <p:ext uri="{BB962C8B-B14F-4D97-AF65-F5344CB8AC3E}">
        <p14:creationId xmlns:p14="http://schemas.microsoft.com/office/powerpoint/2010/main" val="1400862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FEFAD-0D18-4D95-B3FA-41EF0BD62AB7}"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5E110-E11C-4F4F-B776-58EFCE82F9DD}" type="slidenum">
              <a:rPr lang="en-US" smtClean="0"/>
              <a:t>‹#›</a:t>
            </a:fld>
            <a:endParaRPr lang="en-US"/>
          </a:p>
        </p:txBody>
      </p:sp>
    </p:spTree>
    <p:extLst>
      <p:ext uri="{BB962C8B-B14F-4D97-AF65-F5344CB8AC3E}">
        <p14:creationId xmlns:p14="http://schemas.microsoft.com/office/powerpoint/2010/main" val="2137756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EFEFAD-0D18-4D95-B3FA-41EF0BD62AB7}" type="datetimeFigureOut">
              <a:rPr lang="en-US" smtClean="0"/>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5E110-E11C-4F4F-B776-58EFCE82F9DD}" type="slidenum">
              <a:rPr lang="en-US" smtClean="0"/>
              <a:t>‹#›</a:t>
            </a:fld>
            <a:endParaRPr lang="en-US"/>
          </a:p>
        </p:txBody>
      </p:sp>
    </p:spTree>
    <p:extLst>
      <p:ext uri="{BB962C8B-B14F-4D97-AF65-F5344CB8AC3E}">
        <p14:creationId xmlns:p14="http://schemas.microsoft.com/office/powerpoint/2010/main" val="2545723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EFEFAD-0D18-4D95-B3FA-41EF0BD62AB7}" type="datetimeFigureOut">
              <a:rPr lang="en-US" smtClean="0"/>
              <a:t>10/5/2020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F5E110-E11C-4F4F-B776-58EFCE82F9DD}" type="slidenum">
              <a:rPr lang="en-US" smtClean="0"/>
              <a:t>‹#›</a:t>
            </a:fld>
            <a:endParaRPr lang="en-US"/>
          </a:p>
        </p:txBody>
      </p:sp>
    </p:spTree>
    <p:extLst>
      <p:ext uri="{BB962C8B-B14F-4D97-AF65-F5344CB8AC3E}">
        <p14:creationId xmlns:p14="http://schemas.microsoft.com/office/powerpoint/2010/main" val="2713573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EFEFAD-0D18-4D95-B3FA-41EF0BD62AB7}" type="datetimeFigureOut">
              <a:rPr lang="en-US" smtClean="0"/>
              <a:t>10/5/2020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F5E110-E11C-4F4F-B776-58EFCE82F9DD}" type="slidenum">
              <a:rPr lang="en-US" smtClean="0"/>
              <a:t>‹#›</a:t>
            </a:fld>
            <a:endParaRPr lang="en-US"/>
          </a:p>
        </p:txBody>
      </p:sp>
    </p:spTree>
    <p:extLst>
      <p:ext uri="{BB962C8B-B14F-4D97-AF65-F5344CB8AC3E}">
        <p14:creationId xmlns:p14="http://schemas.microsoft.com/office/powerpoint/2010/main" val="52234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EFEFAD-0D18-4D95-B3FA-41EF0BD62AB7}" type="datetimeFigureOut">
              <a:rPr lang="en-US" smtClean="0"/>
              <a:t>10/5/2020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F5E110-E11C-4F4F-B776-58EFCE82F9DD}" type="slidenum">
              <a:rPr lang="en-US" smtClean="0"/>
              <a:t>‹#›</a:t>
            </a:fld>
            <a:endParaRPr lang="en-US"/>
          </a:p>
        </p:txBody>
      </p:sp>
    </p:spTree>
    <p:extLst>
      <p:ext uri="{BB962C8B-B14F-4D97-AF65-F5344CB8AC3E}">
        <p14:creationId xmlns:p14="http://schemas.microsoft.com/office/powerpoint/2010/main" val="277469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EFEFAD-0D18-4D95-B3FA-41EF0BD62AB7}" type="datetimeFigureOut">
              <a:rPr lang="en-US" smtClean="0"/>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5E110-E11C-4F4F-B776-58EFCE82F9DD}" type="slidenum">
              <a:rPr lang="en-US" smtClean="0"/>
              <a:t>‹#›</a:t>
            </a:fld>
            <a:endParaRPr lang="en-US"/>
          </a:p>
        </p:txBody>
      </p:sp>
    </p:spTree>
    <p:extLst>
      <p:ext uri="{BB962C8B-B14F-4D97-AF65-F5344CB8AC3E}">
        <p14:creationId xmlns:p14="http://schemas.microsoft.com/office/powerpoint/2010/main" val="85217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EFEFAD-0D18-4D95-B3FA-41EF0BD62AB7}" type="datetimeFigureOut">
              <a:rPr lang="en-US" smtClean="0"/>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5E110-E11C-4F4F-B776-58EFCE82F9DD}" type="slidenum">
              <a:rPr lang="en-US" smtClean="0"/>
              <a:t>‹#›</a:t>
            </a:fld>
            <a:endParaRPr lang="en-US"/>
          </a:p>
        </p:txBody>
      </p:sp>
    </p:spTree>
    <p:extLst>
      <p:ext uri="{BB962C8B-B14F-4D97-AF65-F5344CB8AC3E}">
        <p14:creationId xmlns:p14="http://schemas.microsoft.com/office/powerpoint/2010/main" val="3693865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FEFAD-0D18-4D95-B3FA-41EF0BD62AB7}" type="datetimeFigureOut">
              <a:rPr lang="en-US" smtClean="0"/>
              <a:t>10/5/2020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5E110-E11C-4F4F-B776-58EFCE82F9DD}" type="slidenum">
              <a:rPr lang="en-US" smtClean="0"/>
              <a:t>‹#›</a:t>
            </a:fld>
            <a:endParaRPr lang="en-US"/>
          </a:p>
        </p:txBody>
      </p:sp>
    </p:spTree>
    <p:extLst>
      <p:ext uri="{BB962C8B-B14F-4D97-AF65-F5344CB8AC3E}">
        <p14:creationId xmlns:p14="http://schemas.microsoft.com/office/powerpoint/2010/main" val="716572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0.xml"/><Relationship Id="rId7" Type="http://schemas.microsoft.com/office/2007/relationships/hdphoto" Target="../media/hdphoto1.wdp"/><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11.xml"/><Relationship Id="rId7" Type="http://schemas.microsoft.com/office/2007/relationships/hdphoto" Target="../media/hdphoto1.wdp"/><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2.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3.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5.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8.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8.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9.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0.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0.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notesSlide" Target="../notesSlides/notesSlide23.xml"/><Relationship Id="rId7" Type="http://schemas.openxmlformats.org/officeDocument/2006/relationships/chart" Target="../charts/chart2.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chart" Target="../charts/chart1.xml"/><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chart" Target="../charts/chart5.xml"/><Relationship Id="rId4" Type="http://schemas.openxmlformats.org/officeDocument/2006/relationships/image" Target="../media/image3.png"/><Relationship Id="rId9" Type="http://schemas.openxmlformats.org/officeDocument/2006/relationships/chart" Target="../charts/chart4.xml"/></Relationships>
</file>

<file path=ppt/slides/_rels/slide24.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notesSlide" Target="../notesSlides/notesSlide24.xml"/><Relationship Id="rId7" Type="http://schemas.openxmlformats.org/officeDocument/2006/relationships/chart" Target="../charts/chart7.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chart" Target="../charts/chart6.xml"/><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chart" Target="../charts/chart10.xml"/><Relationship Id="rId4" Type="http://schemas.openxmlformats.org/officeDocument/2006/relationships/image" Target="../media/image3.png"/><Relationship Id="rId9" Type="http://schemas.openxmlformats.org/officeDocument/2006/relationships/chart" Target="../charts/chart9.xml"/></Relationships>
</file>

<file path=ppt/slides/_rels/slide25.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notesSlide" Target="../notesSlides/notesSlide25.xml"/><Relationship Id="rId7" Type="http://schemas.openxmlformats.org/officeDocument/2006/relationships/chart" Target="../charts/chart12.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chart" Target="../charts/chart11.xml"/><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chart" Target="../charts/chart15.xml"/><Relationship Id="rId4" Type="http://schemas.openxmlformats.org/officeDocument/2006/relationships/image" Target="../media/image3.png"/><Relationship Id="rId9" Type="http://schemas.openxmlformats.org/officeDocument/2006/relationships/chart" Target="../charts/chart14.xml"/></Relationships>
</file>

<file path=ppt/slides/_rels/slide26.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notesSlide" Target="../notesSlides/notesSlide26.xml"/><Relationship Id="rId7" Type="http://schemas.openxmlformats.org/officeDocument/2006/relationships/chart" Target="../charts/chart17.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chart" Target="../charts/chart16.xml"/><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chart" Target="../charts/chart20.xml"/><Relationship Id="rId4" Type="http://schemas.openxmlformats.org/officeDocument/2006/relationships/image" Target="../media/image3.png"/><Relationship Id="rId9" Type="http://schemas.openxmlformats.org/officeDocument/2006/relationships/chart" Target="../charts/chart19.xml"/></Relationships>
</file>

<file path=ppt/slides/_rels/slide27.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notesSlide" Target="../notesSlides/notesSlide27.xml"/><Relationship Id="rId7" Type="http://schemas.openxmlformats.org/officeDocument/2006/relationships/chart" Target="../charts/chart22.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chart" Target="../charts/chart21.xml"/><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chart" Target="../charts/chart25.xml"/><Relationship Id="rId4" Type="http://schemas.openxmlformats.org/officeDocument/2006/relationships/image" Target="../media/image3.png"/><Relationship Id="rId9" Type="http://schemas.openxmlformats.org/officeDocument/2006/relationships/chart" Target="../charts/chart24.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8.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9.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6.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hyperlink" Target="http://www.google.com/url?sa=i&amp;rct=j&amp;q=&amp;esrc=s&amp;source=images&amp;cd=&amp;cad=rja&amp;uact=8&amp;ved=0ahUKEwj-8_3D2qjPAhWMx4MKHSzOC0UQjRwIBw&amp;url=http://www.delsuites.com/blog/our-top-5-new-places-to-eat-in-toronto/&amp;psig=AFQjCNHbWv6_aO4pq3DfErWzqHktFXmmZA&amp;ust=1474830653601366" TargetMode="Externa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11.jpe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822F3F4-702C-49C3-8D06-CE20D575A6B1}"/>
              </a:ext>
            </a:extLst>
          </p:cNvPr>
          <p:cNvGrpSpPr/>
          <p:nvPr/>
        </p:nvGrpSpPr>
        <p:grpSpPr>
          <a:xfrm>
            <a:off x="717752" y="349880"/>
            <a:ext cx="6055007" cy="6103724"/>
            <a:chOff x="632988" y="1870468"/>
            <a:chExt cx="2334633" cy="2560321"/>
          </a:xfrm>
        </p:grpSpPr>
        <p:sp>
          <p:nvSpPr>
            <p:cNvPr id="11" name="Flowchart: Manual Operation 10">
              <a:extLst>
                <a:ext uri="{FF2B5EF4-FFF2-40B4-BE49-F238E27FC236}">
                  <a16:creationId xmlns:a16="http://schemas.microsoft.com/office/drawing/2014/main" id="{13968875-6991-453A-8772-B599413D69A9}"/>
                </a:ext>
              </a:extLst>
            </p:cNvPr>
            <p:cNvSpPr/>
            <p:nvPr/>
          </p:nvSpPr>
          <p:spPr>
            <a:xfrm rot="5400000">
              <a:off x="-50111" y="2553567"/>
              <a:ext cx="2552251" cy="1186053"/>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 name="Freeform: Shape 6">
              <a:extLst>
                <a:ext uri="{FF2B5EF4-FFF2-40B4-BE49-F238E27FC236}">
                  <a16:creationId xmlns:a16="http://schemas.microsoft.com/office/drawing/2014/main" id="{5D3D4BA2-A523-41E2-8910-97EC2384FE6A}"/>
                </a:ext>
              </a:extLst>
            </p:cNvPr>
            <p:cNvSpPr/>
            <p:nvPr/>
          </p:nvSpPr>
          <p:spPr>
            <a:xfrm rot="5400000">
              <a:off x="520145" y="1983313"/>
              <a:ext cx="2560320" cy="233463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6" name="TextBox 5">
            <a:extLst>
              <a:ext uri="{FF2B5EF4-FFF2-40B4-BE49-F238E27FC236}">
                <a16:creationId xmlns:a16="http://schemas.microsoft.com/office/drawing/2014/main" id="{354507D8-2A10-4B23-94A6-0401BDA1E526}"/>
              </a:ext>
            </a:extLst>
          </p:cNvPr>
          <p:cNvSpPr txBox="1"/>
          <p:nvPr/>
        </p:nvSpPr>
        <p:spPr>
          <a:xfrm>
            <a:off x="717757" y="2701205"/>
            <a:ext cx="11228437" cy="830997"/>
          </a:xfrm>
          <a:prstGeom prst="rect">
            <a:avLst/>
          </a:prstGeom>
          <a:noFill/>
        </p:spPr>
        <p:txBody>
          <a:bodyPr wrap="square" rtlCol="0">
            <a:spAutoFit/>
          </a:bodyPr>
          <a:lstStyle/>
          <a:p>
            <a:r>
              <a:rPr lang="en-US" sz="4800" b="1" spc="600" dirty="0">
                <a:solidFill>
                  <a:srgbClr val="FFFFFF"/>
                </a:solidFill>
                <a:latin typeface="Century Gothic" panose="020B0502020202020204" pitchFamily="34" charset="0"/>
              </a:rPr>
              <a:t>IDENTITY</a:t>
            </a:r>
            <a:endParaRPr lang="en-US" sz="4800" b="1" spc="600" dirty="0">
              <a:solidFill>
                <a:prstClr val="black">
                  <a:lumMod val="50000"/>
                  <a:lumOff val="50000"/>
                </a:prstClr>
              </a:solidFill>
              <a:latin typeface="Century Gothic" panose="020B0502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08801" y="5663732"/>
            <a:ext cx="2937393" cy="817129"/>
          </a:xfrm>
          <a:prstGeom prst="rect">
            <a:avLst/>
          </a:prstGeom>
        </p:spPr>
      </p:pic>
      <p:sp>
        <p:nvSpPr>
          <p:cNvPr id="3" name="TextBox 2"/>
          <p:cNvSpPr txBox="1"/>
          <p:nvPr/>
        </p:nvSpPr>
        <p:spPr>
          <a:xfrm>
            <a:off x="3976233" y="3176690"/>
            <a:ext cx="2355742" cy="830997"/>
          </a:xfrm>
          <a:prstGeom prst="rect">
            <a:avLst/>
          </a:prstGeom>
          <a:noFill/>
        </p:spPr>
        <p:txBody>
          <a:bodyPr wrap="square" rtlCol="0">
            <a:spAutoFit/>
          </a:bodyPr>
          <a:lstStyle/>
          <a:p>
            <a:pPr lvl="0"/>
            <a:r>
              <a:rPr lang="en-US" sz="4800" b="1" spc="600" dirty="0">
                <a:solidFill>
                  <a:prstClr val="black">
                    <a:lumMod val="50000"/>
                    <a:lumOff val="50000"/>
                  </a:prstClr>
                </a:solidFill>
                <a:latin typeface="Century Gothic" panose="020B0502020202020204" pitchFamily="34" charset="0"/>
              </a:rPr>
              <a:t>THEFT</a:t>
            </a:r>
          </a:p>
        </p:txBody>
      </p:sp>
      <p:pic>
        <p:nvPicPr>
          <p:cNvPr id="2" name="Picture 1">
            <a:extLst>
              <a:ext uri="{FF2B5EF4-FFF2-40B4-BE49-F238E27FC236}">
                <a16:creationId xmlns:a16="http://schemas.microsoft.com/office/drawing/2014/main" id="{B9B1A1BB-6C27-4437-8B84-9B2FCD47F234}"/>
              </a:ext>
            </a:extLst>
          </p:cNvPr>
          <p:cNvPicPr>
            <a:picLocks noChangeAspect="1"/>
          </p:cNvPicPr>
          <p:nvPr/>
        </p:nvPicPr>
        <p:blipFill>
          <a:blip r:embed="rId5"/>
          <a:stretch>
            <a:fillRect/>
          </a:stretch>
        </p:blipFill>
        <p:spPr>
          <a:xfrm>
            <a:off x="245806" y="6072296"/>
            <a:ext cx="1536325" cy="634039"/>
          </a:xfrm>
          <a:prstGeom prst="rect">
            <a:avLst/>
          </a:prstGeom>
        </p:spPr>
      </p:pic>
    </p:spTree>
    <p:custDataLst>
      <p:tags r:id="rId1"/>
    </p:custDataLst>
    <p:extLst>
      <p:ext uri="{BB962C8B-B14F-4D97-AF65-F5344CB8AC3E}">
        <p14:creationId xmlns:p14="http://schemas.microsoft.com/office/powerpoint/2010/main" val="29775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l="-16"/>
          <a:stretch/>
        </p:blipFill>
        <p:spPr>
          <a:xfrm>
            <a:off x="0" y="-46893"/>
            <a:ext cx="12191998" cy="6986955"/>
          </a:xfrm>
          <a:prstGeom prst="rect">
            <a:avLst/>
          </a:prstGeom>
        </p:spPr>
      </p:pic>
      <p:pic>
        <p:nvPicPr>
          <p:cNvPr id="46" name="Picture 4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pic>
        <p:nvPicPr>
          <p:cNvPr id="6" name="Picture 5" descr="http://t0.gstatic.com/images?q=tbn:ANd9GcTXZkJDboaqjfokCcVAQX4W1-xHkN49LWzaP2lSZYKXGxiVSqEm"/>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812584" y="730356"/>
            <a:ext cx="6323308" cy="36640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C1B14D-CBEB-4819-B2AF-1E015899DA85}"/>
              </a:ext>
            </a:extLst>
          </p:cNvPr>
          <p:cNvPicPr>
            <a:picLocks noChangeAspect="1"/>
          </p:cNvPicPr>
          <p:nvPr/>
        </p:nvPicPr>
        <p:blipFill>
          <a:blip r:embed="rId9"/>
          <a:stretch>
            <a:fillRect/>
          </a:stretch>
        </p:blipFill>
        <p:spPr>
          <a:xfrm>
            <a:off x="177053" y="6095945"/>
            <a:ext cx="1536325" cy="634039"/>
          </a:xfrm>
          <a:prstGeom prst="rect">
            <a:avLst/>
          </a:prstGeom>
        </p:spPr>
      </p:pic>
    </p:spTree>
    <p:custDataLst>
      <p:tags r:id="rId1"/>
    </p:custDataLst>
    <p:extLst>
      <p:ext uri="{BB962C8B-B14F-4D97-AF65-F5344CB8AC3E}">
        <p14:creationId xmlns:p14="http://schemas.microsoft.com/office/powerpoint/2010/main" val="2140335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l="-16"/>
          <a:stretch/>
        </p:blipFill>
        <p:spPr>
          <a:xfrm>
            <a:off x="0" y="-46893"/>
            <a:ext cx="12191998" cy="6986955"/>
          </a:xfrm>
          <a:prstGeom prst="rect">
            <a:avLst/>
          </a:prstGeom>
        </p:spPr>
      </p:pic>
      <p:pic>
        <p:nvPicPr>
          <p:cNvPr id="46" name="Picture 4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pic>
        <p:nvPicPr>
          <p:cNvPr id="6" name="Picture 2" descr="http://www.etny.net/wp-content/uploads/2012/04/https-browse-safe.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812583" y="712922"/>
            <a:ext cx="6323309" cy="36885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A31D90-DCD0-4433-A971-BF0E7EE8EA5B}"/>
              </a:ext>
            </a:extLst>
          </p:cNvPr>
          <p:cNvPicPr>
            <a:picLocks noChangeAspect="1"/>
          </p:cNvPicPr>
          <p:nvPr/>
        </p:nvPicPr>
        <p:blipFill>
          <a:blip r:embed="rId9"/>
          <a:stretch>
            <a:fillRect/>
          </a:stretch>
        </p:blipFill>
        <p:spPr>
          <a:xfrm>
            <a:off x="177053" y="6152115"/>
            <a:ext cx="1536325" cy="634039"/>
          </a:xfrm>
          <a:prstGeom prst="rect">
            <a:avLst/>
          </a:prstGeom>
        </p:spPr>
      </p:pic>
    </p:spTree>
    <p:custDataLst>
      <p:tags r:id="rId1"/>
    </p:custDataLst>
    <p:extLst>
      <p:ext uri="{BB962C8B-B14F-4D97-AF65-F5344CB8AC3E}">
        <p14:creationId xmlns:p14="http://schemas.microsoft.com/office/powerpoint/2010/main" val="93568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88504" y="0"/>
            <a:ext cx="6103496" cy="6858000"/>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4" name="Group 3"/>
          <p:cNvGrpSpPr/>
          <p:nvPr/>
        </p:nvGrpSpPr>
        <p:grpSpPr>
          <a:xfrm>
            <a:off x="826007" y="0"/>
            <a:ext cx="4649239" cy="1667264"/>
            <a:chOff x="826007" y="0"/>
            <a:chExt cx="4649239" cy="1667264"/>
          </a:xfrm>
        </p:grpSpPr>
        <p:sp>
          <p:nvSpPr>
            <p:cNvPr id="8" name="TextBox 7">
              <a:extLst>
                <a:ext uri="{FF2B5EF4-FFF2-40B4-BE49-F238E27FC236}">
                  <a16:creationId xmlns:a16="http://schemas.microsoft.com/office/drawing/2014/main" id="{E742F038-7124-4F62-80E7-5DCD31A1CC93}"/>
                </a:ext>
              </a:extLst>
            </p:cNvPr>
            <p:cNvSpPr txBox="1"/>
            <p:nvPr/>
          </p:nvSpPr>
          <p:spPr>
            <a:xfrm>
              <a:off x="826007" y="1082489"/>
              <a:ext cx="4649239" cy="584775"/>
            </a:xfrm>
            <a:prstGeom prst="rect">
              <a:avLst/>
            </a:prstGeom>
            <a:noFill/>
          </p:spPr>
          <p:txBody>
            <a:bodyPr wrap="square" rtlCol="0">
              <a:spAutoFit/>
            </a:bodyPr>
            <a:lstStyle/>
            <a:p>
              <a:r>
                <a:rPr lang="en-US" sz="3200" b="1" dirty="0">
                  <a:solidFill>
                    <a:prstClr val="black">
                      <a:lumMod val="50000"/>
                      <a:lumOff val="50000"/>
                    </a:prstClr>
                  </a:solidFill>
                  <a:latin typeface="Century Gothic" panose="020B0502020202020204" pitchFamily="34" charset="0"/>
                </a:rPr>
                <a:t>PHISHING</a:t>
              </a:r>
            </a:p>
          </p:txBody>
        </p:sp>
        <p:cxnSp>
          <p:nvCxnSpPr>
            <p:cNvPr id="6" name="Straight Connector 5"/>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822F3F4-702C-49C3-8D06-CE20D575A6B1}"/>
              </a:ext>
            </a:extLst>
          </p:cNvPr>
          <p:cNvGrpSpPr/>
          <p:nvPr/>
        </p:nvGrpSpPr>
        <p:grpSpPr>
          <a:xfrm>
            <a:off x="5011445" y="2163057"/>
            <a:ext cx="2163658" cy="2524265"/>
            <a:chOff x="629126" y="1866603"/>
            <a:chExt cx="2194562" cy="2560320"/>
          </a:xfrm>
        </p:grpSpPr>
        <p:sp>
          <p:nvSpPr>
            <p:cNvPr id="21" name="Flowchart: Manual Operation 2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46247" y="2049482"/>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1" name="Group 10"/>
          <p:cNvGrpSpPr/>
          <p:nvPr/>
        </p:nvGrpSpPr>
        <p:grpSpPr>
          <a:xfrm>
            <a:off x="5503728" y="2836866"/>
            <a:ext cx="1190244" cy="1190244"/>
            <a:chOff x="5503728" y="2836866"/>
            <a:chExt cx="1190244" cy="1190244"/>
          </a:xfrm>
        </p:grpSpPr>
        <p:grpSp>
          <p:nvGrpSpPr>
            <p:cNvPr id="9" name="Group 8"/>
            <p:cNvGrpSpPr/>
            <p:nvPr/>
          </p:nvGrpSpPr>
          <p:grpSpPr>
            <a:xfrm flipH="1">
              <a:off x="5756483" y="3101641"/>
              <a:ext cx="671538" cy="671538"/>
              <a:chOff x="5756483" y="3101641"/>
              <a:chExt cx="671538" cy="671538"/>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a:ext>
                </a:extLst>
              </a:blip>
              <a:srcRect r="49888"/>
              <a:stretch/>
            </p:blipFill>
            <p:spPr>
              <a:xfrm>
                <a:off x="5759941" y="3101641"/>
                <a:ext cx="336059" cy="665656"/>
              </a:xfrm>
              <a:prstGeom prst="rect">
                <a:avLst/>
              </a:prstGeom>
            </p:spPr>
          </p:pic>
          <p:sp>
            <p:nvSpPr>
              <p:cNvPr id="5" name="Oval 4"/>
              <p:cNvSpPr/>
              <p:nvPr/>
            </p:nvSpPr>
            <p:spPr>
              <a:xfrm>
                <a:off x="5756483" y="3101641"/>
                <a:ext cx="671538" cy="671538"/>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0" name="Oval 9"/>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9" name="TextBox 18">
            <a:extLst>
              <a:ext uri="{FF2B5EF4-FFF2-40B4-BE49-F238E27FC236}">
                <a16:creationId xmlns:a16="http://schemas.microsoft.com/office/drawing/2014/main" id="{2D6E3723-E1C7-404D-8940-A5F951B598F8}"/>
              </a:ext>
            </a:extLst>
          </p:cNvPr>
          <p:cNvSpPr txBox="1"/>
          <p:nvPr/>
        </p:nvSpPr>
        <p:spPr>
          <a:xfrm>
            <a:off x="826007" y="2213025"/>
            <a:ext cx="3413966" cy="3108543"/>
          </a:xfrm>
          <a:prstGeom prst="rect">
            <a:avLst/>
          </a:prstGeom>
          <a:noFill/>
        </p:spPr>
        <p:txBody>
          <a:bodyPr wrap="square" rtlCol="0">
            <a:spAutoFit/>
          </a:bodyPr>
          <a:lstStyle/>
          <a:p>
            <a:r>
              <a:rPr lang="en-US" sz="2800" dirty="0">
                <a:solidFill>
                  <a:schemeClr val="bg1">
                    <a:lumMod val="25000"/>
                  </a:schemeClr>
                </a:solidFill>
                <a:cs typeface="Arial" panose="020B0604020202020204" pitchFamily="34" charset="0"/>
              </a:rPr>
              <a:t>A practice that online fraudsters use to “fish” for confidential passwords and financial data from the “sea” of internet users using email.</a:t>
            </a:r>
            <a:endParaRPr lang="en-US" sz="2800" b="1" dirty="0">
              <a:solidFill>
                <a:schemeClr val="bg1">
                  <a:lumMod val="25000"/>
                </a:schemeClr>
              </a:solidFill>
              <a:cs typeface="Arial" panose="020B0604020202020204" pitchFamily="34" charset="0"/>
            </a:endParaRPr>
          </a:p>
        </p:txBody>
      </p:sp>
      <p:pic>
        <p:nvPicPr>
          <p:cNvPr id="7" name="Picture 6">
            <a:extLst>
              <a:ext uri="{FF2B5EF4-FFF2-40B4-BE49-F238E27FC236}">
                <a16:creationId xmlns:a16="http://schemas.microsoft.com/office/drawing/2014/main" id="{5261DDDD-B43F-4E45-AB4D-DC6955DCC6E7}"/>
              </a:ext>
            </a:extLst>
          </p:cNvPr>
          <p:cNvPicPr>
            <a:picLocks noChangeAspect="1"/>
          </p:cNvPicPr>
          <p:nvPr/>
        </p:nvPicPr>
        <p:blipFill>
          <a:blip r:embed="rId8"/>
          <a:stretch>
            <a:fillRect/>
          </a:stretch>
        </p:blipFill>
        <p:spPr>
          <a:xfrm>
            <a:off x="177053" y="6087088"/>
            <a:ext cx="1536325" cy="634039"/>
          </a:xfrm>
          <a:prstGeom prst="rect">
            <a:avLst/>
          </a:prstGeom>
        </p:spPr>
      </p:pic>
    </p:spTree>
    <p:custDataLst>
      <p:tags r:id="rId1"/>
    </p:custDataLst>
    <p:extLst>
      <p:ext uri="{BB962C8B-B14F-4D97-AF65-F5344CB8AC3E}">
        <p14:creationId xmlns:p14="http://schemas.microsoft.com/office/powerpoint/2010/main" val="3897258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sp>
        <p:nvSpPr>
          <p:cNvPr id="5" name="Trapezoid 4"/>
          <p:cNvSpPr/>
          <p:nvPr/>
        </p:nvSpPr>
        <p:spPr>
          <a:xfrm>
            <a:off x="3102429" y="865413"/>
            <a:ext cx="7282817" cy="5127171"/>
          </a:xfrm>
          <a:prstGeom prst="trapezoid">
            <a:avLst>
              <a:gd name="adj" fmla="val 5255"/>
            </a:avLst>
          </a:prstGeom>
          <a:solidFill>
            <a:schemeClr val="bg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7"/>
          <p:cNvPicPr/>
          <p:nvPr/>
        </p:nvPicPr>
        <p:blipFill>
          <a:blip r:embed="rId7" cstate="print">
            <a:extLst>
              <a:ext uri="{28A0092B-C50C-407E-A947-70E740481C1C}">
                <a14:useLocalDpi xmlns:a14="http://schemas.microsoft.com/office/drawing/2010/main"/>
              </a:ext>
            </a:extLst>
          </a:blip>
          <a:stretch>
            <a:fillRect/>
          </a:stretch>
        </p:blipFill>
        <p:spPr>
          <a:xfrm>
            <a:off x="3393620" y="980266"/>
            <a:ext cx="6700434" cy="4897463"/>
          </a:xfrm>
          <a:prstGeom prst="rect">
            <a:avLst/>
          </a:prstGeom>
        </p:spPr>
      </p:pic>
      <p:sp>
        <p:nvSpPr>
          <p:cNvPr id="8" name="Rectangle 7"/>
          <p:cNvSpPr/>
          <p:nvPr/>
        </p:nvSpPr>
        <p:spPr>
          <a:xfrm>
            <a:off x="4386020" y="1172705"/>
            <a:ext cx="4953000" cy="381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78425" y="1172705"/>
            <a:ext cx="762000" cy="381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34000" y="2934345"/>
            <a:ext cx="762000" cy="381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08203" y="2228619"/>
            <a:ext cx="762000" cy="381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50203" y="4180759"/>
            <a:ext cx="1600200" cy="381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297928" y="4561759"/>
            <a:ext cx="762000" cy="381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87876" y="3525217"/>
            <a:ext cx="1917512" cy="381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C681AB9-03E6-42AF-B62B-8B47257405C3}"/>
              </a:ext>
            </a:extLst>
          </p:cNvPr>
          <p:cNvPicPr>
            <a:picLocks noChangeAspect="1"/>
          </p:cNvPicPr>
          <p:nvPr/>
        </p:nvPicPr>
        <p:blipFill>
          <a:blip r:embed="rId8"/>
          <a:stretch>
            <a:fillRect/>
          </a:stretch>
        </p:blipFill>
        <p:spPr>
          <a:xfrm>
            <a:off x="177053" y="6087088"/>
            <a:ext cx="1536325" cy="634039"/>
          </a:xfrm>
          <a:prstGeom prst="rect">
            <a:avLst/>
          </a:prstGeom>
        </p:spPr>
      </p:pic>
    </p:spTree>
    <p:custDataLst>
      <p:tags r:id="rId1"/>
    </p:custDataLst>
    <p:extLst>
      <p:ext uri="{BB962C8B-B14F-4D97-AF65-F5344CB8AC3E}">
        <p14:creationId xmlns:p14="http://schemas.microsoft.com/office/powerpoint/2010/main" val="331038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1" name="Group 10">
            <a:extLst>
              <a:ext uri="{FF2B5EF4-FFF2-40B4-BE49-F238E27FC236}">
                <a16:creationId xmlns:a16="http://schemas.microsoft.com/office/drawing/2014/main" id="{D822F3F4-702C-49C3-8D06-CE20D575A6B1}"/>
              </a:ext>
            </a:extLst>
          </p:cNvPr>
          <p:cNvGrpSpPr/>
          <p:nvPr/>
        </p:nvGrpSpPr>
        <p:grpSpPr>
          <a:xfrm>
            <a:off x="632113" y="2500858"/>
            <a:ext cx="1666585" cy="1947629"/>
            <a:chOff x="632989" y="1862399"/>
            <a:chExt cx="2194562" cy="2560320"/>
          </a:xfrm>
          <a:solidFill>
            <a:schemeClr val="bg1"/>
          </a:solidFill>
        </p:grpSpPr>
        <p:sp>
          <p:nvSpPr>
            <p:cNvPr id="13" name="Flowchart: Manual Operation 12">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4"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6" name="Group 15">
            <a:extLst>
              <a:ext uri="{FF2B5EF4-FFF2-40B4-BE49-F238E27FC236}">
                <a16:creationId xmlns:a16="http://schemas.microsoft.com/office/drawing/2014/main" id="{D822F3F4-702C-49C3-8D06-CE20D575A6B1}"/>
              </a:ext>
            </a:extLst>
          </p:cNvPr>
          <p:cNvGrpSpPr/>
          <p:nvPr/>
        </p:nvGrpSpPr>
        <p:grpSpPr>
          <a:xfrm>
            <a:off x="2483647" y="2500860"/>
            <a:ext cx="1666585" cy="1947629"/>
            <a:chOff x="632989" y="1862399"/>
            <a:chExt cx="2194562" cy="2560320"/>
          </a:xfrm>
          <a:solidFill>
            <a:schemeClr val="bg1"/>
          </a:solidFill>
        </p:grpSpPr>
        <p:sp>
          <p:nvSpPr>
            <p:cNvPr id="17" name="Flowchart: Manual Operation 1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9" name="Group 18">
            <a:extLst>
              <a:ext uri="{FF2B5EF4-FFF2-40B4-BE49-F238E27FC236}">
                <a16:creationId xmlns:a16="http://schemas.microsoft.com/office/drawing/2014/main" id="{D822F3F4-702C-49C3-8D06-CE20D575A6B1}"/>
              </a:ext>
            </a:extLst>
          </p:cNvPr>
          <p:cNvGrpSpPr/>
          <p:nvPr/>
        </p:nvGrpSpPr>
        <p:grpSpPr>
          <a:xfrm>
            <a:off x="4335180" y="2500858"/>
            <a:ext cx="1666585" cy="1947629"/>
            <a:chOff x="632989" y="1862399"/>
            <a:chExt cx="2194562" cy="2560320"/>
          </a:xfrm>
          <a:solidFill>
            <a:schemeClr val="accent2"/>
          </a:solidFill>
        </p:grpSpPr>
        <p:sp>
          <p:nvSpPr>
            <p:cNvPr id="20" name="Flowchart: Manual Operation 1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1"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3" name="Group 22">
            <a:extLst>
              <a:ext uri="{FF2B5EF4-FFF2-40B4-BE49-F238E27FC236}">
                <a16:creationId xmlns:a16="http://schemas.microsoft.com/office/drawing/2014/main" id="{D822F3F4-702C-49C3-8D06-CE20D575A6B1}"/>
              </a:ext>
            </a:extLst>
          </p:cNvPr>
          <p:cNvGrpSpPr/>
          <p:nvPr/>
        </p:nvGrpSpPr>
        <p:grpSpPr>
          <a:xfrm>
            <a:off x="6186712" y="2500858"/>
            <a:ext cx="1666585" cy="1947629"/>
            <a:chOff x="632989" y="1862399"/>
            <a:chExt cx="2194562" cy="2560320"/>
          </a:xfrm>
          <a:solidFill>
            <a:schemeClr val="bg1"/>
          </a:solidFill>
        </p:grpSpPr>
        <p:sp>
          <p:nvSpPr>
            <p:cNvPr id="24" name="Flowchart: Manual Operation 23">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5"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6" name="Group 25">
            <a:extLst>
              <a:ext uri="{FF2B5EF4-FFF2-40B4-BE49-F238E27FC236}">
                <a16:creationId xmlns:a16="http://schemas.microsoft.com/office/drawing/2014/main" id="{D822F3F4-702C-49C3-8D06-CE20D575A6B1}"/>
              </a:ext>
            </a:extLst>
          </p:cNvPr>
          <p:cNvGrpSpPr/>
          <p:nvPr/>
        </p:nvGrpSpPr>
        <p:grpSpPr>
          <a:xfrm>
            <a:off x="8038243" y="2500858"/>
            <a:ext cx="1666585" cy="1947629"/>
            <a:chOff x="632989" y="1862399"/>
            <a:chExt cx="2194562" cy="2560320"/>
          </a:xfrm>
          <a:solidFill>
            <a:schemeClr val="bg1"/>
          </a:solidFill>
        </p:grpSpPr>
        <p:sp>
          <p:nvSpPr>
            <p:cNvPr id="27" name="Flowchart: Manual Operation 2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7" name="Group 6"/>
          <p:cNvGrpSpPr/>
          <p:nvPr/>
        </p:nvGrpSpPr>
        <p:grpSpPr>
          <a:xfrm>
            <a:off x="536992" y="737088"/>
            <a:ext cx="1851534" cy="1660598"/>
            <a:chOff x="536992" y="737088"/>
            <a:chExt cx="1851534" cy="1660598"/>
          </a:xfrm>
        </p:grpSpPr>
        <p:sp>
          <p:nvSpPr>
            <p:cNvPr id="10" name="TextBox 9">
              <a:extLst>
                <a:ext uri="{FF2B5EF4-FFF2-40B4-BE49-F238E27FC236}">
                  <a16:creationId xmlns:a16="http://schemas.microsoft.com/office/drawing/2014/main" id="{2D6E3723-E1C7-404D-8940-A5F951B598F8}"/>
                </a:ext>
              </a:extLst>
            </p:cNvPr>
            <p:cNvSpPr txBox="1"/>
            <p:nvPr/>
          </p:nvSpPr>
          <p:spPr>
            <a:xfrm>
              <a:off x="536992" y="737088"/>
              <a:ext cx="1851534"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1</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What is ID  Theft? </a:t>
              </a:r>
            </a:p>
          </p:txBody>
        </p:sp>
        <p:cxnSp>
          <p:nvCxnSpPr>
            <p:cNvPr id="37" name="Straight Connector 36"/>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010883" y="4599866"/>
            <a:ext cx="2608583" cy="1659995"/>
            <a:chOff x="2010883" y="4599866"/>
            <a:chExt cx="2608583" cy="1659995"/>
          </a:xfrm>
        </p:grpSpPr>
        <p:sp>
          <p:nvSpPr>
            <p:cNvPr id="38" name="TextBox 37">
              <a:extLst>
                <a:ext uri="{FF2B5EF4-FFF2-40B4-BE49-F238E27FC236}">
                  <a16:creationId xmlns:a16="http://schemas.microsoft.com/office/drawing/2014/main" id="{2D6E3723-E1C7-404D-8940-A5F951B598F8}"/>
                </a:ext>
              </a:extLst>
            </p:cNvPr>
            <p:cNvSpPr txBox="1"/>
            <p:nvPr/>
          </p:nvSpPr>
          <p:spPr>
            <a:xfrm>
              <a:off x="2010883" y="5059532"/>
              <a:ext cx="2608583" cy="1200329"/>
            </a:xfrm>
            <a:prstGeom prst="rect">
              <a:avLst/>
            </a:prstGeom>
            <a:noFill/>
          </p:spPr>
          <p:txBody>
            <a:bodyPr wrap="square" rtlCol="0">
              <a:spAutoFit/>
            </a:bodyPr>
            <a:lstStyle/>
            <a:p>
              <a:pPr algn="ctr"/>
              <a:r>
                <a:rPr lang="en-US" sz="2400" b="1" dirty="0">
                  <a:solidFill>
                    <a:srgbClr val="858585"/>
                  </a:solidFill>
                  <a:latin typeface="Century Gothic" panose="020B0502020202020204" pitchFamily="34" charset="0"/>
                  <a:cs typeface="Calibri Light" panose="020F0302020204030204" pitchFamily="34" charset="0"/>
                </a:rPr>
                <a:t>2</a:t>
              </a:r>
              <a:r>
                <a:rPr lang="en-US" sz="2400" dirty="0">
                  <a:solidFill>
                    <a:srgbClr val="858585"/>
                  </a:solidFill>
                  <a:latin typeface="Century Gothic" panose="020B0502020202020204" pitchFamily="34" charset="0"/>
                  <a:cs typeface="Calibri Light" panose="020F0302020204030204" pitchFamily="34" charset="0"/>
                </a:rPr>
                <a:t> </a:t>
              </a:r>
            </a:p>
            <a:p>
              <a:pPr algn="ctr"/>
              <a:r>
                <a:rPr lang="en-US" sz="2400" dirty="0">
                  <a:solidFill>
                    <a:srgbClr val="858585"/>
                  </a:solidFill>
                  <a:latin typeface="Calibri Light" panose="020F0302020204030204" pitchFamily="34" charset="0"/>
                  <a:cs typeface="Calibri Light" panose="020F0302020204030204" pitchFamily="34" charset="0"/>
                </a:rPr>
                <a:t>How does ID Theft Occur? </a:t>
              </a:r>
            </a:p>
          </p:txBody>
        </p:sp>
        <p:cxnSp>
          <p:nvCxnSpPr>
            <p:cNvPr id="39" name="Straight Connector 38"/>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776735" y="737088"/>
            <a:ext cx="2776417" cy="1660598"/>
            <a:chOff x="75432" y="737088"/>
            <a:chExt cx="2776417" cy="1660598"/>
          </a:xfrm>
        </p:grpSpPr>
        <p:sp>
          <p:nvSpPr>
            <p:cNvPr id="41" name="TextBox 40">
              <a:extLst>
                <a:ext uri="{FF2B5EF4-FFF2-40B4-BE49-F238E27FC236}">
                  <a16:creationId xmlns:a16="http://schemas.microsoft.com/office/drawing/2014/main" id="{2D6E3723-E1C7-404D-8940-A5F951B598F8}"/>
                </a:ext>
              </a:extLst>
            </p:cNvPr>
            <p:cNvSpPr txBox="1"/>
            <p:nvPr/>
          </p:nvSpPr>
          <p:spPr>
            <a:xfrm>
              <a:off x="75432" y="737088"/>
              <a:ext cx="2776417" cy="1200329"/>
            </a:xfrm>
            <a:prstGeom prst="rect">
              <a:avLst/>
            </a:prstGeom>
            <a:solidFill>
              <a:schemeClr val="accent2"/>
            </a:solidFill>
          </p:spPr>
          <p:txBody>
            <a:bodyPr wrap="square" rtlCol="0">
              <a:spAutoFit/>
            </a:bodyPr>
            <a:lstStyle/>
            <a:p>
              <a:pPr algn="ctr"/>
              <a:r>
                <a:rPr lang="en-US" sz="2400" b="1" dirty="0">
                  <a:solidFill>
                    <a:srgbClr val="FFFFFF"/>
                  </a:solidFill>
                  <a:latin typeface="Century Gothic" panose="020B0502020202020204" pitchFamily="34" charset="0"/>
                  <a:cs typeface="Calibri Light" panose="020F0302020204030204" pitchFamily="34" charset="0"/>
                </a:rPr>
                <a:t>3</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b="1" dirty="0">
                  <a:solidFill>
                    <a:srgbClr val="FFFFFF"/>
                  </a:solidFill>
                  <a:latin typeface="Calibri Light" panose="020F0302020204030204" pitchFamily="34" charset="0"/>
                  <a:cs typeface="Calibri Light" panose="020F0302020204030204" pitchFamily="34" charset="0"/>
                </a:rPr>
                <a:t>How do thieves use your information?</a:t>
              </a:r>
            </a:p>
          </p:txBody>
        </p:sp>
        <p:cxnSp>
          <p:nvCxnSpPr>
            <p:cNvPr id="42" name="Straight Connector 41"/>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608424" y="4599866"/>
            <a:ext cx="2807763" cy="1659995"/>
            <a:chOff x="1905356" y="4599866"/>
            <a:chExt cx="2807763" cy="1659995"/>
          </a:xfrm>
        </p:grpSpPr>
        <p:sp>
          <p:nvSpPr>
            <p:cNvPr id="44" name="TextBox 43">
              <a:extLst>
                <a:ext uri="{FF2B5EF4-FFF2-40B4-BE49-F238E27FC236}">
                  <a16:creationId xmlns:a16="http://schemas.microsoft.com/office/drawing/2014/main" id="{2D6E3723-E1C7-404D-8940-A5F951B598F8}"/>
                </a:ext>
              </a:extLst>
            </p:cNvPr>
            <p:cNvSpPr txBox="1"/>
            <p:nvPr/>
          </p:nvSpPr>
          <p:spPr>
            <a:xfrm>
              <a:off x="1905356" y="5059532"/>
              <a:ext cx="2807763"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4</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How do you protect yourself?</a:t>
              </a:r>
            </a:p>
          </p:txBody>
        </p:sp>
        <p:cxnSp>
          <p:nvCxnSpPr>
            <p:cNvPr id="45" name="Straight Connector 44"/>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7682970" y="737088"/>
            <a:ext cx="2366551" cy="1660598"/>
            <a:chOff x="280365" y="737088"/>
            <a:chExt cx="2366551" cy="1660598"/>
          </a:xfrm>
        </p:grpSpPr>
        <p:sp>
          <p:nvSpPr>
            <p:cNvPr id="47" name="TextBox 46">
              <a:extLst>
                <a:ext uri="{FF2B5EF4-FFF2-40B4-BE49-F238E27FC236}">
                  <a16:creationId xmlns:a16="http://schemas.microsoft.com/office/drawing/2014/main" id="{2D6E3723-E1C7-404D-8940-A5F951B598F8}"/>
                </a:ext>
              </a:extLst>
            </p:cNvPr>
            <p:cNvSpPr txBox="1"/>
            <p:nvPr/>
          </p:nvSpPr>
          <p:spPr>
            <a:xfrm>
              <a:off x="280365" y="737088"/>
              <a:ext cx="2366551"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5</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What if you’re a victim?</a:t>
              </a:r>
            </a:p>
          </p:txBody>
        </p:sp>
        <p:cxnSp>
          <p:nvCxnSpPr>
            <p:cNvPr id="48" name="Straight Connector 47"/>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9415955" y="4599866"/>
            <a:ext cx="2610691" cy="1290663"/>
            <a:chOff x="2021694" y="4599866"/>
            <a:chExt cx="2610691" cy="1290663"/>
          </a:xfrm>
        </p:grpSpPr>
        <p:sp>
          <p:nvSpPr>
            <p:cNvPr id="50" name="TextBox 49">
              <a:extLst>
                <a:ext uri="{FF2B5EF4-FFF2-40B4-BE49-F238E27FC236}">
                  <a16:creationId xmlns:a16="http://schemas.microsoft.com/office/drawing/2014/main" id="{2D6E3723-E1C7-404D-8940-A5F951B598F8}"/>
                </a:ext>
              </a:extLst>
            </p:cNvPr>
            <p:cNvSpPr txBox="1"/>
            <p:nvPr/>
          </p:nvSpPr>
          <p:spPr>
            <a:xfrm>
              <a:off x="2021694" y="5059532"/>
              <a:ext cx="2610691" cy="830997"/>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6</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FAQ’s</a:t>
              </a:r>
            </a:p>
          </p:txBody>
        </p:sp>
        <p:cxnSp>
          <p:nvCxnSpPr>
            <p:cNvPr id="51" name="Straight Connector 50"/>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cxnSp>
        <p:nvCxnSpPr>
          <p:cNvPr id="3" name="Straight Arrow Connector 2"/>
          <p:cNvCxnSpPr/>
          <p:nvPr/>
        </p:nvCxnSpPr>
        <p:spPr>
          <a:xfrm>
            <a:off x="2795156" y="3476978"/>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656214" y="3471334"/>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507996" y="3471335"/>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364628" y="3471334"/>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868520" y="2882620"/>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29" name="Group 28">
            <a:extLst>
              <a:ext uri="{FF2B5EF4-FFF2-40B4-BE49-F238E27FC236}">
                <a16:creationId xmlns:a16="http://schemas.microsoft.com/office/drawing/2014/main" id="{D822F3F4-702C-49C3-8D06-CE20D575A6B1}"/>
              </a:ext>
            </a:extLst>
          </p:cNvPr>
          <p:cNvGrpSpPr/>
          <p:nvPr/>
        </p:nvGrpSpPr>
        <p:grpSpPr>
          <a:xfrm>
            <a:off x="9889773" y="2519606"/>
            <a:ext cx="1666585" cy="1947629"/>
            <a:chOff x="632989" y="1862399"/>
            <a:chExt cx="2194562" cy="2560320"/>
          </a:xfrm>
          <a:solidFill>
            <a:schemeClr val="bg1"/>
          </a:solidFill>
        </p:grpSpPr>
        <p:sp>
          <p:nvSpPr>
            <p:cNvPr id="30" name="Flowchart: Manual Operation 2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1"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58" name="Group 57"/>
          <p:cNvGrpSpPr/>
          <p:nvPr/>
        </p:nvGrpSpPr>
        <p:grpSpPr>
          <a:xfrm>
            <a:off x="10112550" y="2903352"/>
            <a:ext cx="1190244" cy="1190244"/>
            <a:chOff x="5503728" y="2836866"/>
            <a:chExt cx="1190244" cy="1190244"/>
          </a:xfrm>
        </p:grpSpPr>
        <p:grpSp>
          <p:nvGrpSpPr>
            <p:cNvPr id="59" name="Group 58"/>
            <p:cNvGrpSpPr/>
            <p:nvPr/>
          </p:nvGrpSpPr>
          <p:grpSpPr>
            <a:xfrm flipH="1">
              <a:off x="5770986" y="3105178"/>
              <a:ext cx="671538" cy="665656"/>
              <a:chOff x="5741980" y="3105178"/>
              <a:chExt cx="671538" cy="665656"/>
            </a:xfrm>
          </p:grpSpPr>
          <p:pic>
            <p:nvPicPr>
              <p:cNvPr id="61" name="Picture 60"/>
              <p:cNvPicPr>
                <a:picLocks noChangeAspect="1"/>
              </p:cNvPicPr>
              <p:nvPr/>
            </p:nvPicPr>
            <p:blipFill rotWithShape="1">
              <a:blip r:embed="rId6" cstate="print">
                <a:extLst>
                  <a:ext uri="{28A0092B-C50C-407E-A947-70E740481C1C}">
                    <a14:useLocalDpi xmlns:a14="http://schemas.microsoft.com/office/drawing/2010/main"/>
                  </a:ext>
                </a:extLst>
              </a:blip>
              <a:srcRect r="49888"/>
              <a:stretch/>
            </p:blipFill>
            <p:spPr>
              <a:xfrm>
                <a:off x="5741980" y="3105178"/>
                <a:ext cx="330046" cy="665656"/>
              </a:xfrm>
              <a:prstGeom prst="rect">
                <a:avLst/>
              </a:prstGeom>
            </p:spPr>
          </p:pic>
          <p:sp>
            <p:nvSpPr>
              <p:cNvPr id="62" name="Oval 61"/>
              <p:cNvSpPr/>
              <p:nvPr/>
            </p:nvSpPr>
            <p:spPr>
              <a:xfrm>
                <a:off x="5741980" y="3105178"/>
                <a:ext cx="671538" cy="665656"/>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60" name="Oval 59"/>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pic>
        <p:nvPicPr>
          <p:cNvPr id="2" name="Picture 1">
            <a:extLst>
              <a:ext uri="{FF2B5EF4-FFF2-40B4-BE49-F238E27FC236}">
                <a16:creationId xmlns:a16="http://schemas.microsoft.com/office/drawing/2014/main" id="{F9438BB5-CF85-4726-B59C-92C10F30EB1E}"/>
              </a:ext>
            </a:extLst>
          </p:cNvPr>
          <p:cNvPicPr>
            <a:picLocks noChangeAspect="1"/>
          </p:cNvPicPr>
          <p:nvPr/>
        </p:nvPicPr>
        <p:blipFill>
          <a:blip r:embed="rId7"/>
          <a:stretch>
            <a:fillRect/>
          </a:stretch>
        </p:blipFill>
        <p:spPr>
          <a:xfrm>
            <a:off x="253762" y="6087088"/>
            <a:ext cx="1536325" cy="634039"/>
          </a:xfrm>
          <a:prstGeom prst="rect">
            <a:avLst/>
          </a:prstGeom>
        </p:spPr>
      </p:pic>
    </p:spTree>
    <p:custDataLst>
      <p:tags r:id="rId1"/>
    </p:custDataLst>
    <p:extLst>
      <p:ext uri="{BB962C8B-B14F-4D97-AF65-F5344CB8AC3E}">
        <p14:creationId xmlns:p14="http://schemas.microsoft.com/office/powerpoint/2010/main" val="2072783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902" y="0"/>
            <a:ext cx="6098694" cy="6894747"/>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sp>
        <p:nvSpPr>
          <p:cNvPr id="30" name="TextBox 29">
            <a:extLst>
              <a:ext uri="{FF2B5EF4-FFF2-40B4-BE49-F238E27FC236}">
                <a16:creationId xmlns:a16="http://schemas.microsoft.com/office/drawing/2014/main" id="{354507D8-2A10-4B23-94A6-0401BDA1E526}"/>
              </a:ext>
            </a:extLst>
          </p:cNvPr>
          <p:cNvSpPr txBox="1"/>
          <p:nvPr/>
        </p:nvSpPr>
        <p:spPr>
          <a:xfrm>
            <a:off x="7844003" y="463762"/>
            <a:ext cx="2807294" cy="707886"/>
          </a:xfrm>
          <a:prstGeom prst="rect">
            <a:avLst/>
          </a:prstGeom>
          <a:noFill/>
        </p:spPr>
        <p:txBody>
          <a:bodyPr wrap="square" rtlCol="0">
            <a:spAutoFit/>
          </a:bodyPr>
          <a:lstStyle/>
          <a:p>
            <a:r>
              <a:rPr lang="en-US" sz="2000" b="1" spc="300" dirty="0">
                <a:solidFill>
                  <a:srgbClr val="7F7F7F"/>
                </a:solidFill>
                <a:latin typeface="Century Gothic" panose="020B0502020202020204" pitchFamily="34" charset="0"/>
              </a:rPr>
              <a:t>BUY MERCHANDISE </a:t>
            </a:r>
          </a:p>
        </p:txBody>
      </p:sp>
      <p:sp>
        <p:nvSpPr>
          <p:cNvPr id="31" name="TextBox 30">
            <a:extLst>
              <a:ext uri="{FF2B5EF4-FFF2-40B4-BE49-F238E27FC236}">
                <a16:creationId xmlns:a16="http://schemas.microsoft.com/office/drawing/2014/main" id="{354507D8-2A10-4B23-94A6-0401BDA1E526}"/>
              </a:ext>
            </a:extLst>
          </p:cNvPr>
          <p:cNvSpPr txBox="1"/>
          <p:nvPr/>
        </p:nvSpPr>
        <p:spPr>
          <a:xfrm>
            <a:off x="7844002" y="1682158"/>
            <a:ext cx="3810722" cy="400110"/>
          </a:xfrm>
          <a:prstGeom prst="rect">
            <a:avLst/>
          </a:prstGeom>
          <a:noFill/>
        </p:spPr>
        <p:txBody>
          <a:bodyPr wrap="square" rtlCol="0">
            <a:spAutoFit/>
          </a:bodyPr>
          <a:lstStyle/>
          <a:p>
            <a:r>
              <a:rPr lang="en-US" sz="2000" b="1" spc="300" dirty="0">
                <a:solidFill>
                  <a:srgbClr val="7F7F7F"/>
                </a:solidFill>
                <a:latin typeface="Century Gothic" panose="020B0502020202020204" pitchFamily="34" charset="0"/>
              </a:rPr>
              <a:t>OPEN NEW ACCOUNTS</a:t>
            </a:r>
          </a:p>
        </p:txBody>
      </p:sp>
      <p:sp>
        <p:nvSpPr>
          <p:cNvPr id="32" name="TextBox 31">
            <a:extLst>
              <a:ext uri="{FF2B5EF4-FFF2-40B4-BE49-F238E27FC236}">
                <a16:creationId xmlns:a16="http://schemas.microsoft.com/office/drawing/2014/main" id="{354507D8-2A10-4B23-94A6-0401BDA1E526}"/>
              </a:ext>
            </a:extLst>
          </p:cNvPr>
          <p:cNvSpPr txBox="1"/>
          <p:nvPr/>
        </p:nvSpPr>
        <p:spPr>
          <a:xfrm>
            <a:off x="7786126" y="2655067"/>
            <a:ext cx="3259426" cy="707886"/>
          </a:xfrm>
          <a:prstGeom prst="rect">
            <a:avLst/>
          </a:prstGeom>
          <a:noFill/>
        </p:spPr>
        <p:txBody>
          <a:bodyPr wrap="square" rtlCol="0">
            <a:spAutoFit/>
          </a:bodyPr>
          <a:lstStyle/>
          <a:p>
            <a:r>
              <a:rPr lang="en-US" sz="2000" b="1" spc="300" dirty="0">
                <a:solidFill>
                  <a:srgbClr val="7F7F7F"/>
                </a:solidFill>
                <a:latin typeface="Century Gothic" panose="020B0502020202020204" pitchFamily="34" charset="0"/>
              </a:rPr>
              <a:t>ESTABLISH SERVICES IN YOUR NAME</a:t>
            </a:r>
          </a:p>
        </p:txBody>
      </p:sp>
      <p:sp>
        <p:nvSpPr>
          <p:cNvPr id="33" name="TextBox 32">
            <a:extLst>
              <a:ext uri="{FF2B5EF4-FFF2-40B4-BE49-F238E27FC236}">
                <a16:creationId xmlns:a16="http://schemas.microsoft.com/office/drawing/2014/main" id="{354507D8-2A10-4B23-94A6-0401BDA1E526}"/>
              </a:ext>
            </a:extLst>
          </p:cNvPr>
          <p:cNvSpPr txBox="1"/>
          <p:nvPr/>
        </p:nvSpPr>
        <p:spPr>
          <a:xfrm>
            <a:off x="7844002" y="3666333"/>
            <a:ext cx="3201549" cy="1015663"/>
          </a:xfrm>
          <a:prstGeom prst="rect">
            <a:avLst/>
          </a:prstGeom>
          <a:noFill/>
        </p:spPr>
        <p:txBody>
          <a:bodyPr wrap="square" rtlCol="0">
            <a:spAutoFit/>
          </a:bodyPr>
          <a:lstStyle/>
          <a:p>
            <a:r>
              <a:rPr lang="en-US" sz="2000" b="1" spc="300" dirty="0">
                <a:solidFill>
                  <a:srgbClr val="7F7F7F"/>
                </a:solidFill>
                <a:latin typeface="Century Gothic" panose="020B0502020202020204" pitchFamily="34" charset="0"/>
              </a:rPr>
              <a:t>TAKE OUT LOANS/OPEN ACCOUNTS</a:t>
            </a:r>
          </a:p>
        </p:txBody>
      </p:sp>
      <p:sp>
        <p:nvSpPr>
          <p:cNvPr id="34" name="TextBox 33">
            <a:extLst>
              <a:ext uri="{FF2B5EF4-FFF2-40B4-BE49-F238E27FC236}">
                <a16:creationId xmlns:a16="http://schemas.microsoft.com/office/drawing/2014/main" id="{354507D8-2A10-4B23-94A6-0401BDA1E526}"/>
              </a:ext>
            </a:extLst>
          </p:cNvPr>
          <p:cNvSpPr txBox="1"/>
          <p:nvPr/>
        </p:nvSpPr>
        <p:spPr>
          <a:xfrm>
            <a:off x="7844003" y="4882807"/>
            <a:ext cx="3483360" cy="707886"/>
          </a:xfrm>
          <a:prstGeom prst="rect">
            <a:avLst/>
          </a:prstGeom>
          <a:noFill/>
        </p:spPr>
        <p:txBody>
          <a:bodyPr wrap="square" rtlCol="0">
            <a:spAutoFit/>
          </a:bodyPr>
          <a:lstStyle/>
          <a:p>
            <a:r>
              <a:rPr lang="en-US" sz="2000" b="1" spc="300" dirty="0">
                <a:solidFill>
                  <a:srgbClr val="7F7F7F"/>
                </a:solidFill>
                <a:latin typeface="Century Gothic" panose="020B0502020202020204" pitchFamily="34" charset="0"/>
              </a:rPr>
              <a:t>OBTAIN A PASSPORT, INSURANCE OR ID</a:t>
            </a:r>
          </a:p>
        </p:txBody>
      </p:sp>
      <p:sp>
        <p:nvSpPr>
          <p:cNvPr id="35" name="TextBox 34">
            <a:extLst>
              <a:ext uri="{FF2B5EF4-FFF2-40B4-BE49-F238E27FC236}">
                <a16:creationId xmlns:a16="http://schemas.microsoft.com/office/drawing/2014/main" id="{354507D8-2A10-4B23-94A6-0401BDA1E526}"/>
              </a:ext>
            </a:extLst>
          </p:cNvPr>
          <p:cNvSpPr txBox="1"/>
          <p:nvPr/>
        </p:nvSpPr>
        <p:spPr>
          <a:xfrm>
            <a:off x="168665" y="2501866"/>
            <a:ext cx="4662752" cy="2554545"/>
          </a:xfrm>
          <a:prstGeom prst="rect">
            <a:avLst/>
          </a:prstGeom>
          <a:solidFill>
            <a:schemeClr val="accent4"/>
          </a:solidFill>
        </p:spPr>
        <p:txBody>
          <a:bodyPr wrap="square" rtlCol="0">
            <a:spAutoFit/>
          </a:bodyPr>
          <a:lstStyle/>
          <a:p>
            <a:pPr algn="ctr"/>
            <a:r>
              <a:rPr lang="en-US" sz="4000" b="1" spc="600" dirty="0">
                <a:solidFill>
                  <a:schemeClr val="bg1"/>
                </a:solidFill>
                <a:latin typeface="Century Gothic" panose="020B0502020202020204" pitchFamily="34" charset="0"/>
              </a:rPr>
              <a:t>How Do ID Thieves Use Your Information? </a:t>
            </a:r>
          </a:p>
        </p:txBody>
      </p:sp>
      <p:sp>
        <p:nvSpPr>
          <p:cNvPr id="36" name="TextBox 35">
            <a:extLst>
              <a:ext uri="{FF2B5EF4-FFF2-40B4-BE49-F238E27FC236}">
                <a16:creationId xmlns:a16="http://schemas.microsoft.com/office/drawing/2014/main" id="{354507D8-2A10-4B23-94A6-0401BDA1E526}"/>
              </a:ext>
            </a:extLst>
          </p:cNvPr>
          <p:cNvSpPr txBox="1"/>
          <p:nvPr/>
        </p:nvSpPr>
        <p:spPr>
          <a:xfrm>
            <a:off x="7844002" y="6001795"/>
            <a:ext cx="2807294" cy="707886"/>
          </a:xfrm>
          <a:prstGeom prst="rect">
            <a:avLst/>
          </a:prstGeom>
          <a:noFill/>
        </p:spPr>
        <p:txBody>
          <a:bodyPr wrap="square" rtlCol="0">
            <a:spAutoFit/>
          </a:bodyPr>
          <a:lstStyle/>
          <a:p>
            <a:r>
              <a:rPr lang="en-US" sz="2000" b="1" spc="300" dirty="0">
                <a:solidFill>
                  <a:srgbClr val="7F7F7F"/>
                </a:solidFill>
                <a:latin typeface="Century Gothic" panose="020B0502020202020204" pitchFamily="34" charset="0"/>
              </a:rPr>
              <a:t>SELL YOUR INFORMATION</a:t>
            </a:r>
            <a:endParaRPr lang="en-US" sz="2000" b="1" spc="600" dirty="0">
              <a:solidFill>
                <a:srgbClr val="7F7F7F"/>
              </a:solidFill>
              <a:latin typeface="Century Gothic" panose="020B0502020202020204" pitchFamily="34" charset="0"/>
            </a:endParaRPr>
          </a:p>
        </p:txBody>
      </p:sp>
      <p:grpSp>
        <p:nvGrpSpPr>
          <p:cNvPr id="7" name="Group 6"/>
          <p:cNvGrpSpPr/>
          <p:nvPr/>
        </p:nvGrpSpPr>
        <p:grpSpPr>
          <a:xfrm>
            <a:off x="7334166" y="-3"/>
            <a:ext cx="236388" cy="6858003"/>
            <a:chOff x="7334166" y="-3"/>
            <a:chExt cx="236388" cy="6858003"/>
          </a:xfrm>
        </p:grpSpPr>
        <p:grpSp>
          <p:nvGrpSpPr>
            <p:cNvPr id="9" name="Group 8"/>
            <p:cNvGrpSpPr/>
            <p:nvPr/>
          </p:nvGrpSpPr>
          <p:grpSpPr>
            <a:xfrm>
              <a:off x="7334166" y="-3"/>
              <a:ext cx="236388" cy="6858003"/>
              <a:chOff x="7334166" y="-3"/>
              <a:chExt cx="236388" cy="6858003"/>
            </a:xfrm>
          </p:grpSpPr>
          <p:grpSp>
            <p:nvGrpSpPr>
              <p:cNvPr id="18" name="Group 17"/>
              <p:cNvGrpSpPr/>
              <p:nvPr/>
            </p:nvGrpSpPr>
            <p:grpSpPr>
              <a:xfrm>
                <a:off x="7334166" y="-3"/>
                <a:ext cx="236388" cy="6858003"/>
                <a:chOff x="491406" y="-29499"/>
                <a:chExt cx="236388" cy="6858003"/>
              </a:xfrm>
            </p:grpSpPr>
            <p:cxnSp>
              <p:nvCxnSpPr>
                <p:cNvPr id="19" name="Straight Connector 18"/>
                <p:cNvCxnSpPr/>
                <p:nvPr/>
              </p:nvCxnSpPr>
              <p:spPr>
                <a:xfrm>
                  <a:off x="609600" y="-29499"/>
                  <a:ext cx="0" cy="6858003"/>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91407" y="66446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Oval 22"/>
                <p:cNvSpPr/>
                <p:nvPr/>
              </p:nvSpPr>
              <p:spPr>
                <a:xfrm>
                  <a:off x="491407" y="173756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4" name="Oval 23"/>
                <p:cNvSpPr/>
                <p:nvPr/>
              </p:nvSpPr>
              <p:spPr>
                <a:xfrm>
                  <a:off x="491407" y="280507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Oval 25"/>
                <p:cNvSpPr/>
                <p:nvPr/>
              </p:nvSpPr>
              <p:spPr>
                <a:xfrm>
                  <a:off x="491406" y="3872587"/>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28" name="Oval 27"/>
              <p:cNvSpPr/>
              <p:nvPr/>
            </p:nvSpPr>
            <p:spPr>
              <a:xfrm>
                <a:off x="7334167" y="4969592"/>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37" name="Oval 36"/>
            <p:cNvSpPr/>
            <p:nvPr/>
          </p:nvSpPr>
          <p:spPr>
            <a:xfrm>
              <a:off x="7334167" y="6037101"/>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nvGrpSpPr>
          <p:cNvPr id="38" name="Group 37"/>
          <p:cNvGrpSpPr/>
          <p:nvPr/>
        </p:nvGrpSpPr>
        <p:grpSpPr>
          <a:xfrm>
            <a:off x="5239263" y="2500856"/>
            <a:ext cx="1666589" cy="1947629"/>
            <a:chOff x="826009" y="2500857"/>
            <a:chExt cx="1666589" cy="1947629"/>
          </a:xfrm>
        </p:grpSpPr>
        <p:grpSp>
          <p:nvGrpSpPr>
            <p:cNvPr id="39" name="Group 38">
              <a:extLst>
                <a:ext uri="{FF2B5EF4-FFF2-40B4-BE49-F238E27FC236}">
                  <a16:creationId xmlns:a16="http://schemas.microsoft.com/office/drawing/2014/main" id="{D822F3F4-702C-49C3-8D06-CE20D575A6B1}"/>
                </a:ext>
              </a:extLst>
            </p:cNvPr>
            <p:cNvGrpSpPr/>
            <p:nvPr/>
          </p:nvGrpSpPr>
          <p:grpSpPr>
            <a:xfrm>
              <a:off x="826009" y="2500857"/>
              <a:ext cx="1666589" cy="1947629"/>
              <a:chOff x="632989" y="1862399"/>
              <a:chExt cx="2194565" cy="2560320"/>
            </a:xfrm>
          </p:grpSpPr>
          <p:sp>
            <p:nvSpPr>
              <p:cNvPr id="45" name="Flowchart: Manual Operation 44">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6" name="Freeform: Shape 6">
                <a:extLst>
                  <a:ext uri="{FF2B5EF4-FFF2-40B4-BE49-F238E27FC236}">
                    <a16:creationId xmlns:a16="http://schemas.microsoft.com/office/drawing/2014/main" id="{5D3D4BA2-A523-41E2-8910-97EC2384FE6A}"/>
                  </a:ext>
                </a:extLst>
              </p:cNvPr>
              <p:cNvSpPr/>
              <p:nvPr/>
            </p:nvSpPr>
            <p:spPr>
              <a:xfrm rot="5400000">
                <a:off x="450116" y="2045278"/>
                <a:ext cx="2560317" cy="2194559"/>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40" name="Group 39"/>
            <p:cNvGrpSpPr/>
            <p:nvPr/>
          </p:nvGrpSpPr>
          <p:grpSpPr>
            <a:xfrm>
              <a:off x="1062414" y="2879549"/>
              <a:ext cx="1190244" cy="1190244"/>
              <a:chOff x="5503728" y="2836866"/>
              <a:chExt cx="1190244" cy="1190244"/>
            </a:xfrm>
          </p:grpSpPr>
          <p:grpSp>
            <p:nvGrpSpPr>
              <p:cNvPr id="41" name="Group 40"/>
              <p:cNvGrpSpPr/>
              <p:nvPr/>
            </p:nvGrpSpPr>
            <p:grpSpPr>
              <a:xfrm flipH="1">
                <a:off x="5758216" y="3102229"/>
                <a:ext cx="676549" cy="671538"/>
                <a:chOff x="5749739" y="3102229"/>
                <a:chExt cx="676549" cy="671538"/>
              </a:xfrm>
            </p:grpSpPr>
            <p:pic>
              <p:nvPicPr>
                <p:cNvPr id="43" name="Picture 42"/>
                <p:cNvPicPr>
                  <a:picLocks noChangeAspect="1"/>
                </p:cNvPicPr>
                <p:nvPr/>
              </p:nvPicPr>
              <p:blipFill rotWithShape="1">
                <a:blip r:embed="rId7" cstate="print">
                  <a:extLst>
                    <a:ext uri="{28A0092B-C50C-407E-A947-70E740481C1C}">
                      <a14:useLocalDpi xmlns:a14="http://schemas.microsoft.com/office/drawing/2010/main"/>
                    </a:ext>
                  </a:extLst>
                </a:blip>
                <a:srcRect r="49888"/>
                <a:stretch/>
              </p:blipFill>
              <p:spPr>
                <a:xfrm>
                  <a:off x="5749739" y="3102229"/>
                  <a:ext cx="336059" cy="665656"/>
                </a:xfrm>
                <a:prstGeom prst="rect">
                  <a:avLst/>
                </a:prstGeom>
              </p:spPr>
            </p:pic>
            <p:sp>
              <p:nvSpPr>
                <p:cNvPr id="44" name="Oval 43"/>
                <p:cNvSpPr/>
                <p:nvPr/>
              </p:nvSpPr>
              <p:spPr>
                <a:xfrm>
                  <a:off x="5754750" y="3102229"/>
                  <a:ext cx="671538" cy="671538"/>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42" name="Oval 41"/>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pic>
        <p:nvPicPr>
          <p:cNvPr id="2" name="Picture 1">
            <a:extLst>
              <a:ext uri="{FF2B5EF4-FFF2-40B4-BE49-F238E27FC236}">
                <a16:creationId xmlns:a16="http://schemas.microsoft.com/office/drawing/2014/main" id="{D3A0E0F6-A2BE-4F70-B274-E59F9C13D403}"/>
              </a:ext>
            </a:extLst>
          </p:cNvPr>
          <p:cNvPicPr>
            <a:picLocks noChangeAspect="1"/>
          </p:cNvPicPr>
          <p:nvPr/>
        </p:nvPicPr>
        <p:blipFill>
          <a:blip r:embed="rId8"/>
          <a:stretch>
            <a:fillRect/>
          </a:stretch>
        </p:blipFill>
        <p:spPr>
          <a:xfrm>
            <a:off x="177053" y="6155294"/>
            <a:ext cx="1536325" cy="634039"/>
          </a:xfrm>
          <a:prstGeom prst="rect">
            <a:avLst/>
          </a:prstGeom>
        </p:spPr>
      </p:pic>
    </p:spTree>
    <p:custDataLst>
      <p:tags r:id="rId1"/>
    </p:custDataLst>
    <p:extLst>
      <p:ext uri="{BB962C8B-B14F-4D97-AF65-F5344CB8AC3E}">
        <p14:creationId xmlns:p14="http://schemas.microsoft.com/office/powerpoint/2010/main" val="109166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000" fill="hold"/>
                                        <p:tgtEl>
                                          <p:spTgt spid="31"/>
                                        </p:tgtEl>
                                        <p:attrNameLst>
                                          <p:attrName>ppt_x</p:attrName>
                                        </p:attrNameLst>
                                      </p:cBhvr>
                                      <p:tavLst>
                                        <p:tav tm="0">
                                          <p:val>
                                            <p:strVal val="#ppt_x"/>
                                          </p:val>
                                        </p:tav>
                                        <p:tav tm="100000">
                                          <p:val>
                                            <p:strVal val="#ppt_x"/>
                                          </p:val>
                                        </p:tav>
                                      </p:tavLst>
                                    </p:anim>
                                    <p:anim calcmode="lin" valueType="num">
                                      <p:cBhvr additive="base">
                                        <p:cTn id="14"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ppt_x"/>
                                          </p:val>
                                        </p:tav>
                                        <p:tav tm="100000">
                                          <p:val>
                                            <p:strVal val="#ppt_x"/>
                                          </p:val>
                                        </p:tav>
                                      </p:tavLst>
                                    </p:anim>
                                    <p:anim calcmode="lin" valueType="num">
                                      <p:cBhvr additive="base">
                                        <p:cTn id="20"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750" fill="hold"/>
                                        <p:tgtEl>
                                          <p:spTgt spid="33"/>
                                        </p:tgtEl>
                                        <p:attrNameLst>
                                          <p:attrName>ppt_x</p:attrName>
                                        </p:attrNameLst>
                                      </p:cBhvr>
                                      <p:tavLst>
                                        <p:tav tm="0">
                                          <p:val>
                                            <p:strVal val="#ppt_x"/>
                                          </p:val>
                                        </p:tav>
                                        <p:tav tm="100000">
                                          <p:val>
                                            <p:strVal val="#ppt_x"/>
                                          </p:val>
                                        </p:tav>
                                      </p:tavLst>
                                    </p:anim>
                                    <p:anim calcmode="lin" valueType="num">
                                      <p:cBhvr additive="base">
                                        <p:cTn id="2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750" fill="hold"/>
                                        <p:tgtEl>
                                          <p:spTgt spid="34"/>
                                        </p:tgtEl>
                                        <p:attrNameLst>
                                          <p:attrName>ppt_x</p:attrName>
                                        </p:attrNameLst>
                                      </p:cBhvr>
                                      <p:tavLst>
                                        <p:tav tm="0">
                                          <p:val>
                                            <p:strVal val="#ppt_x"/>
                                          </p:val>
                                        </p:tav>
                                        <p:tav tm="100000">
                                          <p:val>
                                            <p:strVal val="#ppt_x"/>
                                          </p:val>
                                        </p:tav>
                                      </p:tavLst>
                                    </p:anim>
                                    <p:anim calcmode="lin" valueType="num">
                                      <p:cBhvr additive="base">
                                        <p:cTn id="32"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1" name="Group 10">
            <a:extLst>
              <a:ext uri="{FF2B5EF4-FFF2-40B4-BE49-F238E27FC236}">
                <a16:creationId xmlns:a16="http://schemas.microsoft.com/office/drawing/2014/main" id="{D822F3F4-702C-49C3-8D06-CE20D575A6B1}"/>
              </a:ext>
            </a:extLst>
          </p:cNvPr>
          <p:cNvGrpSpPr/>
          <p:nvPr/>
        </p:nvGrpSpPr>
        <p:grpSpPr>
          <a:xfrm>
            <a:off x="632113" y="2500858"/>
            <a:ext cx="1666585" cy="1947629"/>
            <a:chOff x="632989" y="1862399"/>
            <a:chExt cx="2194562" cy="2560320"/>
          </a:xfrm>
          <a:solidFill>
            <a:schemeClr val="bg1"/>
          </a:solidFill>
        </p:grpSpPr>
        <p:sp>
          <p:nvSpPr>
            <p:cNvPr id="13" name="Flowchart: Manual Operation 12">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4"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6" name="Group 15">
            <a:extLst>
              <a:ext uri="{FF2B5EF4-FFF2-40B4-BE49-F238E27FC236}">
                <a16:creationId xmlns:a16="http://schemas.microsoft.com/office/drawing/2014/main" id="{D822F3F4-702C-49C3-8D06-CE20D575A6B1}"/>
              </a:ext>
            </a:extLst>
          </p:cNvPr>
          <p:cNvGrpSpPr/>
          <p:nvPr/>
        </p:nvGrpSpPr>
        <p:grpSpPr>
          <a:xfrm>
            <a:off x="2483647" y="2500860"/>
            <a:ext cx="1666585" cy="1947629"/>
            <a:chOff x="632989" y="1862399"/>
            <a:chExt cx="2194562" cy="2560320"/>
          </a:xfrm>
          <a:solidFill>
            <a:schemeClr val="bg1"/>
          </a:solidFill>
        </p:grpSpPr>
        <p:sp>
          <p:nvSpPr>
            <p:cNvPr id="17" name="Flowchart: Manual Operation 1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9" name="Group 18">
            <a:extLst>
              <a:ext uri="{FF2B5EF4-FFF2-40B4-BE49-F238E27FC236}">
                <a16:creationId xmlns:a16="http://schemas.microsoft.com/office/drawing/2014/main" id="{D822F3F4-702C-49C3-8D06-CE20D575A6B1}"/>
              </a:ext>
            </a:extLst>
          </p:cNvPr>
          <p:cNvGrpSpPr/>
          <p:nvPr/>
        </p:nvGrpSpPr>
        <p:grpSpPr>
          <a:xfrm>
            <a:off x="4335180" y="2500858"/>
            <a:ext cx="1666585" cy="1947629"/>
            <a:chOff x="632989" y="1862399"/>
            <a:chExt cx="2194562" cy="2560320"/>
          </a:xfrm>
          <a:solidFill>
            <a:schemeClr val="accent2"/>
          </a:solidFill>
        </p:grpSpPr>
        <p:sp>
          <p:nvSpPr>
            <p:cNvPr id="20" name="Flowchart: Manual Operation 1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1"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3" name="Group 22">
            <a:extLst>
              <a:ext uri="{FF2B5EF4-FFF2-40B4-BE49-F238E27FC236}">
                <a16:creationId xmlns:a16="http://schemas.microsoft.com/office/drawing/2014/main" id="{D822F3F4-702C-49C3-8D06-CE20D575A6B1}"/>
              </a:ext>
            </a:extLst>
          </p:cNvPr>
          <p:cNvGrpSpPr/>
          <p:nvPr/>
        </p:nvGrpSpPr>
        <p:grpSpPr>
          <a:xfrm>
            <a:off x="6186712" y="2500858"/>
            <a:ext cx="1666585" cy="1947629"/>
            <a:chOff x="632989" y="1862399"/>
            <a:chExt cx="2194562" cy="2560320"/>
          </a:xfrm>
          <a:solidFill>
            <a:schemeClr val="bg1"/>
          </a:solidFill>
        </p:grpSpPr>
        <p:sp>
          <p:nvSpPr>
            <p:cNvPr id="24" name="Flowchart: Manual Operation 23">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5"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6" name="Group 25">
            <a:extLst>
              <a:ext uri="{FF2B5EF4-FFF2-40B4-BE49-F238E27FC236}">
                <a16:creationId xmlns:a16="http://schemas.microsoft.com/office/drawing/2014/main" id="{D822F3F4-702C-49C3-8D06-CE20D575A6B1}"/>
              </a:ext>
            </a:extLst>
          </p:cNvPr>
          <p:cNvGrpSpPr/>
          <p:nvPr/>
        </p:nvGrpSpPr>
        <p:grpSpPr>
          <a:xfrm>
            <a:off x="8038243" y="2500858"/>
            <a:ext cx="1666585" cy="1947629"/>
            <a:chOff x="632989" y="1862399"/>
            <a:chExt cx="2194562" cy="2560320"/>
          </a:xfrm>
          <a:solidFill>
            <a:schemeClr val="bg1"/>
          </a:solidFill>
        </p:grpSpPr>
        <p:sp>
          <p:nvSpPr>
            <p:cNvPr id="27" name="Flowchart: Manual Operation 2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7" name="Group 6"/>
          <p:cNvGrpSpPr/>
          <p:nvPr/>
        </p:nvGrpSpPr>
        <p:grpSpPr>
          <a:xfrm>
            <a:off x="536992" y="737088"/>
            <a:ext cx="1851534" cy="1660598"/>
            <a:chOff x="536992" y="737088"/>
            <a:chExt cx="1851534" cy="1660598"/>
          </a:xfrm>
        </p:grpSpPr>
        <p:sp>
          <p:nvSpPr>
            <p:cNvPr id="10" name="TextBox 9">
              <a:extLst>
                <a:ext uri="{FF2B5EF4-FFF2-40B4-BE49-F238E27FC236}">
                  <a16:creationId xmlns:a16="http://schemas.microsoft.com/office/drawing/2014/main" id="{2D6E3723-E1C7-404D-8940-A5F951B598F8}"/>
                </a:ext>
              </a:extLst>
            </p:cNvPr>
            <p:cNvSpPr txBox="1"/>
            <p:nvPr/>
          </p:nvSpPr>
          <p:spPr>
            <a:xfrm>
              <a:off x="536992" y="737088"/>
              <a:ext cx="1851534"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1</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What is ID  Theft? </a:t>
              </a:r>
            </a:p>
          </p:txBody>
        </p:sp>
        <p:cxnSp>
          <p:nvCxnSpPr>
            <p:cNvPr id="37" name="Straight Connector 36"/>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010883" y="4599866"/>
            <a:ext cx="2608583" cy="1659995"/>
            <a:chOff x="2010883" y="4599866"/>
            <a:chExt cx="2608583" cy="1659995"/>
          </a:xfrm>
        </p:grpSpPr>
        <p:sp>
          <p:nvSpPr>
            <p:cNvPr id="38" name="TextBox 37">
              <a:extLst>
                <a:ext uri="{FF2B5EF4-FFF2-40B4-BE49-F238E27FC236}">
                  <a16:creationId xmlns:a16="http://schemas.microsoft.com/office/drawing/2014/main" id="{2D6E3723-E1C7-404D-8940-A5F951B598F8}"/>
                </a:ext>
              </a:extLst>
            </p:cNvPr>
            <p:cNvSpPr txBox="1"/>
            <p:nvPr/>
          </p:nvSpPr>
          <p:spPr>
            <a:xfrm>
              <a:off x="2010883" y="5059532"/>
              <a:ext cx="2608583" cy="1200329"/>
            </a:xfrm>
            <a:prstGeom prst="rect">
              <a:avLst/>
            </a:prstGeom>
            <a:noFill/>
          </p:spPr>
          <p:txBody>
            <a:bodyPr wrap="square" rtlCol="0">
              <a:spAutoFit/>
            </a:bodyPr>
            <a:lstStyle/>
            <a:p>
              <a:pPr algn="ctr"/>
              <a:r>
                <a:rPr lang="en-US" sz="2400" b="1" dirty="0">
                  <a:solidFill>
                    <a:srgbClr val="858585"/>
                  </a:solidFill>
                  <a:latin typeface="Century Gothic" panose="020B0502020202020204" pitchFamily="34" charset="0"/>
                  <a:cs typeface="Calibri Light" panose="020F0302020204030204" pitchFamily="34" charset="0"/>
                </a:rPr>
                <a:t>2</a:t>
              </a:r>
              <a:r>
                <a:rPr lang="en-US" sz="2400" dirty="0">
                  <a:solidFill>
                    <a:srgbClr val="858585"/>
                  </a:solidFill>
                  <a:latin typeface="Century Gothic" panose="020B0502020202020204" pitchFamily="34" charset="0"/>
                  <a:cs typeface="Calibri Light" panose="020F0302020204030204" pitchFamily="34" charset="0"/>
                </a:rPr>
                <a:t> </a:t>
              </a:r>
            </a:p>
            <a:p>
              <a:pPr algn="ctr"/>
              <a:r>
                <a:rPr lang="en-US" sz="2400" dirty="0">
                  <a:solidFill>
                    <a:srgbClr val="858585"/>
                  </a:solidFill>
                  <a:latin typeface="Calibri Light" panose="020F0302020204030204" pitchFamily="34" charset="0"/>
                  <a:cs typeface="Calibri Light" panose="020F0302020204030204" pitchFamily="34" charset="0"/>
                </a:rPr>
                <a:t>How does ID Theft Occur? </a:t>
              </a:r>
            </a:p>
          </p:txBody>
        </p:sp>
        <p:cxnSp>
          <p:nvCxnSpPr>
            <p:cNvPr id="39" name="Straight Connector 38"/>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776735" y="737088"/>
            <a:ext cx="2776417" cy="1660598"/>
            <a:chOff x="75432" y="737088"/>
            <a:chExt cx="2776417" cy="1660598"/>
          </a:xfrm>
        </p:grpSpPr>
        <p:sp>
          <p:nvSpPr>
            <p:cNvPr id="41" name="TextBox 40">
              <a:extLst>
                <a:ext uri="{FF2B5EF4-FFF2-40B4-BE49-F238E27FC236}">
                  <a16:creationId xmlns:a16="http://schemas.microsoft.com/office/drawing/2014/main" id="{2D6E3723-E1C7-404D-8940-A5F951B598F8}"/>
                </a:ext>
              </a:extLst>
            </p:cNvPr>
            <p:cNvSpPr txBox="1"/>
            <p:nvPr/>
          </p:nvSpPr>
          <p:spPr>
            <a:xfrm>
              <a:off x="75432" y="737088"/>
              <a:ext cx="2776417"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3</a:t>
              </a:r>
              <a:r>
                <a:rPr lang="en-US" sz="2400" dirty="0">
                  <a:solidFill>
                    <a:schemeClr val="bg1">
                      <a:lumMod val="50000"/>
                    </a:schemeClr>
                  </a:solidFill>
                  <a:latin typeface="Century Gothic" panose="020B0502020202020204" pitchFamily="34" charset="0"/>
                  <a:cs typeface="Calibri Light" panose="020F0302020204030204" pitchFamily="34" charset="0"/>
                </a:rPr>
                <a:t> </a:t>
              </a:r>
            </a:p>
            <a:p>
              <a:pPr algn="ctr"/>
              <a:r>
                <a:rPr lang="en-US" sz="2400" dirty="0">
                  <a:solidFill>
                    <a:schemeClr val="bg1">
                      <a:lumMod val="50000"/>
                    </a:schemeClr>
                  </a:solidFill>
                  <a:latin typeface="Calibri Light" panose="020F0302020204030204" pitchFamily="34" charset="0"/>
                  <a:cs typeface="Calibri Light" panose="020F0302020204030204" pitchFamily="34" charset="0"/>
                </a:rPr>
                <a:t>How do thieves use your information?</a:t>
              </a:r>
            </a:p>
          </p:txBody>
        </p:sp>
        <p:cxnSp>
          <p:nvCxnSpPr>
            <p:cNvPr id="42" name="Straight Connector 41"/>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608424" y="4599866"/>
            <a:ext cx="2807763" cy="1659995"/>
            <a:chOff x="1905356" y="4599866"/>
            <a:chExt cx="2807763" cy="1659995"/>
          </a:xfrm>
        </p:grpSpPr>
        <p:sp>
          <p:nvSpPr>
            <p:cNvPr id="44" name="TextBox 43">
              <a:extLst>
                <a:ext uri="{FF2B5EF4-FFF2-40B4-BE49-F238E27FC236}">
                  <a16:creationId xmlns:a16="http://schemas.microsoft.com/office/drawing/2014/main" id="{2D6E3723-E1C7-404D-8940-A5F951B598F8}"/>
                </a:ext>
              </a:extLst>
            </p:cNvPr>
            <p:cNvSpPr txBox="1"/>
            <p:nvPr/>
          </p:nvSpPr>
          <p:spPr>
            <a:xfrm>
              <a:off x="1905356" y="5059532"/>
              <a:ext cx="2807763" cy="1200329"/>
            </a:xfrm>
            <a:prstGeom prst="rect">
              <a:avLst/>
            </a:prstGeom>
            <a:solidFill>
              <a:schemeClr val="accent6"/>
            </a:solidFill>
          </p:spPr>
          <p:txBody>
            <a:bodyPr wrap="square" rtlCol="0">
              <a:spAutoFit/>
            </a:bodyPr>
            <a:lstStyle/>
            <a:p>
              <a:pPr algn="ctr"/>
              <a:r>
                <a:rPr lang="en-US" sz="2400" b="1" dirty="0">
                  <a:solidFill>
                    <a:schemeClr val="bg1"/>
                  </a:solidFill>
                  <a:latin typeface="Century Gothic" panose="020B0502020202020204" pitchFamily="34" charset="0"/>
                  <a:cs typeface="Calibri Light" panose="020F0302020204030204" pitchFamily="34" charset="0"/>
                </a:rPr>
                <a:t>4 </a:t>
              </a:r>
            </a:p>
            <a:p>
              <a:pPr algn="ctr"/>
              <a:r>
                <a:rPr lang="en-US" sz="2400" b="1" dirty="0">
                  <a:solidFill>
                    <a:schemeClr val="bg1"/>
                  </a:solidFill>
                  <a:latin typeface="Calibri Light" panose="020F0302020204030204" pitchFamily="34" charset="0"/>
                  <a:cs typeface="Calibri Light" panose="020F0302020204030204" pitchFamily="34" charset="0"/>
                </a:rPr>
                <a:t>How do you protect yourself?</a:t>
              </a:r>
            </a:p>
          </p:txBody>
        </p:sp>
        <p:cxnSp>
          <p:nvCxnSpPr>
            <p:cNvPr id="45" name="Straight Connector 44"/>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7682970" y="737088"/>
            <a:ext cx="2366551" cy="1660598"/>
            <a:chOff x="280365" y="737088"/>
            <a:chExt cx="2366551" cy="1660598"/>
          </a:xfrm>
        </p:grpSpPr>
        <p:sp>
          <p:nvSpPr>
            <p:cNvPr id="47" name="TextBox 46">
              <a:extLst>
                <a:ext uri="{FF2B5EF4-FFF2-40B4-BE49-F238E27FC236}">
                  <a16:creationId xmlns:a16="http://schemas.microsoft.com/office/drawing/2014/main" id="{2D6E3723-E1C7-404D-8940-A5F951B598F8}"/>
                </a:ext>
              </a:extLst>
            </p:cNvPr>
            <p:cNvSpPr txBox="1"/>
            <p:nvPr/>
          </p:nvSpPr>
          <p:spPr>
            <a:xfrm>
              <a:off x="280365" y="737088"/>
              <a:ext cx="2366551"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5</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What if you’re a victim?</a:t>
              </a:r>
            </a:p>
          </p:txBody>
        </p:sp>
        <p:cxnSp>
          <p:nvCxnSpPr>
            <p:cNvPr id="48" name="Straight Connector 47"/>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9415955" y="4599866"/>
            <a:ext cx="2610691" cy="1290663"/>
            <a:chOff x="2021694" y="4599866"/>
            <a:chExt cx="2610691" cy="1290663"/>
          </a:xfrm>
        </p:grpSpPr>
        <p:sp>
          <p:nvSpPr>
            <p:cNvPr id="50" name="TextBox 49">
              <a:extLst>
                <a:ext uri="{FF2B5EF4-FFF2-40B4-BE49-F238E27FC236}">
                  <a16:creationId xmlns:a16="http://schemas.microsoft.com/office/drawing/2014/main" id="{2D6E3723-E1C7-404D-8940-A5F951B598F8}"/>
                </a:ext>
              </a:extLst>
            </p:cNvPr>
            <p:cNvSpPr txBox="1"/>
            <p:nvPr/>
          </p:nvSpPr>
          <p:spPr>
            <a:xfrm>
              <a:off x="2021694" y="5059532"/>
              <a:ext cx="2610691" cy="830997"/>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6</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FAQ’s</a:t>
              </a:r>
            </a:p>
          </p:txBody>
        </p:sp>
        <p:cxnSp>
          <p:nvCxnSpPr>
            <p:cNvPr id="51" name="Straight Connector 50"/>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cxnSp>
        <p:nvCxnSpPr>
          <p:cNvPr id="3" name="Straight Arrow Connector 2"/>
          <p:cNvCxnSpPr/>
          <p:nvPr/>
        </p:nvCxnSpPr>
        <p:spPr>
          <a:xfrm>
            <a:off x="2795156" y="3476978"/>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656214" y="3471334"/>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507996" y="3471335"/>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364628" y="3471334"/>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868520" y="2882620"/>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29" name="Group 28">
            <a:extLst>
              <a:ext uri="{FF2B5EF4-FFF2-40B4-BE49-F238E27FC236}">
                <a16:creationId xmlns:a16="http://schemas.microsoft.com/office/drawing/2014/main" id="{D822F3F4-702C-49C3-8D06-CE20D575A6B1}"/>
              </a:ext>
            </a:extLst>
          </p:cNvPr>
          <p:cNvGrpSpPr/>
          <p:nvPr/>
        </p:nvGrpSpPr>
        <p:grpSpPr>
          <a:xfrm>
            <a:off x="9889773" y="2519606"/>
            <a:ext cx="1666585" cy="1947629"/>
            <a:chOff x="632989" y="1862399"/>
            <a:chExt cx="2194562" cy="2560320"/>
          </a:xfrm>
          <a:solidFill>
            <a:schemeClr val="bg1"/>
          </a:solidFill>
        </p:grpSpPr>
        <p:sp>
          <p:nvSpPr>
            <p:cNvPr id="30" name="Flowchart: Manual Operation 2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1"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58" name="Group 57"/>
          <p:cNvGrpSpPr/>
          <p:nvPr/>
        </p:nvGrpSpPr>
        <p:grpSpPr>
          <a:xfrm>
            <a:off x="10112550" y="2903352"/>
            <a:ext cx="1190244" cy="1190244"/>
            <a:chOff x="5503728" y="2836866"/>
            <a:chExt cx="1190244" cy="1190244"/>
          </a:xfrm>
        </p:grpSpPr>
        <p:grpSp>
          <p:nvGrpSpPr>
            <p:cNvPr id="59" name="Group 58"/>
            <p:cNvGrpSpPr/>
            <p:nvPr/>
          </p:nvGrpSpPr>
          <p:grpSpPr>
            <a:xfrm flipH="1">
              <a:off x="5770986" y="3105178"/>
              <a:ext cx="671538" cy="665656"/>
              <a:chOff x="5741980" y="3105178"/>
              <a:chExt cx="671538" cy="665656"/>
            </a:xfrm>
          </p:grpSpPr>
          <p:pic>
            <p:nvPicPr>
              <p:cNvPr id="61" name="Picture 60"/>
              <p:cNvPicPr>
                <a:picLocks noChangeAspect="1"/>
              </p:cNvPicPr>
              <p:nvPr/>
            </p:nvPicPr>
            <p:blipFill rotWithShape="1">
              <a:blip r:embed="rId6" cstate="print">
                <a:extLst>
                  <a:ext uri="{28A0092B-C50C-407E-A947-70E740481C1C}">
                    <a14:useLocalDpi xmlns:a14="http://schemas.microsoft.com/office/drawing/2010/main"/>
                  </a:ext>
                </a:extLst>
              </a:blip>
              <a:srcRect r="49888"/>
              <a:stretch/>
            </p:blipFill>
            <p:spPr>
              <a:xfrm>
                <a:off x="5741980" y="3105178"/>
                <a:ext cx="330046" cy="665656"/>
              </a:xfrm>
              <a:prstGeom prst="rect">
                <a:avLst/>
              </a:prstGeom>
            </p:spPr>
          </p:pic>
          <p:sp>
            <p:nvSpPr>
              <p:cNvPr id="62" name="Oval 61"/>
              <p:cNvSpPr/>
              <p:nvPr/>
            </p:nvSpPr>
            <p:spPr>
              <a:xfrm>
                <a:off x="5741980" y="3105178"/>
                <a:ext cx="671538" cy="665656"/>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60" name="Oval 59"/>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pic>
        <p:nvPicPr>
          <p:cNvPr id="2" name="Picture 1">
            <a:extLst>
              <a:ext uri="{FF2B5EF4-FFF2-40B4-BE49-F238E27FC236}">
                <a16:creationId xmlns:a16="http://schemas.microsoft.com/office/drawing/2014/main" id="{FDA2ADA1-30C4-41B7-9BF9-DF8926AA401F}"/>
              </a:ext>
            </a:extLst>
          </p:cNvPr>
          <p:cNvPicPr>
            <a:picLocks noChangeAspect="1"/>
          </p:cNvPicPr>
          <p:nvPr/>
        </p:nvPicPr>
        <p:blipFill>
          <a:blip r:embed="rId7"/>
          <a:stretch>
            <a:fillRect/>
          </a:stretch>
        </p:blipFill>
        <p:spPr>
          <a:xfrm>
            <a:off x="279713" y="5942841"/>
            <a:ext cx="1536325" cy="634039"/>
          </a:xfrm>
          <a:prstGeom prst="rect">
            <a:avLst/>
          </a:prstGeom>
        </p:spPr>
      </p:pic>
    </p:spTree>
    <p:custDataLst>
      <p:tags r:id="rId1"/>
    </p:custDataLst>
    <p:extLst>
      <p:ext uri="{BB962C8B-B14F-4D97-AF65-F5344CB8AC3E}">
        <p14:creationId xmlns:p14="http://schemas.microsoft.com/office/powerpoint/2010/main" val="3579933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1" y="0"/>
            <a:ext cx="6097085" cy="6858000"/>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4" name="Group 3"/>
          <p:cNvGrpSpPr/>
          <p:nvPr/>
        </p:nvGrpSpPr>
        <p:grpSpPr>
          <a:xfrm>
            <a:off x="7468665" y="0"/>
            <a:ext cx="4723335" cy="1561207"/>
            <a:chOff x="826007" y="0"/>
            <a:chExt cx="4723335" cy="1561207"/>
          </a:xfrm>
        </p:grpSpPr>
        <p:sp>
          <p:nvSpPr>
            <p:cNvPr id="8" name="TextBox 7">
              <a:extLst>
                <a:ext uri="{FF2B5EF4-FFF2-40B4-BE49-F238E27FC236}">
                  <a16:creationId xmlns:a16="http://schemas.microsoft.com/office/drawing/2014/main" id="{E742F038-7124-4F62-80E7-5DCD31A1CC93}"/>
                </a:ext>
              </a:extLst>
            </p:cNvPr>
            <p:cNvSpPr txBox="1"/>
            <p:nvPr/>
          </p:nvSpPr>
          <p:spPr>
            <a:xfrm>
              <a:off x="900103" y="483989"/>
              <a:ext cx="4649239" cy="1077218"/>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MONITOR YOUR CREDIT </a:t>
              </a:r>
              <a:r>
                <a:rPr lang="en-US" sz="3200" b="1" dirty="0">
                  <a:solidFill>
                    <a:prstClr val="black">
                      <a:lumMod val="50000"/>
                      <a:lumOff val="50000"/>
                    </a:prstClr>
                  </a:solidFill>
                  <a:latin typeface="Century Gothic" panose="020B0502020202020204" pitchFamily="34" charset="0"/>
                </a:rPr>
                <a:t>REPORT</a:t>
              </a:r>
            </a:p>
          </p:txBody>
        </p:sp>
        <p:cxnSp>
          <p:nvCxnSpPr>
            <p:cNvPr id="6" name="Straight Connector 5"/>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2D6E3723-E1C7-404D-8940-A5F951B598F8}"/>
              </a:ext>
            </a:extLst>
          </p:cNvPr>
          <p:cNvSpPr txBox="1"/>
          <p:nvPr/>
        </p:nvSpPr>
        <p:spPr>
          <a:xfrm>
            <a:off x="0" y="5753441"/>
            <a:ext cx="6097086" cy="954107"/>
          </a:xfrm>
          <a:prstGeom prst="rect">
            <a:avLst/>
          </a:prstGeom>
          <a:solidFill>
            <a:schemeClr val="accent6">
              <a:alpha val="75000"/>
            </a:schemeClr>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rgbClr val="FFFFFF"/>
                </a:solidFill>
                <a:latin typeface="Calibri Light" panose="020F0302020204030204" pitchFamily="34" charset="0"/>
                <a:cs typeface="Calibri Light" panose="020F0302020204030204" pitchFamily="34" charset="0"/>
              </a:rPr>
              <a:t>You can receive your credit report </a:t>
            </a:r>
            <a:r>
              <a:rPr lang="en-US" sz="2800" b="1" dirty="0">
                <a:solidFill>
                  <a:srgbClr val="FFFFFF"/>
                </a:solidFill>
                <a:latin typeface="Century Gothic" panose="020B0502020202020204" pitchFamily="34" charset="0"/>
                <a:cs typeface="Calibri Light" panose="020F0302020204030204" pitchFamily="34" charset="0"/>
              </a:rPr>
              <a:t>ONLINE</a:t>
            </a:r>
            <a:r>
              <a:rPr lang="en-US" sz="2800" dirty="0">
                <a:solidFill>
                  <a:srgbClr val="FFFFFF"/>
                </a:solidFill>
                <a:latin typeface="Calibri Light" panose="020F0302020204030204" pitchFamily="34" charset="0"/>
                <a:cs typeface="Calibri Light" panose="020F0302020204030204" pitchFamily="34" charset="0"/>
              </a:rPr>
              <a:t> or by </a:t>
            </a:r>
            <a:r>
              <a:rPr lang="en-US" sz="2800" b="1" dirty="0">
                <a:solidFill>
                  <a:srgbClr val="FFFFFF"/>
                </a:solidFill>
                <a:latin typeface="Century Gothic" panose="020B0502020202020204" pitchFamily="34" charset="0"/>
                <a:cs typeface="Calibri Light" panose="020F0302020204030204" pitchFamily="34" charset="0"/>
              </a:rPr>
              <a:t>MAIL</a:t>
            </a:r>
          </a:p>
        </p:txBody>
      </p:sp>
      <p:grpSp>
        <p:nvGrpSpPr>
          <p:cNvPr id="3" name="Group 2"/>
          <p:cNvGrpSpPr/>
          <p:nvPr/>
        </p:nvGrpSpPr>
        <p:grpSpPr>
          <a:xfrm>
            <a:off x="5255211" y="2464311"/>
            <a:ext cx="1666585" cy="1947629"/>
            <a:chOff x="5255211" y="2464311"/>
            <a:chExt cx="1666585" cy="1947629"/>
          </a:xfrm>
        </p:grpSpPr>
        <p:grpSp>
          <p:nvGrpSpPr>
            <p:cNvPr id="93" name="Group 92">
              <a:extLst>
                <a:ext uri="{FF2B5EF4-FFF2-40B4-BE49-F238E27FC236}">
                  <a16:creationId xmlns:a16="http://schemas.microsoft.com/office/drawing/2014/main" id="{D822F3F4-702C-49C3-8D06-CE20D575A6B1}"/>
                </a:ext>
              </a:extLst>
            </p:cNvPr>
            <p:cNvGrpSpPr/>
            <p:nvPr/>
          </p:nvGrpSpPr>
          <p:grpSpPr>
            <a:xfrm>
              <a:off x="5255211" y="2464311"/>
              <a:ext cx="1666585" cy="1947629"/>
              <a:chOff x="619366" y="1870468"/>
              <a:chExt cx="2194562" cy="2560320"/>
            </a:xfrm>
          </p:grpSpPr>
          <p:sp>
            <p:nvSpPr>
              <p:cNvPr id="94" name="Flowchart: Manual Operation 93">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6" name="Freeform: Shape 6">
                <a:extLst>
                  <a:ext uri="{FF2B5EF4-FFF2-40B4-BE49-F238E27FC236}">
                    <a16:creationId xmlns:a16="http://schemas.microsoft.com/office/drawing/2014/main" id="{5D3D4BA2-A523-41E2-8910-97EC2384FE6A}"/>
                  </a:ext>
                </a:extLst>
              </p:cNvPr>
              <p:cNvSpPr/>
              <p:nvPr/>
            </p:nvSpPr>
            <p:spPr>
              <a:xfrm rot="5400000">
                <a:off x="436487" y="2053347"/>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1" name="Group 10"/>
            <p:cNvGrpSpPr/>
            <p:nvPr/>
          </p:nvGrpSpPr>
          <p:grpSpPr>
            <a:xfrm>
              <a:off x="5503728" y="2836866"/>
              <a:ext cx="1190244" cy="1190244"/>
              <a:chOff x="5503728" y="2836866"/>
              <a:chExt cx="1190244" cy="1190244"/>
            </a:xfrm>
          </p:grpSpPr>
          <p:grpSp>
            <p:nvGrpSpPr>
              <p:cNvPr id="9" name="Group 8"/>
              <p:cNvGrpSpPr/>
              <p:nvPr/>
            </p:nvGrpSpPr>
            <p:grpSpPr>
              <a:xfrm flipH="1">
                <a:off x="5756483" y="3101641"/>
                <a:ext cx="671538" cy="671538"/>
                <a:chOff x="5756483" y="3101641"/>
                <a:chExt cx="671538" cy="671538"/>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a:ext>
                  </a:extLst>
                </a:blip>
                <a:srcRect r="49888"/>
                <a:stretch/>
              </p:blipFill>
              <p:spPr>
                <a:xfrm>
                  <a:off x="5759941" y="3101641"/>
                  <a:ext cx="336059" cy="665656"/>
                </a:xfrm>
                <a:prstGeom prst="rect">
                  <a:avLst/>
                </a:prstGeom>
              </p:spPr>
            </p:pic>
            <p:sp>
              <p:nvSpPr>
                <p:cNvPr id="5" name="Oval 4"/>
                <p:cNvSpPr/>
                <p:nvPr/>
              </p:nvSpPr>
              <p:spPr>
                <a:xfrm>
                  <a:off x="5756483" y="3101641"/>
                  <a:ext cx="671538" cy="671538"/>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0" name="Oval 9"/>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sp>
        <p:nvSpPr>
          <p:cNvPr id="98" name="Rectangle 97"/>
          <p:cNvSpPr/>
          <p:nvPr/>
        </p:nvSpPr>
        <p:spPr>
          <a:xfrm>
            <a:off x="7468665" y="3153353"/>
            <a:ext cx="3974554" cy="1538883"/>
          </a:xfrm>
          <a:prstGeom prst="rect">
            <a:avLst/>
          </a:prstGeom>
        </p:spPr>
        <p:txBody>
          <a:bodyPr wrap="square" lIns="0" tIns="0" rIns="0" bIns="0">
            <a:spAutoFit/>
          </a:bodyPr>
          <a:lstStyle/>
          <a:p>
            <a:r>
              <a:rPr lang="en-US" sz="2400" dirty="0">
                <a:solidFill>
                  <a:srgbClr val="7F7F7F"/>
                </a:solidFill>
                <a:latin typeface="+mj-lt"/>
                <a:cs typeface="Arial" panose="020B0604020202020204" pitchFamily="34" charset="0"/>
              </a:rPr>
              <a:t>Central Source LLC</a:t>
            </a:r>
            <a:br>
              <a:rPr lang="en-US" sz="2400" dirty="0">
                <a:solidFill>
                  <a:srgbClr val="7F7F7F"/>
                </a:solidFill>
                <a:latin typeface="+mj-lt"/>
                <a:cs typeface="Arial" panose="020B0604020202020204" pitchFamily="34" charset="0"/>
              </a:rPr>
            </a:br>
            <a:r>
              <a:rPr lang="en-US" sz="2400" dirty="0">
                <a:solidFill>
                  <a:srgbClr val="7F7F7F"/>
                </a:solidFill>
                <a:latin typeface="+mj-lt"/>
                <a:cs typeface="Arial" panose="020B0604020202020204" pitchFamily="34" charset="0"/>
              </a:rPr>
              <a:t>P.O. Box 105283</a:t>
            </a:r>
            <a:br>
              <a:rPr lang="en-US" sz="2400" dirty="0">
                <a:solidFill>
                  <a:srgbClr val="7F7F7F"/>
                </a:solidFill>
                <a:latin typeface="+mj-lt"/>
                <a:cs typeface="Arial" panose="020B0604020202020204" pitchFamily="34" charset="0"/>
              </a:rPr>
            </a:br>
            <a:r>
              <a:rPr lang="en-US" sz="2400" dirty="0">
                <a:solidFill>
                  <a:srgbClr val="7F7F7F"/>
                </a:solidFill>
                <a:latin typeface="+mj-lt"/>
                <a:cs typeface="Arial" panose="020B0604020202020204" pitchFamily="34" charset="0"/>
              </a:rPr>
              <a:t>Atlanta, GA 30348-5283</a:t>
            </a:r>
          </a:p>
          <a:p>
            <a:r>
              <a:rPr lang="en-US" sz="2800" b="1" dirty="0">
                <a:solidFill>
                  <a:srgbClr val="7F7F7F"/>
                </a:solidFill>
                <a:latin typeface="Century Gothic" panose="020B0502020202020204" pitchFamily="34" charset="0"/>
                <a:cs typeface="Arial" panose="020B0604020202020204" pitchFamily="34" charset="0"/>
              </a:rPr>
              <a:t>Phone: 877-322-8228</a:t>
            </a:r>
          </a:p>
        </p:txBody>
      </p:sp>
      <p:cxnSp>
        <p:nvCxnSpPr>
          <p:cNvPr id="99" name="Straight Connector 98"/>
          <p:cNvCxnSpPr/>
          <p:nvPr/>
        </p:nvCxnSpPr>
        <p:spPr>
          <a:xfrm rot="16200000" flipH="1">
            <a:off x="8249270" y="2214128"/>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2D6E3723-E1C7-404D-8940-A5F951B598F8}"/>
              </a:ext>
            </a:extLst>
          </p:cNvPr>
          <p:cNvSpPr txBox="1"/>
          <p:nvPr/>
        </p:nvSpPr>
        <p:spPr>
          <a:xfrm>
            <a:off x="7468665" y="2295333"/>
            <a:ext cx="4417326" cy="523220"/>
          </a:xfrm>
          <a:prstGeom prst="rect">
            <a:avLst/>
          </a:prstGeom>
          <a:noFill/>
        </p:spPr>
        <p:txBody>
          <a:bodyPr wrap="square" lIns="0" rtlCol="0">
            <a:spAutoFit/>
          </a:bodyPr>
          <a:lstStyle/>
          <a:p>
            <a:r>
              <a:rPr lang="en-US" sz="2800" b="1" dirty="0">
                <a:solidFill>
                  <a:srgbClr val="7F7F7F"/>
                </a:solidFill>
                <a:latin typeface="Century Gothic" panose="020B0502020202020204" pitchFamily="34" charset="0"/>
                <a:cs typeface="Calibri Light" panose="020F0302020204030204" pitchFamily="34" charset="0"/>
              </a:rPr>
              <a:t>annualcreditreport.com</a:t>
            </a:r>
          </a:p>
        </p:txBody>
      </p:sp>
    </p:spTree>
    <p:custDataLst>
      <p:tags r:id="rId1"/>
    </p:custDataLst>
    <p:extLst>
      <p:ext uri="{BB962C8B-B14F-4D97-AF65-F5344CB8AC3E}">
        <p14:creationId xmlns:p14="http://schemas.microsoft.com/office/powerpoint/2010/main" val="308872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1">
                                            <p:bg/>
                                          </p:spTgt>
                                        </p:tgtEl>
                                        <p:attrNameLst>
                                          <p:attrName>style.visibility</p:attrName>
                                        </p:attrNameLst>
                                      </p:cBhvr>
                                      <p:to>
                                        <p:strVal val="visible"/>
                                      </p:to>
                                    </p:set>
                                    <p:animEffect transition="in" filter="fade">
                                      <p:cBhvr>
                                        <p:cTn id="7" dur="500"/>
                                        <p:tgtEl>
                                          <p:spTgt spid="31">
                                            <p:bg/>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500"/>
                                        <p:tgtEl>
                                          <p:spTgt spid="31">
                                            <p:txEl>
                                              <p:pRg st="0" end="0"/>
                                            </p:txEl>
                                          </p:spTgt>
                                        </p:tgtEl>
                                      </p:cBhvr>
                                    </p:animEffect>
                                  </p:childTnLst>
                                </p:cTn>
                              </p:par>
                            </p:childTnLst>
                          </p:cTn>
                        </p:par>
                        <p:par>
                          <p:cTn id="11" fill="hold">
                            <p:stCondLst>
                              <p:cond delay="750"/>
                            </p:stCondLst>
                            <p:childTnLst>
                              <p:par>
                                <p:cTn id="12" presetID="10" presetClass="entr" presetSubtype="0" fill="hold" grpId="0" nodeType="afterEffect">
                                  <p:stCondLst>
                                    <p:cond delay="250"/>
                                  </p:stCondLst>
                                  <p:childTnLst>
                                    <p:set>
                                      <p:cBhvr>
                                        <p:cTn id="13" dur="1" fill="hold">
                                          <p:stCondLst>
                                            <p:cond delay="0"/>
                                          </p:stCondLst>
                                        </p:cTn>
                                        <p:tgtEl>
                                          <p:spTgt spid="100">
                                            <p:txEl>
                                              <p:pRg st="0" end="0"/>
                                            </p:txEl>
                                          </p:spTgt>
                                        </p:tgtEl>
                                        <p:attrNameLst>
                                          <p:attrName>style.visibility</p:attrName>
                                        </p:attrNameLst>
                                      </p:cBhvr>
                                      <p:to>
                                        <p:strVal val="visible"/>
                                      </p:to>
                                    </p:set>
                                    <p:animEffect transition="in" filter="fade">
                                      <p:cBhvr>
                                        <p:cTn id="14" dur="500"/>
                                        <p:tgtEl>
                                          <p:spTgt spid="1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100"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85046" y="109729"/>
            <a:ext cx="6093362" cy="6638544"/>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4" name="Group 3"/>
          <p:cNvGrpSpPr/>
          <p:nvPr/>
        </p:nvGrpSpPr>
        <p:grpSpPr>
          <a:xfrm>
            <a:off x="826007" y="0"/>
            <a:ext cx="4649239" cy="2650210"/>
            <a:chOff x="826007" y="0"/>
            <a:chExt cx="4649239" cy="2650210"/>
          </a:xfrm>
        </p:grpSpPr>
        <p:sp>
          <p:nvSpPr>
            <p:cNvPr id="8" name="TextBox 7">
              <a:extLst>
                <a:ext uri="{FF2B5EF4-FFF2-40B4-BE49-F238E27FC236}">
                  <a16:creationId xmlns:a16="http://schemas.microsoft.com/office/drawing/2014/main" id="{E742F038-7124-4F62-80E7-5DCD31A1CC93}"/>
                </a:ext>
              </a:extLst>
            </p:cNvPr>
            <p:cNvSpPr txBox="1"/>
            <p:nvPr/>
          </p:nvSpPr>
          <p:spPr>
            <a:xfrm>
              <a:off x="826007" y="1082489"/>
              <a:ext cx="4649239" cy="1077218"/>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MONITOR YOUR</a:t>
              </a:r>
            </a:p>
            <a:p>
              <a:r>
                <a:rPr lang="en-US" sz="3200" dirty="0">
                  <a:solidFill>
                    <a:prstClr val="black">
                      <a:lumMod val="50000"/>
                      <a:lumOff val="50000"/>
                    </a:prstClr>
                  </a:solidFill>
                  <a:latin typeface="Century Gothic" panose="020B0502020202020204" pitchFamily="34" charset="0"/>
                </a:rPr>
                <a:t>CREDIT </a:t>
              </a:r>
              <a:r>
                <a:rPr lang="en-US" sz="3200" b="1" dirty="0">
                  <a:solidFill>
                    <a:prstClr val="black">
                      <a:lumMod val="50000"/>
                      <a:lumOff val="50000"/>
                    </a:prstClr>
                  </a:solidFill>
                  <a:latin typeface="Century Gothic" panose="020B0502020202020204" pitchFamily="34" charset="0"/>
                </a:rPr>
                <a:t>REPORT</a:t>
              </a:r>
            </a:p>
          </p:txBody>
        </p:sp>
        <p:cxnSp>
          <p:nvCxnSpPr>
            <p:cNvPr id="6" name="Straight Connector 5"/>
            <p:cNvCxnSpPr/>
            <p:nvPr/>
          </p:nvCxnSpPr>
          <p:spPr>
            <a:xfrm>
              <a:off x="826007" y="0"/>
              <a:ext cx="0" cy="265021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251753" y="2455186"/>
            <a:ext cx="1666585" cy="1947629"/>
            <a:chOff x="5265557" y="2464311"/>
            <a:chExt cx="1666585" cy="1947629"/>
          </a:xfrm>
        </p:grpSpPr>
        <p:grpSp>
          <p:nvGrpSpPr>
            <p:cNvPr id="93" name="Group 92">
              <a:extLst>
                <a:ext uri="{FF2B5EF4-FFF2-40B4-BE49-F238E27FC236}">
                  <a16:creationId xmlns:a16="http://schemas.microsoft.com/office/drawing/2014/main" id="{D822F3F4-702C-49C3-8D06-CE20D575A6B1}"/>
                </a:ext>
              </a:extLst>
            </p:cNvPr>
            <p:cNvGrpSpPr/>
            <p:nvPr/>
          </p:nvGrpSpPr>
          <p:grpSpPr>
            <a:xfrm>
              <a:off x="5265557" y="2464311"/>
              <a:ext cx="1666585" cy="1947629"/>
              <a:chOff x="632988" y="1870468"/>
              <a:chExt cx="2194562" cy="2560320"/>
            </a:xfrm>
          </p:grpSpPr>
          <p:sp>
            <p:nvSpPr>
              <p:cNvPr id="94" name="Flowchart: Manual Operation 93">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6" name="Freeform: Shape 6">
                <a:extLst>
                  <a:ext uri="{FF2B5EF4-FFF2-40B4-BE49-F238E27FC236}">
                    <a16:creationId xmlns:a16="http://schemas.microsoft.com/office/drawing/2014/main" id="{5D3D4BA2-A523-41E2-8910-97EC2384FE6A}"/>
                  </a:ext>
                </a:extLst>
              </p:cNvPr>
              <p:cNvSpPr/>
              <p:nvPr/>
            </p:nvSpPr>
            <p:spPr>
              <a:xfrm rot="5400000">
                <a:off x="450109" y="2053347"/>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1" name="Group 10"/>
            <p:cNvGrpSpPr/>
            <p:nvPr/>
          </p:nvGrpSpPr>
          <p:grpSpPr>
            <a:xfrm>
              <a:off x="5503728" y="2836866"/>
              <a:ext cx="1190244" cy="1190244"/>
              <a:chOff x="5503728" y="2836866"/>
              <a:chExt cx="1190244" cy="1190244"/>
            </a:xfrm>
          </p:grpSpPr>
          <p:grpSp>
            <p:nvGrpSpPr>
              <p:cNvPr id="9" name="Group 8"/>
              <p:cNvGrpSpPr/>
              <p:nvPr/>
            </p:nvGrpSpPr>
            <p:grpSpPr>
              <a:xfrm flipH="1">
                <a:off x="5756483" y="3101641"/>
                <a:ext cx="671538" cy="671538"/>
                <a:chOff x="5756483" y="3101641"/>
                <a:chExt cx="671538" cy="671538"/>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a:ext>
                  </a:extLst>
                </a:blip>
                <a:srcRect r="49888"/>
                <a:stretch/>
              </p:blipFill>
              <p:spPr>
                <a:xfrm>
                  <a:off x="5759941" y="3101641"/>
                  <a:ext cx="336059" cy="665656"/>
                </a:xfrm>
                <a:prstGeom prst="rect">
                  <a:avLst/>
                </a:prstGeom>
              </p:spPr>
            </p:pic>
            <p:sp>
              <p:nvSpPr>
                <p:cNvPr id="5" name="Oval 4"/>
                <p:cNvSpPr/>
                <p:nvPr/>
              </p:nvSpPr>
              <p:spPr>
                <a:xfrm>
                  <a:off x="5756483" y="3101641"/>
                  <a:ext cx="671538" cy="671538"/>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0" name="Oval 9"/>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pic>
        <p:nvPicPr>
          <p:cNvPr id="7" name="Picture 6">
            <a:extLst>
              <a:ext uri="{FF2B5EF4-FFF2-40B4-BE49-F238E27FC236}">
                <a16:creationId xmlns:a16="http://schemas.microsoft.com/office/drawing/2014/main" id="{F8A65493-C1F9-4318-BCA9-FFC437EED1DE}"/>
              </a:ext>
            </a:extLst>
          </p:cNvPr>
          <p:cNvPicPr>
            <a:picLocks noChangeAspect="1"/>
          </p:cNvPicPr>
          <p:nvPr/>
        </p:nvPicPr>
        <p:blipFill>
          <a:blip r:embed="rId8"/>
          <a:stretch>
            <a:fillRect/>
          </a:stretch>
        </p:blipFill>
        <p:spPr>
          <a:xfrm>
            <a:off x="177053" y="6087088"/>
            <a:ext cx="1536325" cy="634039"/>
          </a:xfrm>
          <a:prstGeom prst="rect">
            <a:avLst/>
          </a:prstGeom>
        </p:spPr>
      </p:pic>
    </p:spTree>
    <p:custDataLst>
      <p:tags r:id="rId1"/>
    </p:custDataLst>
    <p:extLst>
      <p:ext uri="{BB962C8B-B14F-4D97-AF65-F5344CB8AC3E}">
        <p14:creationId xmlns:p14="http://schemas.microsoft.com/office/powerpoint/2010/main" val="3965819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58654" y="0"/>
            <a:ext cx="4539197" cy="6858000"/>
          </a:xfrm>
          <a:prstGeom prst="rect">
            <a:avLst/>
          </a:prstGeom>
        </p:spPr>
      </p:pic>
      <p:sp>
        <p:nvSpPr>
          <p:cNvPr id="10" name="TextBox 9">
            <a:extLst>
              <a:ext uri="{FF2B5EF4-FFF2-40B4-BE49-F238E27FC236}">
                <a16:creationId xmlns:a16="http://schemas.microsoft.com/office/drawing/2014/main" id="{2D6E3723-E1C7-404D-8940-A5F951B598F8}"/>
              </a:ext>
            </a:extLst>
          </p:cNvPr>
          <p:cNvSpPr txBox="1"/>
          <p:nvPr/>
        </p:nvSpPr>
        <p:spPr>
          <a:xfrm>
            <a:off x="643538" y="2274838"/>
            <a:ext cx="6035815" cy="3046988"/>
          </a:xfrm>
          <a:prstGeom prst="rect">
            <a:avLst/>
          </a:prstGeom>
          <a:noFill/>
        </p:spPr>
        <p:txBody>
          <a:bodyPr wrap="square" rtlCol="0">
            <a:spAutoFit/>
          </a:bodyPr>
          <a:lstStyle/>
          <a:p>
            <a:pPr marL="342900" indent="-342900">
              <a:buFont typeface="Courier New" panose="02070309020205020404" pitchFamily="49" charset="0"/>
              <a:buChar char="o"/>
            </a:pPr>
            <a:r>
              <a:rPr lang="en-US" sz="2400" spc="600" dirty="0">
                <a:solidFill>
                  <a:srgbClr val="7F7F7F"/>
                </a:solidFill>
                <a:latin typeface="Century Gothic" panose="020B0502020202020204" pitchFamily="34" charset="0"/>
                <a:cs typeface="Calibri Light" panose="020F0302020204030204" pitchFamily="34" charset="0"/>
              </a:rPr>
              <a:t>Mix it up – different for each account</a:t>
            </a:r>
          </a:p>
          <a:p>
            <a:pPr marL="342900" indent="-342900">
              <a:buFont typeface="Courier New" panose="02070309020205020404" pitchFamily="49" charset="0"/>
              <a:buChar char="o"/>
            </a:pPr>
            <a:endParaRPr lang="en-US" sz="2400" spc="600" dirty="0">
              <a:solidFill>
                <a:srgbClr val="7F7F7F"/>
              </a:solidFill>
              <a:latin typeface="Century Gothic" panose="020B0502020202020204" pitchFamily="34" charset="0"/>
              <a:cs typeface="Calibri Light" panose="020F0302020204030204" pitchFamily="34" charset="0"/>
            </a:endParaRPr>
          </a:p>
          <a:p>
            <a:pPr marL="342900" indent="-342900">
              <a:buFont typeface="Courier New" panose="02070309020205020404" pitchFamily="49" charset="0"/>
              <a:buChar char="o"/>
            </a:pPr>
            <a:r>
              <a:rPr lang="en-US" sz="2400" spc="600" dirty="0">
                <a:solidFill>
                  <a:srgbClr val="7F7F7F"/>
                </a:solidFill>
                <a:latin typeface="Century Gothic" panose="020B0502020202020204" pitchFamily="34" charset="0"/>
                <a:cs typeface="Calibri Light" panose="020F0302020204030204" pitchFamily="34" charset="0"/>
              </a:rPr>
              <a:t>On your phone and computer too</a:t>
            </a:r>
          </a:p>
          <a:p>
            <a:pPr marL="342900" indent="-342900">
              <a:buFont typeface="Courier New" panose="02070309020205020404" pitchFamily="49" charset="0"/>
              <a:buChar char="o"/>
            </a:pPr>
            <a:endParaRPr lang="en-US" sz="2400" spc="600" dirty="0">
              <a:solidFill>
                <a:srgbClr val="7F7F7F"/>
              </a:solidFill>
              <a:latin typeface="Century Gothic" panose="020B0502020202020204" pitchFamily="34" charset="0"/>
              <a:cs typeface="Calibri Light" panose="020F0302020204030204" pitchFamily="34" charset="0"/>
            </a:endParaRPr>
          </a:p>
          <a:p>
            <a:pPr marL="342900" indent="-342900">
              <a:buFont typeface="Courier New" panose="02070309020205020404" pitchFamily="49" charset="0"/>
              <a:buChar char="o"/>
            </a:pPr>
            <a:r>
              <a:rPr lang="en-US" sz="2400" spc="600" dirty="0">
                <a:solidFill>
                  <a:srgbClr val="7F7F7F"/>
                </a:solidFill>
                <a:latin typeface="Century Gothic" panose="020B0502020202020204" pitchFamily="34" charset="0"/>
                <a:cs typeface="Calibri Light" panose="020F0302020204030204" pitchFamily="34" charset="0"/>
              </a:rPr>
              <a:t>Use a passphrase instead of a password</a:t>
            </a:r>
          </a:p>
        </p:txBody>
      </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3" name="Group 2"/>
          <p:cNvGrpSpPr/>
          <p:nvPr/>
        </p:nvGrpSpPr>
        <p:grpSpPr>
          <a:xfrm>
            <a:off x="806720" y="0"/>
            <a:ext cx="5289280" cy="1644118"/>
            <a:chOff x="7365708" y="0"/>
            <a:chExt cx="5289280" cy="1644118"/>
          </a:xfrm>
        </p:grpSpPr>
        <p:sp>
          <p:nvSpPr>
            <p:cNvPr id="8" name="TextBox 7">
              <a:extLst>
                <a:ext uri="{FF2B5EF4-FFF2-40B4-BE49-F238E27FC236}">
                  <a16:creationId xmlns:a16="http://schemas.microsoft.com/office/drawing/2014/main" id="{E742F038-7124-4F62-80E7-5DCD31A1CC93}"/>
                </a:ext>
              </a:extLst>
            </p:cNvPr>
            <p:cNvSpPr txBox="1"/>
            <p:nvPr/>
          </p:nvSpPr>
          <p:spPr>
            <a:xfrm>
              <a:off x="7365708" y="1059343"/>
              <a:ext cx="5289280"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USE </a:t>
              </a:r>
              <a:r>
                <a:rPr lang="en-US" sz="3200" b="1" dirty="0">
                  <a:solidFill>
                    <a:prstClr val="black">
                      <a:lumMod val="50000"/>
                      <a:lumOff val="50000"/>
                    </a:prstClr>
                  </a:solidFill>
                  <a:latin typeface="Century Gothic" panose="020B0502020202020204" pitchFamily="34" charset="0"/>
                </a:rPr>
                <a:t>STRONG PASSWORDS</a:t>
              </a:r>
            </a:p>
          </p:txBody>
        </p:sp>
        <p:cxnSp>
          <p:nvCxnSpPr>
            <p:cNvPr id="6" name="Straight Connector 5"/>
            <p:cNvCxnSpPr/>
            <p:nvPr/>
          </p:nvCxnSpPr>
          <p:spPr>
            <a:xfrm>
              <a:off x="7365708"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D822F3F4-702C-49C3-8D06-CE20D575A6B1}"/>
              </a:ext>
            </a:extLst>
          </p:cNvPr>
          <p:cNvGrpSpPr/>
          <p:nvPr/>
        </p:nvGrpSpPr>
        <p:grpSpPr>
          <a:xfrm>
            <a:off x="6674276" y="2085529"/>
            <a:ext cx="1958601" cy="2285030"/>
            <a:chOff x="621613" y="1333498"/>
            <a:chExt cx="2194562" cy="2560320"/>
          </a:xfrm>
        </p:grpSpPr>
        <p:sp>
          <p:nvSpPr>
            <p:cNvPr id="30" name="Flowchart: Manual Operation 29">
              <a:extLst>
                <a:ext uri="{FF2B5EF4-FFF2-40B4-BE49-F238E27FC236}">
                  <a16:creationId xmlns:a16="http://schemas.microsoft.com/office/drawing/2014/main" id="{13968875-6991-453A-8772-B599413D69A9}"/>
                </a:ext>
              </a:extLst>
            </p:cNvPr>
            <p:cNvSpPr/>
            <p:nvPr/>
          </p:nvSpPr>
          <p:spPr>
            <a:xfrm rot="5400000">
              <a:off x="-93331" y="2062146"/>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1" name="Freeform: Shape 6">
              <a:extLst>
                <a:ext uri="{FF2B5EF4-FFF2-40B4-BE49-F238E27FC236}">
                  <a16:creationId xmlns:a16="http://schemas.microsoft.com/office/drawing/2014/main" id="{5D3D4BA2-A523-41E2-8910-97EC2384FE6A}"/>
                </a:ext>
              </a:extLst>
            </p:cNvPr>
            <p:cNvSpPr/>
            <p:nvPr/>
          </p:nvSpPr>
          <p:spPr>
            <a:xfrm rot="5400000">
              <a:off x="438734" y="1516377"/>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8" name="Oval 17"/>
          <p:cNvSpPr/>
          <p:nvPr/>
        </p:nvSpPr>
        <p:spPr>
          <a:xfrm>
            <a:off x="7107518" y="2657795"/>
            <a:ext cx="1042287" cy="1042287"/>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mj-lt"/>
            </a:endParaRPr>
          </a:p>
        </p:txBody>
      </p:sp>
      <p:sp>
        <p:nvSpPr>
          <p:cNvPr id="2" name="TextBox 1"/>
          <p:cNvSpPr txBox="1"/>
          <p:nvPr/>
        </p:nvSpPr>
        <p:spPr>
          <a:xfrm>
            <a:off x="1291525" y="5573792"/>
            <a:ext cx="4804475" cy="461665"/>
          </a:xfrm>
          <a:prstGeom prst="rect">
            <a:avLst/>
          </a:prstGeom>
          <a:noFill/>
        </p:spPr>
        <p:txBody>
          <a:bodyPr wrap="square" rtlCol="0">
            <a:spAutoFit/>
          </a:bodyPr>
          <a:lstStyle/>
          <a:p>
            <a:r>
              <a:rPr lang="en-US" sz="2400" i="1" dirty="0">
                <a:solidFill>
                  <a:schemeClr val="accent6"/>
                </a:solidFill>
                <a:latin typeface="Century Gothic" panose="020B0502020202020204" pitchFamily="34" charset="0"/>
              </a:rPr>
              <a:t>NowIsTheTimeForPumpkins1999</a:t>
            </a:r>
          </a:p>
        </p:txBody>
      </p:sp>
      <p:pic>
        <p:nvPicPr>
          <p:cNvPr id="4" name="Picture 3">
            <a:extLst>
              <a:ext uri="{FF2B5EF4-FFF2-40B4-BE49-F238E27FC236}">
                <a16:creationId xmlns:a16="http://schemas.microsoft.com/office/drawing/2014/main" id="{EDDB52ED-1382-46A1-8570-C0721DD60627}"/>
              </a:ext>
            </a:extLst>
          </p:cNvPr>
          <p:cNvPicPr>
            <a:picLocks noChangeAspect="1"/>
          </p:cNvPicPr>
          <p:nvPr/>
        </p:nvPicPr>
        <p:blipFill>
          <a:blip r:embed="rId7"/>
          <a:stretch>
            <a:fillRect/>
          </a:stretch>
        </p:blipFill>
        <p:spPr>
          <a:xfrm>
            <a:off x="177053" y="6035457"/>
            <a:ext cx="1536325" cy="634039"/>
          </a:xfrm>
          <a:prstGeom prst="rect">
            <a:avLst/>
          </a:prstGeom>
        </p:spPr>
      </p:pic>
    </p:spTree>
    <p:custDataLst>
      <p:tags r:id="rId1"/>
    </p:custDataLst>
    <p:extLst>
      <p:ext uri="{BB962C8B-B14F-4D97-AF65-F5344CB8AC3E}">
        <p14:creationId xmlns:p14="http://schemas.microsoft.com/office/powerpoint/2010/main" val="128809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16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2" name="Group 1"/>
          <p:cNvGrpSpPr/>
          <p:nvPr/>
        </p:nvGrpSpPr>
        <p:grpSpPr>
          <a:xfrm>
            <a:off x="1279868" y="0"/>
            <a:ext cx="5482953" cy="1667264"/>
            <a:chOff x="1279868" y="0"/>
            <a:chExt cx="5482953" cy="1667264"/>
          </a:xfrm>
        </p:grpSpPr>
        <p:sp>
          <p:nvSpPr>
            <p:cNvPr id="162" name="TextBox 161">
              <a:extLst>
                <a:ext uri="{FF2B5EF4-FFF2-40B4-BE49-F238E27FC236}">
                  <a16:creationId xmlns:a16="http://schemas.microsoft.com/office/drawing/2014/main" id="{E742F038-7124-4F62-80E7-5DCD31A1CC93}"/>
                </a:ext>
              </a:extLst>
            </p:cNvPr>
            <p:cNvSpPr txBox="1"/>
            <p:nvPr/>
          </p:nvSpPr>
          <p:spPr>
            <a:xfrm>
              <a:off x="1289868" y="1082489"/>
              <a:ext cx="5472953"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GREENPATH</a:t>
              </a:r>
              <a:r>
                <a:rPr lang="en-US" sz="3200" b="1" dirty="0">
                  <a:solidFill>
                    <a:prstClr val="black">
                      <a:lumMod val="50000"/>
                      <a:lumOff val="50000"/>
                    </a:prstClr>
                  </a:solidFill>
                  <a:latin typeface="Century Gothic" panose="020B0502020202020204" pitchFamily="34" charset="0"/>
                </a:rPr>
                <a:t> SERVICES</a:t>
              </a:r>
            </a:p>
          </p:txBody>
        </p:sp>
        <p:cxnSp>
          <p:nvCxnSpPr>
            <p:cNvPr id="163" name="Straight Connector 162"/>
            <p:cNvCxnSpPr/>
            <p:nvPr/>
          </p:nvCxnSpPr>
          <p:spPr>
            <a:xfrm>
              <a:off x="1279868"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937191" y="2228057"/>
            <a:ext cx="2843353" cy="3458409"/>
            <a:chOff x="937191" y="2228057"/>
            <a:chExt cx="2843353" cy="3458409"/>
          </a:xfrm>
        </p:grpSpPr>
        <p:grpSp>
          <p:nvGrpSpPr>
            <p:cNvPr id="14" name="Group 13"/>
            <p:cNvGrpSpPr/>
            <p:nvPr/>
          </p:nvGrpSpPr>
          <p:grpSpPr>
            <a:xfrm>
              <a:off x="1275789" y="2228057"/>
              <a:ext cx="2170228" cy="2531930"/>
              <a:chOff x="1275789" y="2228057"/>
              <a:chExt cx="2170228" cy="2531930"/>
            </a:xfrm>
          </p:grpSpPr>
          <p:grpSp>
            <p:nvGrpSpPr>
              <p:cNvPr id="13" name="Group 12"/>
              <p:cNvGrpSpPr/>
              <p:nvPr/>
            </p:nvGrpSpPr>
            <p:grpSpPr>
              <a:xfrm>
                <a:off x="1275789" y="2228057"/>
                <a:ext cx="2170228" cy="2531930"/>
                <a:chOff x="1275789" y="2228057"/>
                <a:chExt cx="2170228" cy="2531930"/>
              </a:xfrm>
            </p:grpSpPr>
            <p:grpSp>
              <p:nvGrpSpPr>
                <p:cNvPr id="164" name="Group 163"/>
                <p:cNvGrpSpPr/>
                <p:nvPr/>
              </p:nvGrpSpPr>
              <p:grpSpPr>
                <a:xfrm>
                  <a:off x="1275789" y="2228057"/>
                  <a:ext cx="2170228" cy="2531930"/>
                  <a:chOff x="5000726" y="2163035"/>
                  <a:chExt cx="2170228" cy="2531930"/>
                </a:xfrm>
              </p:grpSpPr>
              <p:grpSp>
                <p:nvGrpSpPr>
                  <p:cNvPr id="165" name="Group 164">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67" name="Flowchart: Manual Operation 16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6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66" name="Rectangle 165"/>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85" name="Group 184">
                  <a:extLst>
                    <a:ext uri="{FF2B5EF4-FFF2-40B4-BE49-F238E27FC236}">
                      <a16:creationId xmlns:a16="http://schemas.microsoft.com/office/drawing/2014/main" id="{D822F3F4-702C-49C3-8D06-CE20D575A6B1}"/>
                    </a:ext>
                  </a:extLst>
                </p:cNvPr>
                <p:cNvGrpSpPr/>
                <p:nvPr/>
              </p:nvGrpSpPr>
              <p:grpSpPr>
                <a:xfrm flipH="1">
                  <a:off x="1545619" y="2546871"/>
                  <a:ext cx="1630524" cy="1902277"/>
                  <a:chOff x="619396" y="1862399"/>
                  <a:chExt cx="2194561" cy="2560320"/>
                </a:xfrm>
                <a:solidFill>
                  <a:srgbClr val="FFFFFF">
                    <a:alpha val="75000"/>
                  </a:srgbClr>
                </a:solidFill>
              </p:grpSpPr>
              <p:sp>
                <p:nvSpPr>
                  <p:cNvPr id="187" name="Flowchart: Manual Operation 18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88"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38" name="Group 37"/>
              <p:cNvGrpSpPr/>
              <p:nvPr/>
            </p:nvGrpSpPr>
            <p:grpSpPr>
              <a:xfrm>
                <a:off x="1888251" y="2902730"/>
                <a:ext cx="950807" cy="1156151"/>
                <a:chOff x="959417" y="3696234"/>
                <a:chExt cx="1970558" cy="2635748"/>
              </a:xfrm>
            </p:grpSpPr>
            <p:grpSp>
              <p:nvGrpSpPr>
                <p:cNvPr id="39" name="Group 38"/>
                <p:cNvGrpSpPr/>
                <p:nvPr/>
              </p:nvGrpSpPr>
              <p:grpSpPr>
                <a:xfrm rot="3886919">
                  <a:off x="1033888" y="3962736"/>
                  <a:ext cx="1924924" cy="1391919"/>
                  <a:chOff x="3180294" y="3356769"/>
                  <a:chExt cx="1924924" cy="1391919"/>
                </a:xfrm>
              </p:grpSpPr>
              <p:grpSp>
                <p:nvGrpSpPr>
                  <p:cNvPr id="50" name="Group 49"/>
                  <p:cNvGrpSpPr/>
                  <p:nvPr/>
                </p:nvGrpSpPr>
                <p:grpSpPr>
                  <a:xfrm flipH="1">
                    <a:off x="3186789" y="3832672"/>
                    <a:ext cx="1861580" cy="916016"/>
                    <a:chOff x="479061" y="1967476"/>
                    <a:chExt cx="844312" cy="415455"/>
                  </a:xfrm>
                </p:grpSpPr>
                <p:sp>
                  <p:nvSpPr>
                    <p:cNvPr id="71" name="Rounded Rectangle 70"/>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2" name="Plaque 71"/>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3" name="Oval 72"/>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4" name="Oval 73"/>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5" name="Oval 74"/>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6" name="Oval 75"/>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7" name="Oval 76"/>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8" name="Oval 77"/>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4400" dirty="0">
                        <a:solidFill>
                          <a:srgbClr val="F3F3F3"/>
                        </a:solidFill>
                      </a:endParaRPr>
                    </a:p>
                  </p:txBody>
                </p:sp>
                <p:cxnSp>
                  <p:nvCxnSpPr>
                    <p:cNvPr id="79" name="Straight Connector 78"/>
                    <p:cNvCxnSpPr/>
                    <p:nvPr/>
                  </p:nvCxnSpPr>
                  <p:spPr>
                    <a:xfrm>
                      <a:off x="902354" y="2085492"/>
                      <a:ext cx="0" cy="191252"/>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1033286" flipH="1">
                    <a:off x="3180294" y="3601066"/>
                    <a:ext cx="1861580" cy="916016"/>
                    <a:chOff x="479061" y="1967476"/>
                    <a:chExt cx="844312" cy="415455"/>
                  </a:xfrm>
                </p:grpSpPr>
                <p:sp>
                  <p:nvSpPr>
                    <p:cNvPr id="62" name="Rounded Rectangle 61"/>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3" name="Plaque 62"/>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4" name="Oval 63"/>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5" name="Oval 64"/>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6" name="Oval 65"/>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7" name="Oval 66"/>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8" name="Oval 67"/>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9" name="Oval 68"/>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4400" dirty="0">
                        <a:solidFill>
                          <a:srgbClr val="F3F3F3"/>
                        </a:solidFill>
                      </a:endParaRPr>
                    </a:p>
                  </p:txBody>
                </p:sp>
                <p:cxnSp>
                  <p:nvCxnSpPr>
                    <p:cNvPr id="70" name="Straight Connector 69"/>
                    <p:cNvCxnSpPr/>
                    <p:nvPr/>
                  </p:nvCxnSpPr>
                  <p:spPr>
                    <a:xfrm>
                      <a:off x="902354" y="2085492"/>
                      <a:ext cx="0" cy="191252"/>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2025168" flipH="1">
                    <a:off x="3243638" y="3356769"/>
                    <a:ext cx="1861580" cy="916016"/>
                    <a:chOff x="479061" y="1967476"/>
                    <a:chExt cx="844312" cy="415455"/>
                  </a:xfrm>
                </p:grpSpPr>
                <p:sp>
                  <p:nvSpPr>
                    <p:cNvPr id="53" name="Rounded Rectangle 52"/>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4" name="Plaque 53"/>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5" name="Oval 54"/>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6" name="Oval 55"/>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7" name="Oval 56"/>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8" name="Oval 57"/>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9" name="Oval 58"/>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0" name="Oval 59"/>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000" dirty="0">
                          <a:solidFill>
                            <a:srgbClr val="F3F3F3"/>
                          </a:solidFill>
                        </a:rPr>
                        <a:t>$</a:t>
                      </a:r>
                    </a:p>
                  </p:txBody>
                </p:sp>
              </p:grpSp>
            </p:grpSp>
            <p:grpSp>
              <p:nvGrpSpPr>
                <p:cNvPr id="40" name="Group 39"/>
                <p:cNvGrpSpPr/>
                <p:nvPr/>
              </p:nvGrpSpPr>
              <p:grpSpPr>
                <a:xfrm>
                  <a:off x="959417" y="4830797"/>
                  <a:ext cx="1970558" cy="1501185"/>
                  <a:chOff x="6181344" y="2644095"/>
                  <a:chExt cx="1970558" cy="1501185"/>
                </a:xfrm>
              </p:grpSpPr>
              <p:sp>
                <p:nvSpPr>
                  <p:cNvPr id="41" name="Rounded Rectangle 40"/>
                  <p:cNvSpPr/>
                  <p:nvPr/>
                </p:nvSpPr>
                <p:spPr>
                  <a:xfrm>
                    <a:off x="6181344" y="2644095"/>
                    <a:ext cx="1944624" cy="1501185"/>
                  </a:xfrm>
                  <a:prstGeom prst="roundRect">
                    <a:avLst>
                      <a:gd name="adj" fmla="val 12606"/>
                    </a:avLst>
                  </a:prstGeom>
                  <a:solidFill>
                    <a:srgbClr val="E98B1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3F3F3"/>
                      </a:solidFill>
                    </a:endParaRPr>
                  </a:p>
                </p:txBody>
              </p:sp>
              <p:grpSp>
                <p:nvGrpSpPr>
                  <p:cNvPr id="42" name="Group 41"/>
                  <p:cNvGrpSpPr/>
                  <p:nvPr/>
                </p:nvGrpSpPr>
                <p:grpSpPr>
                  <a:xfrm>
                    <a:off x="6248400" y="2651670"/>
                    <a:ext cx="1816608" cy="1493610"/>
                    <a:chOff x="6248400" y="2651670"/>
                    <a:chExt cx="1816608" cy="1493610"/>
                  </a:xfrm>
                </p:grpSpPr>
                <p:sp>
                  <p:nvSpPr>
                    <p:cNvPr id="48" name="Rounded Rectangle 47"/>
                    <p:cNvSpPr/>
                    <p:nvPr/>
                  </p:nvSpPr>
                  <p:spPr>
                    <a:xfrm>
                      <a:off x="6248400" y="2651670"/>
                      <a:ext cx="1816608" cy="1493610"/>
                    </a:xfrm>
                    <a:prstGeom prst="roundRect">
                      <a:avLst>
                        <a:gd name="adj" fmla="val 10545"/>
                      </a:avLst>
                    </a:prstGeom>
                    <a:solidFill>
                      <a:srgbClr val="F49C0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3F3F3"/>
                        </a:solidFill>
                      </a:endParaRPr>
                    </a:p>
                  </p:txBody>
                </p:sp>
                <p:sp>
                  <p:nvSpPr>
                    <p:cNvPr id="49" name="Rounded Rectangle 48"/>
                    <p:cNvSpPr/>
                    <p:nvPr/>
                  </p:nvSpPr>
                  <p:spPr>
                    <a:xfrm>
                      <a:off x="6313385" y="2718816"/>
                      <a:ext cx="1672374" cy="1353312"/>
                    </a:xfrm>
                    <a:prstGeom prst="roundRect">
                      <a:avLst>
                        <a:gd name="adj" fmla="val 5967"/>
                      </a:avLst>
                    </a:prstGeom>
                    <a:noFill/>
                    <a:ln w="19050">
                      <a:solidFill>
                        <a:schemeClr val="accent2">
                          <a:lumMod val="60000"/>
                          <a:lumOff val="40000"/>
                        </a:schemeClr>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3F3F3"/>
                        </a:solidFill>
                      </a:endParaRPr>
                    </a:p>
                  </p:txBody>
                </p:sp>
              </p:grpSp>
              <p:sp>
                <p:nvSpPr>
                  <p:cNvPr id="44" name="Rounded Rectangle 43"/>
                  <p:cNvSpPr/>
                  <p:nvPr/>
                </p:nvSpPr>
                <p:spPr>
                  <a:xfrm>
                    <a:off x="8050744" y="3236675"/>
                    <a:ext cx="101158" cy="367164"/>
                  </a:xfrm>
                  <a:prstGeom prst="roundRect">
                    <a:avLst/>
                  </a:prstGeom>
                  <a:solidFill>
                    <a:srgbClr val="CA6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5" name="Freeform 44"/>
                  <p:cNvSpPr/>
                  <p:nvPr/>
                </p:nvSpPr>
                <p:spPr>
                  <a:xfrm>
                    <a:off x="7265159" y="3236674"/>
                    <a:ext cx="799849" cy="367164"/>
                  </a:xfrm>
                  <a:custGeom>
                    <a:avLst/>
                    <a:gdLst>
                      <a:gd name="connsiteX0" fmla="*/ 161544 w 802630"/>
                      <a:gd name="connsiteY0" fmla="*/ 0 h 367164"/>
                      <a:gd name="connsiteX1" fmla="*/ 316992 w 802630"/>
                      <a:gd name="connsiteY1" fmla="*/ 0 h 367164"/>
                      <a:gd name="connsiteX2" fmla="*/ 323088 w 802630"/>
                      <a:gd name="connsiteY2" fmla="*/ 0 h 367164"/>
                      <a:gd name="connsiteX3" fmla="*/ 802630 w 802630"/>
                      <a:gd name="connsiteY3" fmla="*/ 0 h 367164"/>
                      <a:gd name="connsiteX4" fmla="*/ 802630 w 802630"/>
                      <a:gd name="connsiteY4" fmla="*/ 367164 h 367164"/>
                      <a:gd name="connsiteX5" fmla="*/ 323088 w 802630"/>
                      <a:gd name="connsiteY5" fmla="*/ 367164 h 367164"/>
                      <a:gd name="connsiteX6" fmla="*/ 316992 w 802630"/>
                      <a:gd name="connsiteY6" fmla="*/ 367164 h 367164"/>
                      <a:gd name="connsiteX7" fmla="*/ 161544 w 802630"/>
                      <a:gd name="connsiteY7" fmla="*/ 367164 h 367164"/>
                      <a:gd name="connsiteX8" fmla="*/ 0 w 802630"/>
                      <a:gd name="connsiteY8" fmla="*/ 183582 h 367164"/>
                      <a:gd name="connsiteX9" fmla="*/ 161544 w 802630"/>
                      <a:gd name="connsiteY9" fmla="*/ 0 h 36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630" h="367164">
                        <a:moveTo>
                          <a:pt x="161544" y="0"/>
                        </a:moveTo>
                        <a:lnTo>
                          <a:pt x="316992" y="0"/>
                        </a:lnTo>
                        <a:lnTo>
                          <a:pt x="323088" y="0"/>
                        </a:lnTo>
                        <a:lnTo>
                          <a:pt x="802630" y="0"/>
                        </a:lnTo>
                        <a:lnTo>
                          <a:pt x="802630" y="367164"/>
                        </a:lnTo>
                        <a:lnTo>
                          <a:pt x="323088" y="367164"/>
                        </a:lnTo>
                        <a:lnTo>
                          <a:pt x="316992" y="367164"/>
                        </a:lnTo>
                        <a:lnTo>
                          <a:pt x="161544" y="367164"/>
                        </a:lnTo>
                        <a:cubicBezTo>
                          <a:pt x="72326" y="367164"/>
                          <a:pt x="0" y="284972"/>
                          <a:pt x="0" y="183582"/>
                        </a:cubicBezTo>
                        <a:cubicBezTo>
                          <a:pt x="0" y="82192"/>
                          <a:pt x="72326" y="0"/>
                          <a:pt x="161544" y="0"/>
                        </a:cubicBezTo>
                        <a:close/>
                      </a:path>
                    </a:pathLst>
                  </a:custGeom>
                  <a:solidFill>
                    <a:srgbClr val="D17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6" name="Oval 45"/>
                  <p:cNvSpPr/>
                  <p:nvPr/>
                </p:nvSpPr>
                <p:spPr>
                  <a:xfrm>
                    <a:off x="7370149" y="3317902"/>
                    <a:ext cx="204708" cy="204708"/>
                  </a:xfrm>
                  <a:prstGeom prst="ellipse">
                    <a:avLst/>
                  </a:prstGeom>
                  <a:solidFill>
                    <a:srgbClr val="F2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7" name="Oval 46"/>
                  <p:cNvSpPr/>
                  <p:nvPr/>
                </p:nvSpPr>
                <p:spPr>
                  <a:xfrm>
                    <a:off x="7405194" y="3327207"/>
                    <a:ext cx="169180" cy="186098"/>
                  </a:xfrm>
                  <a:prstGeom prst="ellipse">
                    <a:avLst/>
                  </a:prstGeom>
                  <a:solidFill>
                    <a:srgbClr val="D8B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grpSp>
        <p:sp>
          <p:nvSpPr>
            <p:cNvPr id="189" name="TextBox 188">
              <a:extLst>
                <a:ext uri="{FF2B5EF4-FFF2-40B4-BE49-F238E27FC236}">
                  <a16:creationId xmlns:a16="http://schemas.microsoft.com/office/drawing/2014/main" id="{354507D8-2A10-4B23-94A6-0401BDA1E526}"/>
                </a:ext>
              </a:extLst>
            </p:cNvPr>
            <p:cNvSpPr txBox="1"/>
            <p:nvPr/>
          </p:nvSpPr>
          <p:spPr>
            <a:xfrm>
              <a:off x="937191" y="5040135"/>
              <a:ext cx="2843353" cy="646331"/>
            </a:xfrm>
            <a:prstGeom prst="rect">
              <a:avLst/>
            </a:prstGeom>
            <a:noFill/>
          </p:spPr>
          <p:txBody>
            <a:bodyPr wrap="square" rtlCol="0">
              <a:spAutoFit/>
            </a:bodyPr>
            <a:lstStyle/>
            <a:p>
              <a:pPr algn="ctr"/>
              <a:r>
                <a:rPr lang="en-US" b="1" spc="600" dirty="0">
                  <a:solidFill>
                    <a:srgbClr val="7F7F7F"/>
                  </a:solidFill>
                  <a:latin typeface="Century Gothic" panose="020B0502020202020204" pitchFamily="34" charset="0"/>
                </a:rPr>
                <a:t>FINANCIAL ASSESSMENTS</a:t>
              </a:r>
            </a:p>
          </p:txBody>
        </p:sp>
      </p:grpSp>
      <p:grpSp>
        <p:nvGrpSpPr>
          <p:cNvPr id="16" name="Group 15"/>
          <p:cNvGrpSpPr/>
          <p:nvPr/>
        </p:nvGrpSpPr>
        <p:grpSpPr>
          <a:xfrm>
            <a:off x="3577001" y="2227117"/>
            <a:ext cx="2843353" cy="3459153"/>
            <a:chOff x="3577001" y="2227117"/>
            <a:chExt cx="2843353" cy="3459153"/>
          </a:xfrm>
        </p:grpSpPr>
        <p:grpSp>
          <p:nvGrpSpPr>
            <p:cNvPr id="9" name="Group 8"/>
            <p:cNvGrpSpPr/>
            <p:nvPr/>
          </p:nvGrpSpPr>
          <p:grpSpPr>
            <a:xfrm>
              <a:off x="3885467" y="2227117"/>
              <a:ext cx="2170228" cy="2531930"/>
              <a:chOff x="3885467" y="2227117"/>
              <a:chExt cx="2170228" cy="2531930"/>
            </a:xfrm>
          </p:grpSpPr>
          <p:grpSp>
            <p:nvGrpSpPr>
              <p:cNvPr id="6" name="Group 5"/>
              <p:cNvGrpSpPr/>
              <p:nvPr/>
            </p:nvGrpSpPr>
            <p:grpSpPr>
              <a:xfrm>
                <a:off x="3885467" y="2227117"/>
                <a:ext cx="2170228" cy="2531930"/>
                <a:chOff x="3888388" y="2228056"/>
                <a:chExt cx="2170228" cy="2531930"/>
              </a:xfrm>
            </p:grpSpPr>
            <p:grpSp>
              <p:nvGrpSpPr>
                <p:cNvPr id="169" name="Group 168"/>
                <p:cNvGrpSpPr/>
                <p:nvPr/>
              </p:nvGrpSpPr>
              <p:grpSpPr>
                <a:xfrm>
                  <a:off x="3888388" y="2228056"/>
                  <a:ext cx="2170228" cy="2531930"/>
                  <a:chOff x="5000726" y="2163035"/>
                  <a:chExt cx="2170228" cy="2531930"/>
                </a:xfrm>
              </p:grpSpPr>
              <p:grpSp>
                <p:nvGrpSpPr>
                  <p:cNvPr id="170" name="Group 169">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72" name="Flowchart: Manual Operation 17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73"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71" name="Rectangle 170"/>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91" name="Group 190">
                  <a:extLst>
                    <a:ext uri="{FF2B5EF4-FFF2-40B4-BE49-F238E27FC236}">
                      <a16:creationId xmlns:a16="http://schemas.microsoft.com/office/drawing/2014/main" id="{D822F3F4-702C-49C3-8D06-CE20D575A6B1}"/>
                    </a:ext>
                  </a:extLst>
                </p:cNvPr>
                <p:cNvGrpSpPr/>
                <p:nvPr/>
              </p:nvGrpSpPr>
              <p:grpSpPr>
                <a:xfrm flipH="1">
                  <a:off x="4160873" y="2549867"/>
                  <a:ext cx="1630524" cy="1902277"/>
                  <a:chOff x="619396" y="1862399"/>
                  <a:chExt cx="2194561" cy="2560320"/>
                </a:xfrm>
                <a:solidFill>
                  <a:srgbClr val="FFFFFF">
                    <a:alpha val="75000"/>
                  </a:srgbClr>
                </a:solidFill>
              </p:grpSpPr>
              <p:sp>
                <p:nvSpPr>
                  <p:cNvPr id="192" name="Flowchart: Manual Operation 19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93"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88" name="Group 87"/>
              <p:cNvGrpSpPr/>
              <p:nvPr/>
            </p:nvGrpSpPr>
            <p:grpSpPr>
              <a:xfrm>
                <a:off x="4375677" y="2813251"/>
                <a:ext cx="1173208" cy="1213542"/>
                <a:chOff x="4544995" y="2397228"/>
                <a:chExt cx="3636996" cy="3762032"/>
              </a:xfrm>
            </p:grpSpPr>
            <p:sp>
              <p:nvSpPr>
                <p:cNvPr id="89" name="Freeform 88"/>
                <p:cNvSpPr/>
                <p:nvPr/>
              </p:nvSpPr>
              <p:spPr>
                <a:xfrm>
                  <a:off x="5007011" y="2644095"/>
                  <a:ext cx="2712815" cy="3515164"/>
                </a:xfrm>
                <a:custGeom>
                  <a:avLst/>
                  <a:gdLst>
                    <a:gd name="connsiteX0" fmla="*/ 1132529 w 2265057"/>
                    <a:gd name="connsiteY0" fmla="*/ 0 h 3314716"/>
                    <a:gd name="connsiteX1" fmla="*/ 2265057 w 2265057"/>
                    <a:gd name="connsiteY1" fmla="*/ 1361885 h 3314716"/>
                    <a:gd name="connsiteX2" fmla="*/ 2265057 w 2265057"/>
                    <a:gd name="connsiteY2" fmla="*/ 3314716 h 3314716"/>
                    <a:gd name="connsiteX3" fmla="*/ 0 w 2265057"/>
                    <a:gd name="connsiteY3" fmla="*/ 3314716 h 3314716"/>
                    <a:gd name="connsiteX4" fmla="*/ 0 w 2265057"/>
                    <a:gd name="connsiteY4" fmla="*/ 1361885 h 331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057" h="3314716">
                      <a:moveTo>
                        <a:pt x="1132529" y="0"/>
                      </a:moveTo>
                      <a:lnTo>
                        <a:pt x="2265057" y="1361885"/>
                      </a:lnTo>
                      <a:lnTo>
                        <a:pt x="2265057" y="3314716"/>
                      </a:lnTo>
                      <a:lnTo>
                        <a:pt x="0" y="3314716"/>
                      </a:lnTo>
                      <a:lnTo>
                        <a:pt x="0" y="1361885"/>
                      </a:lnTo>
                      <a:close/>
                    </a:path>
                  </a:pathLst>
                </a:custGeom>
                <a:solidFill>
                  <a:srgbClr val="B5C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0" name="Rectangle 89"/>
                <p:cNvSpPr/>
                <p:nvPr/>
              </p:nvSpPr>
              <p:spPr>
                <a:xfrm>
                  <a:off x="5007011" y="5790540"/>
                  <a:ext cx="2712815" cy="368719"/>
                </a:xfrm>
                <a:prstGeom prst="rect">
                  <a:avLst/>
                </a:prstGeom>
                <a:solidFill>
                  <a:srgbClr val="95A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1" name="Rectangle 90"/>
                <p:cNvSpPr/>
                <p:nvPr/>
              </p:nvSpPr>
              <p:spPr>
                <a:xfrm>
                  <a:off x="5916019" y="4753156"/>
                  <a:ext cx="914400" cy="1406104"/>
                </a:xfrm>
                <a:prstGeom prst="rect">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92" name="Picture 9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73862" y="2644094"/>
                  <a:ext cx="3179111" cy="1633074"/>
                </a:xfrm>
                <a:prstGeom prst="rect">
                  <a:avLst/>
                </a:prstGeom>
              </p:spPr>
            </p:pic>
            <p:sp>
              <p:nvSpPr>
                <p:cNvPr id="93" name="Diagonal Stripe 92"/>
                <p:cNvSpPr/>
                <p:nvPr/>
              </p:nvSpPr>
              <p:spPr>
                <a:xfrm flipV="1">
                  <a:off x="6355838" y="2397228"/>
                  <a:ext cx="1826153" cy="1907213"/>
                </a:xfrm>
                <a:prstGeom prst="diagStripe">
                  <a:avLst>
                    <a:gd name="adj" fmla="val 73063"/>
                  </a:avLst>
                </a:prstGeom>
                <a:solidFill>
                  <a:srgbClr val="E74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4" name="Diagonal Stripe 93"/>
                <p:cNvSpPr/>
                <p:nvPr/>
              </p:nvSpPr>
              <p:spPr>
                <a:xfrm flipH="1" flipV="1">
                  <a:off x="4544995" y="2397991"/>
                  <a:ext cx="1826153" cy="1907213"/>
                </a:xfrm>
                <a:prstGeom prst="diagStripe">
                  <a:avLst>
                    <a:gd name="adj" fmla="val 73063"/>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5" name="Rectangle 94"/>
                <p:cNvSpPr/>
                <p:nvPr/>
              </p:nvSpPr>
              <p:spPr>
                <a:xfrm>
                  <a:off x="5916777" y="4754204"/>
                  <a:ext cx="913642" cy="203647"/>
                </a:xfrm>
                <a:prstGeom prst="rect">
                  <a:avLst/>
                </a:prstGeom>
                <a:solidFill>
                  <a:srgbClr val="C0392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96" name="Group 95"/>
                <p:cNvGrpSpPr/>
                <p:nvPr/>
              </p:nvGrpSpPr>
              <p:grpSpPr>
                <a:xfrm>
                  <a:off x="5954629" y="5428822"/>
                  <a:ext cx="187091" cy="190753"/>
                  <a:chOff x="5954629" y="5476055"/>
                  <a:chExt cx="140765" cy="143520"/>
                </a:xfrm>
              </p:grpSpPr>
              <p:sp>
                <p:nvSpPr>
                  <p:cNvPr id="99" name="Oval 98"/>
                  <p:cNvSpPr/>
                  <p:nvPr/>
                </p:nvSpPr>
                <p:spPr>
                  <a:xfrm>
                    <a:off x="5973802" y="5497983"/>
                    <a:ext cx="121592" cy="12159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00" name="Oval 99"/>
                  <p:cNvSpPr/>
                  <p:nvPr/>
                </p:nvSpPr>
                <p:spPr>
                  <a:xfrm>
                    <a:off x="5954629" y="5476055"/>
                    <a:ext cx="133751" cy="1337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97" name="Oval 96"/>
                <p:cNvSpPr/>
                <p:nvPr/>
              </p:nvSpPr>
              <p:spPr>
                <a:xfrm>
                  <a:off x="6007056" y="3727733"/>
                  <a:ext cx="703414" cy="703414"/>
                </a:xfrm>
                <a:prstGeom prst="ellipse">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8" name="Oval 97"/>
                <p:cNvSpPr/>
                <p:nvPr/>
              </p:nvSpPr>
              <p:spPr>
                <a:xfrm>
                  <a:off x="6027412" y="3862130"/>
                  <a:ext cx="662888" cy="569017"/>
                </a:xfrm>
                <a:prstGeom prst="ellipse">
                  <a:avLst/>
                </a:prstGeom>
                <a:solidFill>
                  <a:srgbClr val="349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sp>
          <p:nvSpPr>
            <p:cNvPr id="200" name="TextBox 199">
              <a:extLst>
                <a:ext uri="{FF2B5EF4-FFF2-40B4-BE49-F238E27FC236}">
                  <a16:creationId xmlns:a16="http://schemas.microsoft.com/office/drawing/2014/main" id="{354507D8-2A10-4B23-94A6-0401BDA1E526}"/>
                </a:ext>
              </a:extLst>
            </p:cNvPr>
            <p:cNvSpPr txBox="1"/>
            <p:nvPr/>
          </p:nvSpPr>
          <p:spPr>
            <a:xfrm>
              <a:off x="3577001" y="5039939"/>
              <a:ext cx="2843353" cy="646331"/>
            </a:xfrm>
            <a:prstGeom prst="rect">
              <a:avLst/>
            </a:prstGeom>
            <a:noFill/>
          </p:spPr>
          <p:txBody>
            <a:bodyPr wrap="square" rtlCol="0">
              <a:spAutoFit/>
            </a:bodyPr>
            <a:lstStyle/>
            <a:p>
              <a:pPr algn="ctr"/>
              <a:r>
                <a:rPr lang="en-US" b="1" spc="600" dirty="0">
                  <a:solidFill>
                    <a:srgbClr val="7F7F7F"/>
                  </a:solidFill>
                  <a:latin typeface="Century Gothic" panose="020B0502020202020204" pitchFamily="34" charset="0"/>
                </a:rPr>
                <a:t>HOUSING COUNSELING</a:t>
              </a:r>
            </a:p>
          </p:txBody>
        </p:sp>
      </p:grpSp>
      <p:grpSp>
        <p:nvGrpSpPr>
          <p:cNvPr id="18" name="Group 17"/>
          <p:cNvGrpSpPr/>
          <p:nvPr/>
        </p:nvGrpSpPr>
        <p:grpSpPr>
          <a:xfrm>
            <a:off x="8789155" y="2228055"/>
            <a:ext cx="2843353" cy="3458215"/>
            <a:chOff x="8789155" y="2228055"/>
            <a:chExt cx="2843353" cy="3458215"/>
          </a:xfrm>
        </p:grpSpPr>
        <p:grpSp>
          <p:nvGrpSpPr>
            <p:cNvPr id="11" name="Group 10"/>
            <p:cNvGrpSpPr/>
            <p:nvPr/>
          </p:nvGrpSpPr>
          <p:grpSpPr>
            <a:xfrm>
              <a:off x="9140395" y="2228055"/>
              <a:ext cx="2170228" cy="2531930"/>
              <a:chOff x="9140395" y="2228055"/>
              <a:chExt cx="2170228" cy="2531930"/>
            </a:xfrm>
          </p:grpSpPr>
          <p:grpSp>
            <p:nvGrpSpPr>
              <p:cNvPr id="8" name="Group 7"/>
              <p:cNvGrpSpPr/>
              <p:nvPr/>
            </p:nvGrpSpPr>
            <p:grpSpPr>
              <a:xfrm>
                <a:off x="9140395" y="2228055"/>
                <a:ext cx="2170228" cy="2531930"/>
                <a:chOff x="9140395" y="2228055"/>
                <a:chExt cx="2170228" cy="2531930"/>
              </a:xfrm>
            </p:grpSpPr>
            <p:grpSp>
              <p:nvGrpSpPr>
                <p:cNvPr id="179" name="Group 178"/>
                <p:cNvGrpSpPr/>
                <p:nvPr/>
              </p:nvGrpSpPr>
              <p:grpSpPr>
                <a:xfrm>
                  <a:off x="9140395" y="2228055"/>
                  <a:ext cx="2170228" cy="2531930"/>
                  <a:chOff x="5000726" y="2163035"/>
                  <a:chExt cx="2170228" cy="2531930"/>
                </a:xfrm>
              </p:grpSpPr>
              <p:grpSp>
                <p:nvGrpSpPr>
                  <p:cNvPr id="180" name="Group 179">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82" name="Flowchart: Manual Operation 18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83"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81" name="Rectangle 180"/>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97" name="Group 196">
                  <a:extLst>
                    <a:ext uri="{FF2B5EF4-FFF2-40B4-BE49-F238E27FC236}">
                      <a16:creationId xmlns:a16="http://schemas.microsoft.com/office/drawing/2014/main" id="{D822F3F4-702C-49C3-8D06-CE20D575A6B1}"/>
                    </a:ext>
                  </a:extLst>
                </p:cNvPr>
                <p:cNvGrpSpPr/>
                <p:nvPr/>
              </p:nvGrpSpPr>
              <p:grpSpPr>
                <a:xfrm flipH="1">
                  <a:off x="9407948" y="2545910"/>
                  <a:ext cx="1630524" cy="1902277"/>
                  <a:chOff x="619396" y="1862399"/>
                  <a:chExt cx="2194561" cy="2560320"/>
                </a:xfrm>
                <a:solidFill>
                  <a:srgbClr val="FFFFFF">
                    <a:alpha val="75000"/>
                  </a:srgbClr>
                </a:solidFill>
              </p:grpSpPr>
              <p:sp>
                <p:nvSpPr>
                  <p:cNvPr id="198" name="Flowchart: Manual Operation 197">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99"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148" name="Group 147"/>
              <p:cNvGrpSpPr/>
              <p:nvPr/>
            </p:nvGrpSpPr>
            <p:grpSpPr>
              <a:xfrm>
                <a:off x="9798583" y="2772831"/>
                <a:ext cx="839123" cy="1425752"/>
                <a:chOff x="929500" y="-172561"/>
                <a:chExt cx="2202388" cy="3742073"/>
              </a:xfrm>
            </p:grpSpPr>
            <p:sp>
              <p:nvSpPr>
                <p:cNvPr id="149" name="Freeform 148"/>
                <p:cNvSpPr/>
                <p:nvPr/>
              </p:nvSpPr>
              <p:spPr>
                <a:xfrm rot="7452181">
                  <a:off x="7587" y="1199438"/>
                  <a:ext cx="3698685" cy="954688"/>
                </a:xfrm>
                <a:custGeom>
                  <a:avLst/>
                  <a:gdLst>
                    <a:gd name="connsiteX0" fmla="*/ 2294263 w 2634232"/>
                    <a:gd name="connsiteY0" fmla="*/ 180231 h 679936"/>
                    <a:gd name="connsiteX1" fmla="*/ 2134526 w 2634232"/>
                    <a:gd name="connsiteY1" fmla="*/ 339968 h 679936"/>
                    <a:gd name="connsiteX2" fmla="*/ 2294263 w 2634232"/>
                    <a:gd name="connsiteY2" fmla="*/ 499705 h 679936"/>
                    <a:gd name="connsiteX3" fmla="*/ 2454000 w 2634232"/>
                    <a:gd name="connsiteY3" fmla="*/ 339968 h 679936"/>
                    <a:gd name="connsiteX4" fmla="*/ 2294263 w 2634232"/>
                    <a:gd name="connsiteY4" fmla="*/ 180231 h 679936"/>
                    <a:gd name="connsiteX5" fmla="*/ 2294264 w 2634232"/>
                    <a:gd name="connsiteY5" fmla="*/ 0 h 679936"/>
                    <a:gd name="connsiteX6" fmla="*/ 2634232 w 2634232"/>
                    <a:gd name="connsiteY6" fmla="*/ 339968 h 679936"/>
                    <a:gd name="connsiteX7" fmla="*/ 2294264 w 2634232"/>
                    <a:gd name="connsiteY7" fmla="*/ 679936 h 679936"/>
                    <a:gd name="connsiteX8" fmla="*/ 1981013 w 2634232"/>
                    <a:gd name="connsiteY8" fmla="*/ 472299 h 679936"/>
                    <a:gd name="connsiteX9" fmla="*/ 1960830 w 2634232"/>
                    <a:gd name="connsiteY9" fmla="*/ 372331 h 679936"/>
                    <a:gd name="connsiteX10" fmla="*/ 1959553 w 2634232"/>
                    <a:gd name="connsiteY10" fmla="*/ 372589 h 679936"/>
                    <a:gd name="connsiteX11" fmla="*/ 1535356 w 2634232"/>
                    <a:gd name="connsiteY11" fmla="*/ 372589 h 679936"/>
                    <a:gd name="connsiteX12" fmla="*/ 1536852 w 2634232"/>
                    <a:gd name="connsiteY12" fmla="*/ 373534 h 679936"/>
                    <a:gd name="connsiteX13" fmla="*/ 0 w 2634232"/>
                    <a:gd name="connsiteY13" fmla="*/ 373624 h 679936"/>
                    <a:gd name="connsiteX14" fmla="*/ 444923 w 2634232"/>
                    <a:gd name="connsiteY14" fmla="*/ 48767 h 679936"/>
                    <a:gd name="connsiteX15" fmla="*/ 555725 w 2634232"/>
                    <a:gd name="connsiteY15" fmla="*/ 39824 h 679936"/>
                    <a:gd name="connsiteX16" fmla="*/ 583278 w 2634232"/>
                    <a:gd name="connsiteY16" fmla="*/ 34261 h 679936"/>
                    <a:gd name="connsiteX17" fmla="*/ 1959553 w 2634232"/>
                    <a:gd name="connsiteY17" fmla="*/ 34261 h 679936"/>
                    <a:gd name="connsiteX18" fmla="*/ 2024808 w 2634232"/>
                    <a:gd name="connsiteY18" fmla="*/ 47435 h 679936"/>
                    <a:gd name="connsiteX19" fmla="*/ 2075577 w 2634232"/>
                    <a:gd name="connsiteY19" fmla="*/ 81665 h 679936"/>
                    <a:gd name="connsiteX20" fmla="*/ 2104185 w 2634232"/>
                    <a:gd name="connsiteY20" fmla="*/ 58061 h 679936"/>
                    <a:gd name="connsiteX21" fmla="*/ 2294264 w 2634232"/>
                    <a:gd name="connsiteY21" fmla="*/ 0 h 6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34232" h="679936">
                      <a:moveTo>
                        <a:pt x="2294263" y="180231"/>
                      </a:moveTo>
                      <a:cubicBezTo>
                        <a:pt x="2206043" y="180231"/>
                        <a:pt x="2134526" y="251748"/>
                        <a:pt x="2134526" y="339968"/>
                      </a:cubicBezTo>
                      <a:cubicBezTo>
                        <a:pt x="2134526" y="428188"/>
                        <a:pt x="2206043" y="499705"/>
                        <a:pt x="2294263" y="499705"/>
                      </a:cubicBezTo>
                      <a:cubicBezTo>
                        <a:pt x="2382483" y="499705"/>
                        <a:pt x="2454000" y="428188"/>
                        <a:pt x="2454000" y="339968"/>
                      </a:cubicBezTo>
                      <a:cubicBezTo>
                        <a:pt x="2454000" y="251748"/>
                        <a:pt x="2382483" y="180231"/>
                        <a:pt x="2294263" y="180231"/>
                      </a:cubicBezTo>
                      <a:close/>
                      <a:moveTo>
                        <a:pt x="2294264" y="0"/>
                      </a:moveTo>
                      <a:cubicBezTo>
                        <a:pt x="2482023" y="0"/>
                        <a:pt x="2634232" y="152209"/>
                        <a:pt x="2634232" y="339968"/>
                      </a:cubicBezTo>
                      <a:cubicBezTo>
                        <a:pt x="2634232" y="527727"/>
                        <a:pt x="2482023" y="679936"/>
                        <a:pt x="2294264" y="679936"/>
                      </a:cubicBezTo>
                      <a:cubicBezTo>
                        <a:pt x="2153445" y="679936"/>
                        <a:pt x="2032622" y="594319"/>
                        <a:pt x="1981013" y="472299"/>
                      </a:cubicBezTo>
                      <a:lnTo>
                        <a:pt x="1960830" y="372331"/>
                      </a:lnTo>
                      <a:lnTo>
                        <a:pt x="1959553" y="372589"/>
                      </a:lnTo>
                      <a:lnTo>
                        <a:pt x="1535356" y="372589"/>
                      </a:lnTo>
                      <a:lnTo>
                        <a:pt x="1536852" y="373534"/>
                      </a:lnTo>
                      <a:lnTo>
                        <a:pt x="0" y="373624"/>
                      </a:lnTo>
                      <a:cubicBezTo>
                        <a:pt x="68900" y="195123"/>
                        <a:pt x="229007" y="82854"/>
                        <a:pt x="444923" y="48767"/>
                      </a:cubicBezTo>
                      <a:lnTo>
                        <a:pt x="555725" y="39824"/>
                      </a:lnTo>
                      <a:lnTo>
                        <a:pt x="583278" y="34261"/>
                      </a:lnTo>
                      <a:lnTo>
                        <a:pt x="1959553" y="34261"/>
                      </a:lnTo>
                      <a:cubicBezTo>
                        <a:pt x="1982700" y="34261"/>
                        <a:pt x="2004751" y="38952"/>
                        <a:pt x="2024808" y="47435"/>
                      </a:cubicBezTo>
                      <a:lnTo>
                        <a:pt x="2075577" y="81665"/>
                      </a:lnTo>
                      <a:lnTo>
                        <a:pt x="2104185" y="58061"/>
                      </a:lnTo>
                      <a:cubicBezTo>
                        <a:pt x="2158444" y="21404"/>
                        <a:pt x="2223854" y="0"/>
                        <a:pt x="2294264" y="0"/>
                      </a:cubicBezTo>
                      <a:close/>
                    </a:path>
                  </a:pathLst>
                </a:custGeom>
                <a:solidFill>
                  <a:srgbClr val="62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150" name="Group 149"/>
                <p:cNvGrpSpPr/>
                <p:nvPr/>
              </p:nvGrpSpPr>
              <p:grpSpPr>
                <a:xfrm>
                  <a:off x="929500" y="311650"/>
                  <a:ext cx="2202388" cy="1333907"/>
                  <a:chOff x="827899" y="230371"/>
                  <a:chExt cx="2202388" cy="1333907"/>
                </a:xfrm>
              </p:grpSpPr>
              <p:sp>
                <p:nvSpPr>
                  <p:cNvPr id="153" name="Rounded Rectangle 152"/>
                  <p:cNvSpPr/>
                  <p:nvPr/>
                </p:nvSpPr>
                <p:spPr>
                  <a:xfrm>
                    <a:off x="832054" y="230371"/>
                    <a:ext cx="2198233" cy="1333907"/>
                  </a:xfrm>
                  <a:prstGeom prst="roundRect">
                    <a:avLst/>
                  </a:pr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54" name="Rectangle 153"/>
                  <p:cNvSpPr/>
                  <p:nvPr/>
                </p:nvSpPr>
                <p:spPr>
                  <a:xfrm>
                    <a:off x="827899" y="452785"/>
                    <a:ext cx="2202388" cy="37435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51" name="Freeform 150"/>
                <p:cNvSpPr/>
                <p:nvPr/>
              </p:nvSpPr>
              <p:spPr>
                <a:xfrm rot="14050877" flipH="1">
                  <a:off x="162161" y="1242826"/>
                  <a:ext cx="3698685" cy="954688"/>
                </a:xfrm>
                <a:custGeom>
                  <a:avLst/>
                  <a:gdLst>
                    <a:gd name="connsiteX0" fmla="*/ 2294263 w 2634232"/>
                    <a:gd name="connsiteY0" fmla="*/ 180231 h 679936"/>
                    <a:gd name="connsiteX1" fmla="*/ 2134526 w 2634232"/>
                    <a:gd name="connsiteY1" fmla="*/ 339968 h 679936"/>
                    <a:gd name="connsiteX2" fmla="*/ 2294263 w 2634232"/>
                    <a:gd name="connsiteY2" fmla="*/ 499705 h 679936"/>
                    <a:gd name="connsiteX3" fmla="*/ 2454000 w 2634232"/>
                    <a:gd name="connsiteY3" fmla="*/ 339968 h 679936"/>
                    <a:gd name="connsiteX4" fmla="*/ 2294263 w 2634232"/>
                    <a:gd name="connsiteY4" fmla="*/ 180231 h 679936"/>
                    <a:gd name="connsiteX5" fmla="*/ 2294264 w 2634232"/>
                    <a:gd name="connsiteY5" fmla="*/ 0 h 679936"/>
                    <a:gd name="connsiteX6" fmla="*/ 2634232 w 2634232"/>
                    <a:gd name="connsiteY6" fmla="*/ 339968 h 679936"/>
                    <a:gd name="connsiteX7" fmla="*/ 2294264 w 2634232"/>
                    <a:gd name="connsiteY7" fmla="*/ 679936 h 679936"/>
                    <a:gd name="connsiteX8" fmla="*/ 1981013 w 2634232"/>
                    <a:gd name="connsiteY8" fmla="*/ 472299 h 679936"/>
                    <a:gd name="connsiteX9" fmla="*/ 1960830 w 2634232"/>
                    <a:gd name="connsiteY9" fmla="*/ 372331 h 679936"/>
                    <a:gd name="connsiteX10" fmla="*/ 1959553 w 2634232"/>
                    <a:gd name="connsiteY10" fmla="*/ 372589 h 679936"/>
                    <a:gd name="connsiteX11" fmla="*/ 1535356 w 2634232"/>
                    <a:gd name="connsiteY11" fmla="*/ 372589 h 679936"/>
                    <a:gd name="connsiteX12" fmla="*/ 1536852 w 2634232"/>
                    <a:gd name="connsiteY12" fmla="*/ 373534 h 679936"/>
                    <a:gd name="connsiteX13" fmla="*/ 0 w 2634232"/>
                    <a:gd name="connsiteY13" fmla="*/ 373624 h 679936"/>
                    <a:gd name="connsiteX14" fmla="*/ 444923 w 2634232"/>
                    <a:gd name="connsiteY14" fmla="*/ 48767 h 679936"/>
                    <a:gd name="connsiteX15" fmla="*/ 555725 w 2634232"/>
                    <a:gd name="connsiteY15" fmla="*/ 39824 h 679936"/>
                    <a:gd name="connsiteX16" fmla="*/ 583278 w 2634232"/>
                    <a:gd name="connsiteY16" fmla="*/ 34261 h 679936"/>
                    <a:gd name="connsiteX17" fmla="*/ 1959553 w 2634232"/>
                    <a:gd name="connsiteY17" fmla="*/ 34261 h 679936"/>
                    <a:gd name="connsiteX18" fmla="*/ 2024808 w 2634232"/>
                    <a:gd name="connsiteY18" fmla="*/ 47435 h 679936"/>
                    <a:gd name="connsiteX19" fmla="*/ 2075577 w 2634232"/>
                    <a:gd name="connsiteY19" fmla="*/ 81665 h 679936"/>
                    <a:gd name="connsiteX20" fmla="*/ 2104185 w 2634232"/>
                    <a:gd name="connsiteY20" fmla="*/ 58061 h 679936"/>
                    <a:gd name="connsiteX21" fmla="*/ 2294264 w 2634232"/>
                    <a:gd name="connsiteY21" fmla="*/ 0 h 6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34232" h="679936">
                      <a:moveTo>
                        <a:pt x="2294263" y="180231"/>
                      </a:moveTo>
                      <a:cubicBezTo>
                        <a:pt x="2206043" y="180231"/>
                        <a:pt x="2134526" y="251748"/>
                        <a:pt x="2134526" y="339968"/>
                      </a:cubicBezTo>
                      <a:cubicBezTo>
                        <a:pt x="2134526" y="428188"/>
                        <a:pt x="2206043" y="499705"/>
                        <a:pt x="2294263" y="499705"/>
                      </a:cubicBezTo>
                      <a:cubicBezTo>
                        <a:pt x="2382483" y="499705"/>
                        <a:pt x="2454000" y="428188"/>
                        <a:pt x="2454000" y="339968"/>
                      </a:cubicBezTo>
                      <a:cubicBezTo>
                        <a:pt x="2454000" y="251748"/>
                        <a:pt x="2382483" y="180231"/>
                        <a:pt x="2294263" y="180231"/>
                      </a:cubicBezTo>
                      <a:close/>
                      <a:moveTo>
                        <a:pt x="2294264" y="0"/>
                      </a:moveTo>
                      <a:cubicBezTo>
                        <a:pt x="2482023" y="0"/>
                        <a:pt x="2634232" y="152209"/>
                        <a:pt x="2634232" y="339968"/>
                      </a:cubicBezTo>
                      <a:cubicBezTo>
                        <a:pt x="2634232" y="527727"/>
                        <a:pt x="2482023" y="679936"/>
                        <a:pt x="2294264" y="679936"/>
                      </a:cubicBezTo>
                      <a:cubicBezTo>
                        <a:pt x="2153445" y="679936"/>
                        <a:pt x="2032622" y="594319"/>
                        <a:pt x="1981013" y="472299"/>
                      </a:cubicBezTo>
                      <a:lnTo>
                        <a:pt x="1960830" y="372331"/>
                      </a:lnTo>
                      <a:lnTo>
                        <a:pt x="1959553" y="372589"/>
                      </a:lnTo>
                      <a:lnTo>
                        <a:pt x="1535356" y="372589"/>
                      </a:lnTo>
                      <a:lnTo>
                        <a:pt x="1536852" y="373534"/>
                      </a:lnTo>
                      <a:lnTo>
                        <a:pt x="0" y="373624"/>
                      </a:lnTo>
                      <a:cubicBezTo>
                        <a:pt x="68900" y="195123"/>
                        <a:pt x="229007" y="82854"/>
                        <a:pt x="444923" y="48767"/>
                      </a:cubicBezTo>
                      <a:lnTo>
                        <a:pt x="555725" y="39824"/>
                      </a:lnTo>
                      <a:lnTo>
                        <a:pt x="583278" y="34261"/>
                      </a:lnTo>
                      <a:lnTo>
                        <a:pt x="1959553" y="34261"/>
                      </a:lnTo>
                      <a:cubicBezTo>
                        <a:pt x="1982700" y="34261"/>
                        <a:pt x="2004751" y="38952"/>
                        <a:pt x="2024808" y="47435"/>
                      </a:cubicBezTo>
                      <a:lnTo>
                        <a:pt x="2075577" y="81665"/>
                      </a:lnTo>
                      <a:lnTo>
                        <a:pt x="2104185" y="58061"/>
                      </a:lnTo>
                      <a:cubicBezTo>
                        <a:pt x="2158444" y="21404"/>
                        <a:pt x="2223854" y="0"/>
                        <a:pt x="2294264"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52" name="Oval 151"/>
                <p:cNvSpPr/>
                <p:nvPr/>
              </p:nvSpPr>
              <p:spPr>
                <a:xfrm>
                  <a:off x="1808784" y="1817196"/>
                  <a:ext cx="219106" cy="21910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sp>
          <p:nvSpPr>
            <p:cNvPr id="202" name="TextBox 201">
              <a:extLst>
                <a:ext uri="{FF2B5EF4-FFF2-40B4-BE49-F238E27FC236}">
                  <a16:creationId xmlns:a16="http://schemas.microsoft.com/office/drawing/2014/main" id="{354507D8-2A10-4B23-94A6-0401BDA1E526}"/>
                </a:ext>
              </a:extLst>
            </p:cNvPr>
            <p:cNvSpPr txBox="1"/>
            <p:nvPr/>
          </p:nvSpPr>
          <p:spPr>
            <a:xfrm>
              <a:off x="8789155" y="5039939"/>
              <a:ext cx="2843353" cy="646331"/>
            </a:xfrm>
            <a:prstGeom prst="rect">
              <a:avLst/>
            </a:prstGeom>
            <a:noFill/>
          </p:spPr>
          <p:txBody>
            <a:bodyPr wrap="square" rtlCol="0">
              <a:spAutoFit/>
            </a:bodyPr>
            <a:lstStyle/>
            <a:p>
              <a:pPr algn="ctr"/>
              <a:r>
                <a:rPr lang="en-US" b="1" spc="600" dirty="0">
                  <a:solidFill>
                    <a:srgbClr val="7F7F7F"/>
                  </a:solidFill>
                  <a:latin typeface="Century Gothic" panose="020B0502020202020204" pitchFamily="34" charset="0"/>
                </a:rPr>
                <a:t>DEBT MANAGEMENT</a:t>
              </a:r>
            </a:p>
          </p:txBody>
        </p:sp>
      </p:grpSp>
      <p:grpSp>
        <p:nvGrpSpPr>
          <p:cNvPr id="4" name="Group 3"/>
          <p:cNvGrpSpPr/>
          <p:nvPr/>
        </p:nvGrpSpPr>
        <p:grpSpPr>
          <a:xfrm>
            <a:off x="6216810" y="2223127"/>
            <a:ext cx="2843353" cy="3463143"/>
            <a:chOff x="6216810" y="2223127"/>
            <a:chExt cx="2843353" cy="3463143"/>
          </a:xfrm>
        </p:grpSpPr>
        <p:sp>
          <p:nvSpPr>
            <p:cNvPr id="201" name="TextBox 200">
              <a:extLst>
                <a:ext uri="{FF2B5EF4-FFF2-40B4-BE49-F238E27FC236}">
                  <a16:creationId xmlns:a16="http://schemas.microsoft.com/office/drawing/2014/main" id="{354507D8-2A10-4B23-94A6-0401BDA1E526}"/>
                </a:ext>
              </a:extLst>
            </p:cNvPr>
            <p:cNvSpPr txBox="1"/>
            <p:nvPr/>
          </p:nvSpPr>
          <p:spPr>
            <a:xfrm>
              <a:off x="6216810" y="5039939"/>
              <a:ext cx="2843353" cy="646331"/>
            </a:xfrm>
            <a:prstGeom prst="rect">
              <a:avLst/>
            </a:prstGeom>
            <a:noFill/>
          </p:spPr>
          <p:txBody>
            <a:bodyPr wrap="square" rtlCol="0">
              <a:spAutoFit/>
            </a:bodyPr>
            <a:lstStyle/>
            <a:p>
              <a:pPr algn="ctr"/>
              <a:r>
                <a:rPr lang="en-US" b="1" spc="600" dirty="0">
                  <a:solidFill>
                    <a:srgbClr val="7F7F7F"/>
                  </a:solidFill>
                  <a:latin typeface="Century Gothic" panose="020B0502020202020204" pitchFamily="34" charset="0"/>
                </a:rPr>
                <a:t>CREDIT REPORT COUNSELING</a:t>
              </a:r>
            </a:p>
          </p:txBody>
        </p:sp>
        <p:grpSp>
          <p:nvGrpSpPr>
            <p:cNvPr id="3" name="Group 2"/>
            <p:cNvGrpSpPr/>
            <p:nvPr/>
          </p:nvGrpSpPr>
          <p:grpSpPr>
            <a:xfrm>
              <a:off x="6555672" y="2223127"/>
              <a:ext cx="2170228" cy="2531930"/>
              <a:chOff x="6555672" y="2223127"/>
              <a:chExt cx="2170228" cy="2531930"/>
            </a:xfrm>
          </p:grpSpPr>
          <p:grpSp>
            <p:nvGrpSpPr>
              <p:cNvPr id="7" name="Group 6"/>
              <p:cNvGrpSpPr/>
              <p:nvPr/>
            </p:nvGrpSpPr>
            <p:grpSpPr>
              <a:xfrm>
                <a:off x="6555672" y="2223127"/>
                <a:ext cx="2170228" cy="2531930"/>
                <a:chOff x="6555672" y="2223127"/>
                <a:chExt cx="2170228" cy="2531930"/>
              </a:xfrm>
            </p:grpSpPr>
            <p:grpSp>
              <p:nvGrpSpPr>
                <p:cNvPr id="174" name="Group 173"/>
                <p:cNvGrpSpPr/>
                <p:nvPr/>
              </p:nvGrpSpPr>
              <p:grpSpPr>
                <a:xfrm>
                  <a:off x="6555672" y="2223127"/>
                  <a:ext cx="2170228" cy="2531930"/>
                  <a:chOff x="5000726" y="2163035"/>
                  <a:chExt cx="2170228" cy="2531930"/>
                </a:xfrm>
              </p:grpSpPr>
              <p:grpSp>
                <p:nvGrpSpPr>
                  <p:cNvPr id="175" name="Group 174">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77" name="Flowchart: Manual Operation 17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7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76" name="Rectangle 175"/>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94" name="Group 193">
                  <a:extLst>
                    <a:ext uri="{FF2B5EF4-FFF2-40B4-BE49-F238E27FC236}">
                      <a16:creationId xmlns:a16="http://schemas.microsoft.com/office/drawing/2014/main" id="{D822F3F4-702C-49C3-8D06-CE20D575A6B1}"/>
                    </a:ext>
                  </a:extLst>
                </p:cNvPr>
                <p:cNvGrpSpPr/>
                <p:nvPr/>
              </p:nvGrpSpPr>
              <p:grpSpPr>
                <a:xfrm flipH="1">
                  <a:off x="6823820" y="2555256"/>
                  <a:ext cx="1630524" cy="1902277"/>
                  <a:chOff x="619396" y="1862399"/>
                  <a:chExt cx="2194561" cy="2560320"/>
                </a:xfrm>
                <a:solidFill>
                  <a:srgbClr val="FFFFFF">
                    <a:alpha val="75000"/>
                  </a:srgbClr>
                </a:solidFill>
              </p:grpSpPr>
              <p:sp>
                <p:nvSpPr>
                  <p:cNvPr id="195" name="Flowchart: Manual Operation 194">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96"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142" name="Group 141"/>
              <p:cNvGrpSpPr/>
              <p:nvPr/>
            </p:nvGrpSpPr>
            <p:grpSpPr>
              <a:xfrm>
                <a:off x="7146714" y="2900305"/>
                <a:ext cx="967871" cy="1129209"/>
                <a:chOff x="8081240" y="3376460"/>
                <a:chExt cx="2179768" cy="2543122"/>
              </a:xfrm>
            </p:grpSpPr>
            <p:sp>
              <p:nvSpPr>
                <p:cNvPr id="143" name="Rounded Rectangle 142"/>
                <p:cNvSpPr/>
                <p:nvPr/>
              </p:nvSpPr>
              <p:spPr>
                <a:xfrm>
                  <a:off x="9500092" y="5389268"/>
                  <a:ext cx="490409" cy="530314"/>
                </a:xfrm>
                <a:prstGeom prst="roundRect">
                  <a:avLst/>
                </a:prstGeom>
                <a:solidFill>
                  <a:srgbClr val="F5AD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ounded Rectangle 143"/>
                <p:cNvSpPr/>
                <p:nvPr/>
              </p:nvSpPr>
              <p:spPr>
                <a:xfrm>
                  <a:off x="8361234" y="5389268"/>
                  <a:ext cx="490409" cy="530314"/>
                </a:xfrm>
                <a:prstGeom prst="roundRect">
                  <a:avLst/>
                </a:prstGeom>
                <a:solidFill>
                  <a:srgbClr val="F5AD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Freeform 144"/>
                <p:cNvSpPr/>
                <p:nvPr/>
              </p:nvSpPr>
              <p:spPr>
                <a:xfrm>
                  <a:off x="8081240" y="3626701"/>
                  <a:ext cx="2179768" cy="2175770"/>
                </a:xfrm>
                <a:custGeom>
                  <a:avLst/>
                  <a:gdLst>
                    <a:gd name="connsiteX0" fmla="*/ 1198176 w 2179768"/>
                    <a:gd name="connsiteY0" fmla="*/ 0 h 2175770"/>
                    <a:gd name="connsiteX1" fmla="*/ 1201318 w 2179768"/>
                    <a:gd name="connsiteY1" fmla="*/ 159 h 2175770"/>
                    <a:gd name="connsiteX2" fmla="*/ 2179768 w 2179768"/>
                    <a:gd name="connsiteY2" fmla="*/ 1085149 h 2175770"/>
                    <a:gd name="connsiteX3" fmla="*/ 1089884 w 2179768"/>
                    <a:gd name="connsiteY3" fmla="*/ 2175770 h 2175770"/>
                    <a:gd name="connsiteX4" fmla="*/ 0 w 2179768"/>
                    <a:gd name="connsiteY4" fmla="*/ 1085149 h 2175770"/>
                    <a:gd name="connsiteX5" fmla="*/ 870234 w 2179768"/>
                    <a:gd name="connsiteY5" fmla="*/ 16686 h 2175770"/>
                    <a:gd name="connsiteX6" fmla="*/ 908222 w 2179768"/>
                    <a:gd name="connsiteY6" fmla="*/ 10884 h 2175770"/>
                    <a:gd name="connsiteX7" fmla="*/ 985430 w 2179768"/>
                    <a:gd name="connsiteY7" fmla="*/ 171837 h 2175770"/>
                    <a:gd name="connsiteX8" fmla="*/ 873237 w 2179768"/>
                    <a:gd name="connsiteY8" fmla="*/ 159518 h 2175770"/>
                    <a:gd name="connsiteX9" fmla="*/ 1013499 w 2179768"/>
                    <a:gd name="connsiteY9" fmla="*/ 454060 h 2175770"/>
                    <a:gd name="connsiteX10" fmla="*/ 921845 w 2179768"/>
                    <a:gd name="connsiteY10" fmla="*/ 436810 h 2175770"/>
                    <a:gd name="connsiteX11" fmla="*/ 1152066 w 2179768"/>
                    <a:gd name="connsiteY11" fmla="*/ 904118 h 2175770"/>
                    <a:gd name="connsiteX12" fmla="*/ 1119942 w 2179768"/>
                    <a:gd name="connsiteY12" fmla="*/ 472576 h 2175770"/>
                    <a:gd name="connsiteX13" fmla="*/ 1197391 w 2179768"/>
                    <a:gd name="connsiteY13" fmla="*/ 483116 h 2175770"/>
                    <a:gd name="connsiteX14" fmla="*/ 1131400 w 2179768"/>
                    <a:gd name="connsiteY14" fmla="*/ 194276 h 2175770"/>
                    <a:gd name="connsiteX15" fmla="*/ 1205532 w 2179768"/>
                    <a:gd name="connsiteY15" fmla="*/ 209807 h 217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9768" h="2175770">
                      <a:moveTo>
                        <a:pt x="1198176" y="0"/>
                      </a:moveTo>
                      <a:lnTo>
                        <a:pt x="1201318" y="159"/>
                      </a:lnTo>
                      <a:cubicBezTo>
                        <a:pt x="1750899" y="56010"/>
                        <a:pt x="2179768" y="520462"/>
                        <a:pt x="2179768" y="1085149"/>
                      </a:cubicBezTo>
                      <a:cubicBezTo>
                        <a:pt x="2179768" y="1687482"/>
                        <a:pt x="1691810" y="2175770"/>
                        <a:pt x="1089884" y="2175770"/>
                      </a:cubicBezTo>
                      <a:cubicBezTo>
                        <a:pt x="487958" y="2175770"/>
                        <a:pt x="0" y="1687482"/>
                        <a:pt x="0" y="1085149"/>
                      </a:cubicBezTo>
                      <a:cubicBezTo>
                        <a:pt x="0" y="558108"/>
                        <a:pt x="373593" y="118382"/>
                        <a:pt x="870234" y="16686"/>
                      </a:cubicBezTo>
                      <a:lnTo>
                        <a:pt x="908222" y="10884"/>
                      </a:lnTo>
                      <a:lnTo>
                        <a:pt x="985430" y="171837"/>
                      </a:lnTo>
                      <a:lnTo>
                        <a:pt x="873237" y="159518"/>
                      </a:lnTo>
                      <a:lnTo>
                        <a:pt x="1013499" y="454060"/>
                      </a:lnTo>
                      <a:lnTo>
                        <a:pt x="921845" y="436810"/>
                      </a:lnTo>
                      <a:lnTo>
                        <a:pt x="1152066" y="904118"/>
                      </a:lnTo>
                      <a:lnTo>
                        <a:pt x="1119942" y="472576"/>
                      </a:lnTo>
                      <a:lnTo>
                        <a:pt x="1197391" y="483116"/>
                      </a:lnTo>
                      <a:lnTo>
                        <a:pt x="1131400" y="194276"/>
                      </a:lnTo>
                      <a:lnTo>
                        <a:pt x="1205532" y="209807"/>
                      </a:lnTo>
                      <a:close/>
                    </a:path>
                  </a:pathLst>
                </a:custGeom>
                <a:solidFill>
                  <a:srgbClr val="FAC1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6" name="Group 145"/>
                <p:cNvGrpSpPr/>
                <p:nvPr/>
              </p:nvGrpSpPr>
              <p:grpSpPr>
                <a:xfrm>
                  <a:off x="9381136" y="3376460"/>
                  <a:ext cx="833158" cy="1358651"/>
                  <a:chOff x="5174251" y="2250742"/>
                  <a:chExt cx="836075" cy="1466094"/>
                </a:xfrm>
              </p:grpSpPr>
              <p:sp>
                <p:nvSpPr>
                  <p:cNvPr id="206" name="Chord 205"/>
                  <p:cNvSpPr/>
                  <p:nvPr/>
                </p:nvSpPr>
                <p:spPr>
                  <a:xfrm rot="17070229" flipH="1">
                    <a:off x="4859242" y="2565751"/>
                    <a:ext cx="1466094" cy="836075"/>
                  </a:xfrm>
                  <a:prstGeom prst="chord">
                    <a:avLst>
                      <a:gd name="adj1" fmla="val 3296826"/>
                      <a:gd name="adj2" fmla="val 15127372"/>
                    </a:avLst>
                  </a:prstGeom>
                  <a:solidFill>
                    <a:srgbClr val="F6AE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Chord 206"/>
                  <p:cNvSpPr/>
                  <p:nvPr/>
                </p:nvSpPr>
                <p:spPr>
                  <a:xfrm rot="17070229" flipH="1">
                    <a:off x="4922048" y="2597527"/>
                    <a:ext cx="1237656" cy="701692"/>
                  </a:xfrm>
                  <a:prstGeom prst="chord">
                    <a:avLst>
                      <a:gd name="adj1" fmla="val 3296826"/>
                      <a:gd name="adj2" fmla="val 15127372"/>
                    </a:avLst>
                  </a:prstGeom>
                  <a:solidFill>
                    <a:srgbClr val="E789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7" name="Group 146"/>
                <p:cNvGrpSpPr/>
                <p:nvPr/>
              </p:nvGrpSpPr>
              <p:grpSpPr>
                <a:xfrm rot="21354344" flipH="1">
                  <a:off x="8136887" y="3390498"/>
                  <a:ext cx="833158" cy="1358651"/>
                  <a:chOff x="5174251" y="2250742"/>
                  <a:chExt cx="836075" cy="1466094"/>
                </a:xfrm>
              </p:grpSpPr>
              <p:sp>
                <p:nvSpPr>
                  <p:cNvPr id="204" name="Chord 203"/>
                  <p:cNvSpPr/>
                  <p:nvPr/>
                </p:nvSpPr>
                <p:spPr>
                  <a:xfrm rot="17070229" flipH="1">
                    <a:off x="4859242" y="2565751"/>
                    <a:ext cx="1466094" cy="836075"/>
                  </a:xfrm>
                  <a:prstGeom prst="chord">
                    <a:avLst>
                      <a:gd name="adj1" fmla="val 3296826"/>
                      <a:gd name="adj2" fmla="val 15127372"/>
                    </a:avLst>
                  </a:prstGeom>
                  <a:solidFill>
                    <a:srgbClr val="F6AE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Chord 204"/>
                  <p:cNvSpPr/>
                  <p:nvPr/>
                </p:nvSpPr>
                <p:spPr>
                  <a:xfrm rot="17070229" flipH="1">
                    <a:off x="4922048" y="2597527"/>
                    <a:ext cx="1237656" cy="701692"/>
                  </a:xfrm>
                  <a:prstGeom prst="chord">
                    <a:avLst>
                      <a:gd name="adj1" fmla="val 3296826"/>
                      <a:gd name="adj2" fmla="val 15127372"/>
                    </a:avLst>
                  </a:prstGeom>
                  <a:solidFill>
                    <a:srgbClr val="E789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5" name="Freeform 154"/>
                <p:cNvSpPr/>
                <p:nvPr/>
              </p:nvSpPr>
              <p:spPr>
                <a:xfrm>
                  <a:off x="8123991" y="3791821"/>
                  <a:ext cx="2096864" cy="2091122"/>
                </a:xfrm>
                <a:custGeom>
                  <a:avLst/>
                  <a:gdLst>
                    <a:gd name="connsiteX0" fmla="*/ 1161495 w 2096864"/>
                    <a:gd name="connsiteY0" fmla="*/ 566 h 2091122"/>
                    <a:gd name="connsiteX1" fmla="*/ 1259728 w 2096864"/>
                    <a:gd name="connsiteY1" fmla="*/ 15559 h 2091122"/>
                    <a:gd name="connsiteX2" fmla="*/ 2096864 w 2096864"/>
                    <a:gd name="connsiteY2" fmla="*/ 1042690 h 2091122"/>
                    <a:gd name="connsiteX3" fmla="*/ 1048432 w 2096864"/>
                    <a:gd name="connsiteY3" fmla="*/ 2091122 h 2091122"/>
                    <a:gd name="connsiteX4" fmla="*/ 0 w 2096864"/>
                    <a:gd name="connsiteY4" fmla="*/ 1042690 h 2091122"/>
                    <a:gd name="connsiteX5" fmla="*/ 837136 w 2096864"/>
                    <a:gd name="connsiteY5" fmla="*/ 15559 h 2091122"/>
                    <a:gd name="connsiteX6" fmla="*/ 839983 w 2096864"/>
                    <a:gd name="connsiteY6" fmla="*/ 15124 h 2091122"/>
                    <a:gd name="connsiteX7" fmla="*/ 971059 w 2096864"/>
                    <a:gd name="connsiteY7" fmla="*/ 290376 h 2091122"/>
                    <a:gd name="connsiteX8" fmla="*/ 879405 w 2096864"/>
                    <a:gd name="connsiteY8" fmla="*/ 273126 h 2091122"/>
                    <a:gd name="connsiteX9" fmla="*/ 1109626 w 2096864"/>
                    <a:gd name="connsiteY9" fmla="*/ 740434 h 2091122"/>
                    <a:gd name="connsiteX10" fmla="*/ 1077502 w 2096864"/>
                    <a:gd name="connsiteY10" fmla="*/ 308892 h 2091122"/>
                    <a:gd name="connsiteX11" fmla="*/ 1154951 w 2096864"/>
                    <a:gd name="connsiteY11" fmla="*/ 319432 h 2091122"/>
                    <a:gd name="connsiteX12" fmla="*/ 1088960 w 2096864"/>
                    <a:gd name="connsiteY12" fmla="*/ 30592 h 2091122"/>
                    <a:gd name="connsiteX13" fmla="*/ 1163092 w 2096864"/>
                    <a:gd name="connsiteY13" fmla="*/ 46123 h 2091122"/>
                    <a:gd name="connsiteX14" fmla="*/ 939079 w 2096864"/>
                    <a:gd name="connsiteY14" fmla="*/ 0 h 2091122"/>
                    <a:gd name="connsiteX15" fmla="*/ 942990 w 2096864"/>
                    <a:gd name="connsiteY15" fmla="*/ 8153 h 2091122"/>
                    <a:gd name="connsiteX16" fmla="*/ 909647 w 2096864"/>
                    <a:gd name="connsiteY16" fmla="*/ 4492 h 209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6864" h="2091122">
                      <a:moveTo>
                        <a:pt x="1161495" y="566"/>
                      </a:moveTo>
                      <a:lnTo>
                        <a:pt x="1259728" y="15559"/>
                      </a:lnTo>
                      <a:cubicBezTo>
                        <a:pt x="1737480" y="113321"/>
                        <a:pt x="2096864" y="536036"/>
                        <a:pt x="2096864" y="1042690"/>
                      </a:cubicBezTo>
                      <a:cubicBezTo>
                        <a:pt x="2096864" y="1621723"/>
                        <a:pt x="1627465" y="2091122"/>
                        <a:pt x="1048432" y="2091122"/>
                      </a:cubicBezTo>
                      <a:cubicBezTo>
                        <a:pt x="469399" y="2091122"/>
                        <a:pt x="0" y="1621723"/>
                        <a:pt x="0" y="1042690"/>
                      </a:cubicBezTo>
                      <a:cubicBezTo>
                        <a:pt x="0" y="536036"/>
                        <a:pt x="359384" y="113321"/>
                        <a:pt x="837136" y="15559"/>
                      </a:cubicBezTo>
                      <a:lnTo>
                        <a:pt x="839983" y="15124"/>
                      </a:lnTo>
                      <a:lnTo>
                        <a:pt x="971059" y="290376"/>
                      </a:lnTo>
                      <a:lnTo>
                        <a:pt x="879405" y="273126"/>
                      </a:lnTo>
                      <a:lnTo>
                        <a:pt x="1109626" y="740434"/>
                      </a:lnTo>
                      <a:lnTo>
                        <a:pt x="1077502" y="308892"/>
                      </a:lnTo>
                      <a:lnTo>
                        <a:pt x="1154951" y="319432"/>
                      </a:lnTo>
                      <a:lnTo>
                        <a:pt x="1088960" y="30592"/>
                      </a:lnTo>
                      <a:lnTo>
                        <a:pt x="1163092" y="46123"/>
                      </a:lnTo>
                      <a:close/>
                      <a:moveTo>
                        <a:pt x="939079" y="0"/>
                      </a:moveTo>
                      <a:lnTo>
                        <a:pt x="942990" y="8153"/>
                      </a:lnTo>
                      <a:lnTo>
                        <a:pt x="909647" y="4492"/>
                      </a:lnTo>
                      <a:close/>
                    </a:path>
                  </a:pathLst>
                </a:custGeom>
                <a:solidFill>
                  <a:srgbClr val="F5ACB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Freeform 155"/>
                <p:cNvSpPr/>
                <p:nvPr/>
              </p:nvSpPr>
              <p:spPr>
                <a:xfrm>
                  <a:off x="8123680" y="3789011"/>
                  <a:ext cx="2096864" cy="1979188"/>
                </a:xfrm>
                <a:custGeom>
                  <a:avLst/>
                  <a:gdLst>
                    <a:gd name="connsiteX0" fmla="*/ 1161442 w 2096864"/>
                    <a:gd name="connsiteY0" fmla="*/ 433 h 1979188"/>
                    <a:gd name="connsiteX1" fmla="*/ 1259728 w 2096864"/>
                    <a:gd name="connsiteY1" fmla="*/ 14631 h 1979188"/>
                    <a:gd name="connsiteX2" fmla="*/ 2096864 w 2096864"/>
                    <a:gd name="connsiteY2" fmla="*/ 986829 h 1979188"/>
                    <a:gd name="connsiteX3" fmla="*/ 1048432 w 2096864"/>
                    <a:gd name="connsiteY3" fmla="*/ 1979188 h 1979188"/>
                    <a:gd name="connsiteX4" fmla="*/ 0 w 2096864"/>
                    <a:gd name="connsiteY4" fmla="*/ 986829 h 1979188"/>
                    <a:gd name="connsiteX5" fmla="*/ 837136 w 2096864"/>
                    <a:gd name="connsiteY5" fmla="*/ 14631 h 1979188"/>
                    <a:gd name="connsiteX6" fmla="*/ 838968 w 2096864"/>
                    <a:gd name="connsiteY6" fmla="*/ 14367 h 1979188"/>
                    <a:gd name="connsiteX7" fmla="*/ 971059 w 2096864"/>
                    <a:gd name="connsiteY7" fmla="*/ 291750 h 1979188"/>
                    <a:gd name="connsiteX8" fmla="*/ 879405 w 2096864"/>
                    <a:gd name="connsiteY8" fmla="*/ 274500 h 1979188"/>
                    <a:gd name="connsiteX9" fmla="*/ 1109626 w 2096864"/>
                    <a:gd name="connsiteY9" fmla="*/ 741808 h 1979188"/>
                    <a:gd name="connsiteX10" fmla="*/ 1077502 w 2096864"/>
                    <a:gd name="connsiteY10" fmla="*/ 310266 h 1979188"/>
                    <a:gd name="connsiteX11" fmla="*/ 1154951 w 2096864"/>
                    <a:gd name="connsiteY11" fmla="*/ 320806 h 1979188"/>
                    <a:gd name="connsiteX12" fmla="*/ 1088960 w 2096864"/>
                    <a:gd name="connsiteY12" fmla="*/ 31966 h 1979188"/>
                    <a:gd name="connsiteX13" fmla="*/ 1163092 w 2096864"/>
                    <a:gd name="connsiteY13" fmla="*/ 47497 h 1979188"/>
                    <a:gd name="connsiteX14" fmla="*/ 938420 w 2096864"/>
                    <a:gd name="connsiteY14" fmla="*/ 0 h 1979188"/>
                    <a:gd name="connsiteX15" fmla="*/ 942990 w 2096864"/>
                    <a:gd name="connsiteY15" fmla="*/ 9527 h 1979188"/>
                    <a:gd name="connsiteX16" fmla="*/ 902925 w 2096864"/>
                    <a:gd name="connsiteY16" fmla="*/ 5128 h 197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6864" h="1979188">
                      <a:moveTo>
                        <a:pt x="1161442" y="433"/>
                      </a:moveTo>
                      <a:lnTo>
                        <a:pt x="1259728" y="14631"/>
                      </a:lnTo>
                      <a:cubicBezTo>
                        <a:pt x="1737480" y="107165"/>
                        <a:pt x="2096864" y="507272"/>
                        <a:pt x="2096864" y="986829"/>
                      </a:cubicBezTo>
                      <a:cubicBezTo>
                        <a:pt x="2096864" y="1534894"/>
                        <a:pt x="1627465" y="1979188"/>
                        <a:pt x="1048432" y="1979188"/>
                      </a:cubicBezTo>
                      <a:cubicBezTo>
                        <a:pt x="469399" y="1979188"/>
                        <a:pt x="0" y="1534894"/>
                        <a:pt x="0" y="986829"/>
                      </a:cubicBezTo>
                      <a:cubicBezTo>
                        <a:pt x="0" y="507272"/>
                        <a:pt x="359384" y="107165"/>
                        <a:pt x="837136" y="14631"/>
                      </a:cubicBezTo>
                      <a:lnTo>
                        <a:pt x="838968" y="14367"/>
                      </a:lnTo>
                      <a:lnTo>
                        <a:pt x="971059" y="291750"/>
                      </a:lnTo>
                      <a:lnTo>
                        <a:pt x="879405" y="274500"/>
                      </a:lnTo>
                      <a:lnTo>
                        <a:pt x="1109626" y="741808"/>
                      </a:lnTo>
                      <a:lnTo>
                        <a:pt x="1077502" y="310266"/>
                      </a:lnTo>
                      <a:lnTo>
                        <a:pt x="1154951" y="320806"/>
                      </a:lnTo>
                      <a:lnTo>
                        <a:pt x="1088960" y="31966"/>
                      </a:lnTo>
                      <a:lnTo>
                        <a:pt x="1163092" y="47497"/>
                      </a:lnTo>
                      <a:close/>
                      <a:moveTo>
                        <a:pt x="938420" y="0"/>
                      </a:moveTo>
                      <a:lnTo>
                        <a:pt x="942990" y="9527"/>
                      </a:lnTo>
                      <a:lnTo>
                        <a:pt x="902925" y="5128"/>
                      </a:lnTo>
                      <a:close/>
                    </a:path>
                  </a:pathLst>
                </a:custGeom>
                <a:solidFill>
                  <a:srgbClr val="FAC1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7" name="Group 156"/>
                <p:cNvGrpSpPr/>
                <p:nvPr/>
              </p:nvGrpSpPr>
              <p:grpSpPr>
                <a:xfrm>
                  <a:off x="8658421" y="4544384"/>
                  <a:ext cx="1013053" cy="1013053"/>
                  <a:chOff x="4626328" y="3637745"/>
                  <a:chExt cx="1013053" cy="1013053"/>
                </a:xfrm>
              </p:grpSpPr>
              <p:sp>
                <p:nvSpPr>
                  <p:cNvPr id="186" name="Oval 185"/>
                  <p:cNvSpPr/>
                  <p:nvPr/>
                </p:nvSpPr>
                <p:spPr>
                  <a:xfrm>
                    <a:off x="4626328" y="3637745"/>
                    <a:ext cx="1013053" cy="1013053"/>
                  </a:xfrm>
                  <a:prstGeom prst="ellipse">
                    <a:avLst/>
                  </a:prstGeom>
                  <a:solidFill>
                    <a:srgbClr val="F5AD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Oval 189"/>
                  <p:cNvSpPr/>
                  <p:nvPr/>
                </p:nvSpPr>
                <p:spPr>
                  <a:xfrm>
                    <a:off x="4924375" y="3996550"/>
                    <a:ext cx="160020" cy="309776"/>
                  </a:xfrm>
                  <a:prstGeom prst="ellipse">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Oval 202"/>
                  <p:cNvSpPr/>
                  <p:nvPr/>
                </p:nvSpPr>
                <p:spPr>
                  <a:xfrm>
                    <a:off x="5194142" y="3991625"/>
                    <a:ext cx="160020" cy="309776"/>
                  </a:xfrm>
                  <a:prstGeom prst="ellipse">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8" name="Oval 157"/>
                <p:cNvSpPr/>
                <p:nvPr/>
              </p:nvSpPr>
              <p:spPr>
                <a:xfrm>
                  <a:off x="8696920" y="4295840"/>
                  <a:ext cx="256872" cy="25687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Oval 158"/>
                <p:cNvSpPr/>
                <p:nvPr/>
              </p:nvSpPr>
              <p:spPr>
                <a:xfrm>
                  <a:off x="9384409" y="4298665"/>
                  <a:ext cx="256872" cy="25687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Rounded Rectangle 159"/>
                <p:cNvSpPr/>
                <p:nvPr/>
              </p:nvSpPr>
              <p:spPr>
                <a:xfrm>
                  <a:off x="8361233" y="5846304"/>
                  <a:ext cx="490409" cy="73278"/>
                </a:xfrm>
                <a:prstGeom prst="roundRect">
                  <a:avLst>
                    <a:gd name="adj" fmla="val 29761"/>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ounded Rectangle 183"/>
                <p:cNvSpPr/>
                <p:nvPr/>
              </p:nvSpPr>
              <p:spPr>
                <a:xfrm>
                  <a:off x="9503384" y="5846304"/>
                  <a:ext cx="490409" cy="73278"/>
                </a:xfrm>
                <a:prstGeom prst="roundRect">
                  <a:avLst>
                    <a:gd name="adj" fmla="val 29761"/>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pic>
        <p:nvPicPr>
          <p:cNvPr id="5" name="Picture 4">
            <a:extLst>
              <a:ext uri="{FF2B5EF4-FFF2-40B4-BE49-F238E27FC236}">
                <a16:creationId xmlns:a16="http://schemas.microsoft.com/office/drawing/2014/main" id="{BFA22E52-9BF0-44A4-B14B-23B0161EC26C}"/>
              </a:ext>
            </a:extLst>
          </p:cNvPr>
          <p:cNvPicPr>
            <a:picLocks noChangeAspect="1"/>
          </p:cNvPicPr>
          <p:nvPr/>
        </p:nvPicPr>
        <p:blipFill>
          <a:blip r:embed="rId7"/>
          <a:stretch>
            <a:fillRect/>
          </a:stretch>
        </p:blipFill>
        <p:spPr>
          <a:xfrm>
            <a:off x="177053" y="6087088"/>
            <a:ext cx="1536325" cy="634039"/>
          </a:xfrm>
          <a:prstGeom prst="rect">
            <a:avLst/>
          </a:prstGeom>
        </p:spPr>
      </p:pic>
    </p:spTree>
    <p:custDataLst>
      <p:tags r:id="rId1"/>
    </p:custDataLst>
    <p:extLst>
      <p:ext uri="{BB962C8B-B14F-4D97-AF65-F5344CB8AC3E}">
        <p14:creationId xmlns:p14="http://schemas.microsoft.com/office/powerpoint/2010/main" val="163887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ppt_x"/>
                                          </p:val>
                                        </p:tav>
                                        <p:tav tm="100000">
                                          <p:val>
                                            <p:strVal val="#ppt_x"/>
                                          </p:val>
                                        </p:tav>
                                      </p:tavLst>
                                    </p:anim>
                                    <p:anim calcmode="lin" valueType="num">
                                      <p:cBhvr additive="base">
                                        <p:cTn id="14"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ppt_x"/>
                                          </p:val>
                                        </p:tav>
                                        <p:tav tm="100000">
                                          <p:val>
                                            <p:strVal val="#ppt_x"/>
                                          </p:val>
                                        </p:tav>
                                      </p:tavLst>
                                    </p:anim>
                                    <p:anim calcmode="lin" valueType="num">
                                      <p:cBhvr additive="base">
                                        <p:cTn id="26"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a:xfrm>
            <a:off x="0" y="0"/>
            <a:ext cx="4283885" cy="6858000"/>
          </a:xfrm>
          <a:prstGeom prst="rect">
            <a:avLst/>
          </a:prstGeom>
        </p:spPr>
      </p:pic>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9" name="Group 18"/>
          <p:cNvGrpSpPr/>
          <p:nvPr/>
        </p:nvGrpSpPr>
        <p:grpSpPr>
          <a:xfrm>
            <a:off x="5414602" y="0"/>
            <a:ext cx="236387" cy="6858003"/>
            <a:chOff x="491407" y="-29499"/>
            <a:chExt cx="236387" cy="6858003"/>
          </a:xfrm>
        </p:grpSpPr>
        <p:cxnSp>
          <p:nvCxnSpPr>
            <p:cNvPr id="25" name="Straight Connector 24"/>
            <p:cNvCxnSpPr/>
            <p:nvPr/>
          </p:nvCxnSpPr>
          <p:spPr>
            <a:xfrm>
              <a:off x="609600" y="-29499"/>
              <a:ext cx="0" cy="6858003"/>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91407" y="133502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7" name="Oval 26"/>
            <p:cNvSpPr/>
            <p:nvPr/>
          </p:nvSpPr>
          <p:spPr>
            <a:xfrm>
              <a:off x="491407" y="2447763"/>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8" name="Oval 27"/>
            <p:cNvSpPr/>
            <p:nvPr/>
          </p:nvSpPr>
          <p:spPr>
            <a:xfrm>
              <a:off x="491407" y="3712743"/>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30" name="TextBox 29">
            <a:extLst>
              <a:ext uri="{FF2B5EF4-FFF2-40B4-BE49-F238E27FC236}">
                <a16:creationId xmlns:a16="http://schemas.microsoft.com/office/drawing/2014/main" id="{354507D8-2A10-4B23-94A6-0401BDA1E526}"/>
              </a:ext>
            </a:extLst>
          </p:cNvPr>
          <p:cNvSpPr txBox="1"/>
          <p:nvPr/>
        </p:nvSpPr>
        <p:spPr>
          <a:xfrm>
            <a:off x="5824165" y="1213573"/>
            <a:ext cx="7339048" cy="461665"/>
          </a:xfrm>
          <a:prstGeom prst="rect">
            <a:avLst/>
          </a:prstGeom>
          <a:noFill/>
        </p:spPr>
        <p:txBody>
          <a:bodyPr wrap="square" rtlCol="0">
            <a:spAutoFit/>
          </a:bodyPr>
          <a:lstStyle/>
          <a:p>
            <a:r>
              <a:rPr lang="en-US" sz="2400" dirty="0">
                <a:solidFill>
                  <a:srgbClr val="7F7F7F"/>
                </a:solidFill>
                <a:latin typeface="+mj-lt"/>
              </a:rPr>
              <a:t>Steer clear of suspicious websites and links</a:t>
            </a:r>
          </a:p>
        </p:txBody>
      </p:sp>
      <p:sp>
        <p:nvSpPr>
          <p:cNvPr id="48" name="TextBox 47">
            <a:extLst>
              <a:ext uri="{FF2B5EF4-FFF2-40B4-BE49-F238E27FC236}">
                <a16:creationId xmlns:a16="http://schemas.microsoft.com/office/drawing/2014/main" id="{354507D8-2A10-4B23-94A6-0401BDA1E526}"/>
              </a:ext>
            </a:extLst>
          </p:cNvPr>
          <p:cNvSpPr txBox="1"/>
          <p:nvPr/>
        </p:nvSpPr>
        <p:spPr>
          <a:xfrm>
            <a:off x="5793168" y="4693114"/>
            <a:ext cx="6633274" cy="461665"/>
          </a:xfrm>
          <a:prstGeom prst="rect">
            <a:avLst/>
          </a:prstGeom>
          <a:noFill/>
        </p:spPr>
        <p:txBody>
          <a:bodyPr wrap="square" rtlCol="0">
            <a:spAutoFit/>
          </a:bodyPr>
          <a:lstStyle/>
          <a:p>
            <a:r>
              <a:rPr lang="en-US" sz="2400" dirty="0">
                <a:solidFill>
                  <a:srgbClr val="7F7F7F"/>
                </a:solidFill>
                <a:latin typeface="+mj-lt"/>
              </a:rPr>
              <a:t>Protect your personal documents – shred!</a:t>
            </a:r>
          </a:p>
        </p:txBody>
      </p:sp>
      <p:sp>
        <p:nvSpPr>
          <p:cNvPr id="49" name="TextBox 48">
            <a:extLst>
              <a:ext uri="{FF2B5EF4-FFF2-40B4-BE49-F238E27FC236}">
                <a16:creationId xmlns:a16="http://schemas.microsoft.com/office/drawing/2014/main" id="{354507D8-2A10-4B23-94A6-0401BDA1E526}"/>
              </a:ext>
            </a:extLst>
          </p:cNvPr>
          <p:cNvSpPr txBox="1"/>
          <p:nvPr/>
        </p:nvSpPr>
        <p:spPr>
          <a:xfrm>
            <a:off x="5824165" y="2298151"/>
            <a:ext cx="4952309" cy="830997"/>
          </a:xfrm>
          <a:prstGeom prst="rect">
            <a:avLst/>
          </a:prstGeom>
          <a:noFill/>
        </p:spPr>
        <p:txBody>
          <a:bodyPr wrap="square" rtlCol="0">
            <a:spAutoFit/>
          </a:bodyPr>
          <a:lstStyle/>
          <a:p>
            <a:r>
              <a:rPr lang="en-US" sz="2400" dirty="0">
                <a:solidFill>
                  <a:srgbClr val="7F7F7F"/>
                </a:solidFill>
                <a:latin typeface="+mj-lt"/>
              </a:rPr>
              <a:t>Don’t give out your personal info to a caller, or through email</a:t>
            </a:r>
          </a:p>
        </p:txBody>
      </p:sp>
      <p:sp>
        <p:nvSpPr>
          <p:cNvPr id="2" name="TextBox 1"/>
          <p:cNvSpPr txBox="1"/>
          <p:nvPr/>
        </p:nvSpPr>
        <p:spPr>
          <a:xfrm>
            <a:off x="6570676" y="240983"/>
            <a:ext cx="2272923" cy="584775"/>
          </a:xfrm>
          <a:prstGeom prst="rect">
            <a:avLst/>
          </a:prstGeom>
          <a:noFill/>
        </p:spPr>
        <p:txBody>
          <a:bodyPr wrap="square" rtlCol="0">
            <a:spAutoFit/>
          </a:bodyPr>
          <a:lstStyle/>
          <a:p>
            <a:r>
              <a:rPr lang="en-US" sz="3200" b="1" dirty="0">
                <a:solidFill>
                  <a:schemeClr val="bg1">
                    <a:lumMod val="50000"/>
                  </a:schemeClr>
                </a:solidFill>
                <a:latin typeface="Century Gothic" panose="020B0502020202020204" pitchFamily="34" charset="0"/>
              </a:rPr>
              <a:t>Be Vigilant</a:t>
            </a:r>
          </a:p>
        </p:txBody>
      </p:sp>
      <p:sp>
        <p:nvSpPr>
          <p:cNvPr id="29" name="Oval 28"/>
          <p:cNvSpPr/>
          <p:nvPr/>
        </p:nvSpPr>
        <p:spPr>
          <a:xfrm>
            <a:off x="5425482" y="5886067"/>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1" name="TextBox 30">
            <a:extLst>
              <a:ext uri="{FF2B5EF4-FFF2-40B4-BE49-F238E27FC236}">
                <a16:creationId xmlns:a16="http://schemas.microsoft.com/office/drawing/2014/main" id="{354507D8-2A10-4B23-94A6-0401BDA1E526}"/>
              </a:ext>
            </a:extLst>
          </p:cNvPr>
          <p:cNvSpPr txBox="1"/>
          <p:nvPr/>
        </p:nvSpPr>
        <p:spPr>
          <a:xfrm>
            <a:off x="5824165" y="5793763"/>
            <a:ext cx="6633274" cy="461665"/>
          </a:xfrm>
          <a:prstGeom prst="rect">
            <a:avLst/>
          </a:prstGeom>
          <a:noFill/>
        </p:spPr>
        <p:txBody>
          <a:bodyPr wrap="square" rtlCol="0">
            <a:spAutoFit/>
          </a:bodyPr>
          <a:lstStyle/>
          <a:p>
            <a:r>
              <a:rPr lang="en-US" sz="2400" dirty="0">
                <a:solidFill>
                  <a:srgbClr val="7F7F7F"/>
                </a:solidFill>
                <a:latin typeface="+mj-lt"/>
              </a:rPr>
              <a:t>Limit your exposure </a:t>
            </a:r>
          </a:p>
        </p:txBody>
      </p:sp>
      <p:grpSp>
        <p:nvGrpSpPr>
          <p:cNvPr id="32" name="Group 31">
            <a:extLst>
              <a:ext uri="{FF2B5EF4-FFF2-40B4-BE49-F238E27FC236}">
                <a16:creationId xmlns:a16="http://schemas.microsoft.com/office/drawing/2014/main" id="{D822F3F4-702C-49C3-8D06-CE20D575A6B1}"/>
              </a:ext>
            </a:extLst>
          </p:cNvPr>
          <p:cNvGrpSpPr/>
          <p:nvPr/>
        </p:nvGrpSpPr>
        <p:grpSpPr>
          <a:xfrm>
            <a:off x="3309660" y="2070456"/>
            <a:ext cx="1984522" cy="2309615"/>
            <a:chOff x="632989" y="1870468"/>
            <a:chExt cx="2223606" cy="2587866"/>
          </a:xfrm>
        </p:grpSpPr>
        <p:sp>
          <p:nvSpPr>
            <p:cNvPr id="33" name="Flowchart: Manual Operation 32">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4" name="Freeform: Shape 6">
              <a:extLst>
                <a:ext uri="{FF2B5EF4-FFF2-40B4-BE49-F238E27FC236}">
                  <a16:creationId xmlns:a16="http://schemas.microsoft.com/office/drawing/2014/main" id="{5D3D4BA2-A523-41E2-8910-97EC2384FE6A}"/>
                </a:ext>
              </a:extLst>
            </p:cNvPr>
            <p:cNvSpPr/>
            <p:nvPr/>
          </p:nvSpPr>
          <p:spPr>
            <a:xfrm rot="5400000">
              <a:off x="479154" y="2080892"/>
              <a:ext cx="2560320" cy="2194563"/>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5" name="Oval 34"/>
          <p:cNvSpPr/>
          <p:nvPr/>
        </p:nvSpPr>
        <p:spPr>
          <a:xfrm>
            <a:off x="3774671" y="2672080"/>
            <a:ext cx="1042287" cy="1042287"/>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mj-lt"/>
            </a:endParaRPr>
          </a:p>
        </p:txBody>
      </p:sp>
      <p:sp>
        <p:nvSpPr>
          <p:cNvPr id="36" name="Oval 35"/>
          <p:cNvSpPr/>
          <p:nvPr/>
        </p:nvSpPr>
        <p:spPr>
          <a:xfrm>
            <a:off x="5425481" y="4812396"/>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7" name="TextBox 36">
            <a:extLst>
              <a:ext uri="{FF2B5EF4-FFF2-40B4-BE49-F238E27FC236}">
                <a16:creationId xmlns:a16="http://schemas.microsoft.com/office/drawing/2014/main" id="{354507D8-2A10-4B23-94A6-0401BDA1E526}"/>
              </a:ext>
            </a:extLst>
          </p:cNvPr>
          <p:cNvSpPr txBox="1"/>
          <p:nvPr/>
        </p:nvSpPr>
        <p:spPr>
          <a:xfrm>
            <a:off x="5824165" y="3563130"/>
            <a:ext cx="5799564" cy="830997"/>
          </a:xfrm>
          <a:prstGeom prst="rect">
            <a:avLst/>
          </a:prstGeom>
          <a:noFill/>
        </p:spPr>
        <p:txBody>
          <a:bodyPr wrap="square" rtlCol="0">
            <a:spAutoFit/>
          </a:bodyPr>
          <a:lstStyle/>
          <a:p>
            <a:r>
              <a:rPr lang="en-US" sz="2400" dirty="0">
                <a:solidFill>
                  <a:srgbClr val="7F7F7F"/>
                </a:solidFill>
                <a:latin typeface="+mj-lt"/>
              </a:rPr>
              <a:t>Delete unknown emails and don’t download attachments</a:t>
            </a:r>
          </a:p>
        </p:txBody>
      </p:sp>
      <p:pic>
        <p:nvPicPr>
          <p:cNvPr id="3" name="Picture 2">
            <a:extLst>
              <a:ext uri="{FF2B5EF4-FFF2-40B4-BE49-F238E27FC236}">
                <a16:creationId xmlns:a16="http://schemas.microsoft.com/office/drawing/2014/main" id="{3C591144-C1C6-4EF7-ACAA-313DCE773B21}"/>
              </a:ext>
            </a:extLst>
          </p:cNvPr>
          <p:cNvPicPr>
            <a:picLocks noChangeAspect="1"/>
          </p:cNvPicPr>
          <p:nvPr/>
        </p:nvPicPr>
        <p:blipFill>
          <a:blip r:embed="rId8"/>
          <a:stretch>
            <a:fillRect/>
          </a:stretch>
        </p:blipFill>
        <p:spPr>
          <a:xfrm>
            <a:off x="177053" y="6024595"/>
            <a:ext cx="1536325" cy="634039"/>
          </a:xfrm>
          <a:prstGeom prst="rect">
            <a:avLst/>
          </a:prstGeom>
        </p:spPr>
      </p:pic>
    </p:spTree>
    <p:custDataLst>
      <p:tags r:id="rId1"/>
    </p:custDataLst>
    <p:extLst>
      <p:ext uri="{BB962C8B-B14F-4D97-AF65-F5344CB8AC3E}">
        <p14:creationId xmlns:p14="http://schemas.microsoft.com/office/powerpoint/2010/main" val="60659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1000" fill="hold"/>
                                        <p:tgtEl>
                                          <p:spTgt spid="49"/>
                                        </p:tgtEl>
                                        <p:attrNameLst>
                                          <p:attrName>ppt_x</p:attrName>
                                        </p:attrNameLst>
                                      </p:cBhvr>
                                      <p:tavLst>
                                        <p:tav tm="0">
                                          <p:val>
                                            <p:strVal val="#ppt_x"/>
                                          </p:val>
                                        </p:tav>
                                        <p:tav tm="100000">
                                          <p:val>
                                            <p:strVal val="#ppt_x"/>
                                          </p:val>
                                        </p:tav>
                                      </p:tavLst>
                                    </p:anim>
                                    <p:anim calcmode="lin" valueType="num">
                                      <p:cBhvr additive="base">
                                        <p:cTn id="14" dur="10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1000" fill="hold"/>
                                        <p:tgtEl>
                                          <p:spTgt spid="48"/>
                                        </p:tgtEl>
                                        <p:attrNameLst>
                                          <p:attrName>ppt_x</p:attrName>
                                        </p:attrNameLst>
                                      </p:cBhvr>
                                      <p:tavLst>
                                        <p:tav tm="0">
                                          <p:val>
                                            <p:strVal val="#ppt_x"/>
                                          </p:val>
                                        </p:tav>
                                        <p:tav tm="100000">
                                          <p:val>
                                            <p:strVal val="#ppt_x"/>
                                          </p:val>
                                        </p:tav>
                                      </p:tavLst>
                                    </p:anim>
                                    <p:anim calcmode="lin" valueType="num">
                                      <p:cBhvr additive="base">
                                        <p:cTn id="26" dur="10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ppt_x"/>
                                          </p:val>
                                        </p:tav>
                                        <p:tav tm="100000">
                                          <p:val>
                                            <p:strVal val="#ppt_x"/>
                                          </p:val>
                                        </p:tav>
                                      </p:tavLst>
                                    </p:anim>
                                    <p:anim calcmode="lin" valueType="num">
                                      <p:cBhvr additive="base">
                                        <p:cTn id="3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8" grpId="0"/>
      <p:bldP spid="49" grpId="0"/>
      <p:bldP spid="31"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1" name="Group 10">
            <a:extLst>
              <a:ext uri="{FF2B5EF4-FFF2-40B4-BE49-F238E27FC236}">
                <a16:creationId xmlns:a16="http://schemas.microsoft.com/office/drawing/2014/main" id="{D822F3F4-702C-49C3-8D06-CE20D575A6B1}"/>
              </a:ext>
            </a:extLst>
          </p:cNvPr>
          <p:cNvGrpSpPr/>
          <p:nvPr/>
        </p:nvGrpSpPr>
        <p:grpSpPr>
          <a:xfrm>
            <a:off x="632113" y="2500858"/>
            <a:ext cx="1666585" cy="1947629"/>
            <a:chOff x="632989" y="1862399"/>
            <a:chExt cx="2194562" cy="2560320"/>
          </a:xfrm>
          <a:solidFill>
            <a:schemeClr val="bg1"/>
          </a:solidFill>
        </p:grpSpPr>
        <p:sp>
          <p:nvSpPr>
            <p:cNvPr id="13" name="Flowchart: Manual Operation 12">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4"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6" name="Group 15">
            <a:extLst>
              <a:ext uri="{FF2B5EF4-FFF2-40B4-BE49-F238E27FC236}">
                <a16:creationId xmlns:a16="http://schemas.microsoft.com/office/drawing/2014/main" id="{D822F3F4-702C-49C3-8D06-CE20D575A6B1}"/>
              </a:ext>
            </a:extLst>
          </p:cNvPr>
          <p:cNvGrpSpPr/>
          <p:nvPr/>
        </p:nvGrpSpPr>
        <p:grpSpPr>
          <a:xfrm>
            <a:off x="2483647" y="2500860"/>
            <a:ext cx="1666585" cy="1947629"/>
            <a:chOff x="632989" y="1862399"/>
            <a:chExt cx="2194562" cy="2560320"/>
          </a:xfrm>
          <a:solidFill>
            <a:schemeClr val="bg1"/>
          </a:solidFill>
        </p:grpSpPr>
        <p:sp>
          <p:nvSpPr>
            <p:cNvPr id="17" name="Flowchart: Manual Operation 1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9" name="Group 18">
            <a:extLst>
              <a:ext uri="{FF2B5EF4-FFF2-40B4-BE49-F238E27FC236}">
                <a16:creationId xmlns:a16="http://schemas.microsoft.com/office/drawing/2014/main" id="{D822F3F4-702C-49C3-8D06-CE20D575A6B1}"/>
              </a:ext>
            </a:extLst>
          </p:cNvPr>
          <p:cNvGrpSpPr/>
          <p:nvPr/>
        </p:nvGrpSpPr>
        <p:grpSpPr>
          <a:xfrm>
            <a:off x="4335180" y="2500858"/>
            <a:ext cx="1666585" cy="1947629"/>
            <a:chOff x="632989" y="1862399"/>
            <a:chExt cx="2194562" cy="2560320"/>
          </a:xfrm>
          <a:solidFill>
            <a:schemeClr val="accent2"/>
          </a:solidFill>
        </p:grpSpPr>
        <p:sp>
          <p:nvSpPr>
            <p:cNvPr id="20" name="Flowchart: Manual Operation 1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1"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3" name="Group 22">
            <a:extLst>
              <a:ext uri="{FF2B5EF4-FFF2-40B4-BE49-F238E27FC236}">
                <a16:creationId xmlns:a16="http://schemas.microsoft.com/office/drawing/2014/main" id="{D822F3F4-702C-49C3-8D06-CE20D575A6B1}"/>
              </a:ext>
            </a:extLst>
          </p:cNvPr>
          <p:cNvGrpSpPr/>
          <p:nvPr/>
        </p:nvGrpSpPr>
        <p:grpSpPr>
          <a:xfrm>
            <a:off x="6186712" y="2500858"/>
            <a:ext cx="1666585" cy="1947629"/>
            <a:chOff x="632989" y="1862399"/>
            <a:chExt cx="2194562" cy="2560320"/>
          </a:xfrm>
          <a:solidFill>
            <a:schemeClr val="bg1"/>
          </a:solidFill>
        </p:grpSpPr>
        <p:sp>
          <p:nvSpPr>
            <p:cNvPr id="24" name="Flowchart: Manual Operation 23">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5"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6" name="Group 25">
            <a:extLst>
              <a:ext uri="{FF2B5EF4-FFF2-40B4-BE49-F238E27FC236}">
                <a16:creationId xmlns:a16="http://schemas.microsoft.com/office/drawing/2014/main" id="{D822F3F4-702C-49C3-8D06-CE20D575A6B1}"/>
              </a:ext>
            </a:extLst>
          </p:cNvPr>
          <p:cNvGrpSpPr/>
          <p:nvPr/>
        </p:nvGrpSpPr>
        <p:grpSpPr>
          <a:xfrm>
            <a:off x="8038243" y="2500858"/>
            <a:ext cx="1666585" cy="1947629"/>
            <a:chOff x="632989" y="1862399"/>
            <a:chExt cx="2194562" cy="2560320"/>
          </a:xfrm>
          <a:solidFill>
            <a:schemeClr val="bg1"/>
          </a:solidFill>
        </p:grpSpPr>
        <p:sp>
          <p:nvSpPr>
            <p:cNvPr id="27" name="Flowchart: Manual Operation 2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7" name="Group 6"/>
          <p:cNvGrpSpPr/>
          <p:nvPr/>
        </p:nvGrpSpPr>
        <p:grpSpPr>
          <a:xfrm>
            <a:off x="536992" y="737088"/>
            <a:ext cx="1851534" cy="1660598"/>
            <a:chOff x="536992" y="737088"/>
            <a:chExt cx="1851534" cy="1660598"/>
          </a:xfrm>
        </p:grpSpPr>
        <p:sp>
          <p:nvSpPr>
            <p:cNvPr id="10" name="TextBox 9">
              <a:extLst>
                <a:ext uri="{FF2B5EF4-FFF2-40B4-BE49-F238E27FC236}">
                  <a16:creationId xmlns:a16="http://schemas.microsoft.com/office/drawing/2014/main" id="{2D6E3723-E1C7-404D-8940-A5F951B598F8}"/>
                </a:ext>
              </a:extLst>
            </p:cNvPr>
            <p:cNvSpPr txBox="1"/>
            <p:nvPr/>
          </p:nvSpPr>
          <p:spPr>
            <a:xfrm>
              <a:off x="536992" y="737088"/>
              <a:ext cx="1851534"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1</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What is ID  Theft? </a:t>
              </a:r>
            </a:p>
          </p:txBody>
        </p:sp>
        <p:cxnSp>
          <p:nvCxnSpPr>
            <p:cNvPr id="37" name="Straight Connector 36"/>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010883" y="4599866"/>
            <a:ext cx="2608583" cy="1659995"/>
            <a:chOff x="2010883" y="4599866"/>
            <a:chExt cx="2608583" cy="1659995"/>
          </a:xfrm>
        </p:grpSpPr>
        <p:sp>
          <p:nvSpPr>
            <p:cNvPr id="38" name="TextBox 37">
              <a:extLst>
                <a:ext uri="{FF2B5EF4-FFF2-40B4-BE49-F238E27FC236}">
                  <a16:creationId xmlns:a16="http://schemas.microsoft.com/office/drawing/2014/main" id="{2D6E3723-E1C7-404D-8940-A5F951B598F8}"/>
                </a:ext>
              </a:extLst>
            </p:cNvPr>
            <p:cNvSpPr txBox="1"/>
            <p:nvPr/>
          </p:nvSpPr>
          <p:spPr>
            <a:xfrm>
              <a:off x="2010883" y="5059532"/>
              <a:ext cx="2608583" cy="1200329"/>
            </a:xfrm>
            <a:prstGeom prst="rect">
              <a:avLst/>
            </a:prstGeom>
            <a:noFill/>
          </p:spPr>
          <p:txBody>
            <a:bodyPr wrap="square" rtlCol="0">
              <a:spAutoFit/>
            </a:bodyPr>
            <a:lstStyle/>
            <a:p>
              <a:pPr algn="ctr"/>
              <a:r>
                <a:rPr lang="en-US" sz="2400" b="1" dirty="0">
                  <a:solidFill>
                    <a:srgbClr val="858585"/>
                  </a:solidFill>
                  <a:latin typeface="Century Gothic" panose="020B0502020202020204" pitchFamily="34" charset="0"/>
                  <a:cs typeface="Calibri Light" panose="020F0302020204030204" pitchFamily="34" charset="0"/>
                </a:rPr>
                <a:t>2</a:t>
              </a:r>
              <a:r>
                <a:rPr lang="en-US" sz="2400" dirty="0">
                  <a:solidFill>
                    <a:srgbClr val="858585"/>
                  </a:solidFill>
                  <a:latin typeface="Century Gothic" panose="020B0502020202020204" pitchFamily="34" charset="0"/>
                  <a:cs typeface="Calibri Light" panose="020F0302020204030204" pitchFamily="34" charset="0"/>
                </a:rPr>
                <a:t> </a:t>
              </a:r>
            </a:p>
            <a:p>
              <a:pPr algn="ctr"/>
              <a:r>
                <a:rPr lang="en-US" sz="2400" dirty="0">
                  <a:solidFill>
                    <a:srgbClr val="858585"/>
                  </a:solidFill>
                  <a:latin typeface="Calibri Light" panose="020F0302020204030204" pitchFamily="34" charset="0"/>
                  <a:cs typeface="Calibri Light" panose="020F0302020204030204" pitchFamily="34" charset="0"/>
                </a:rPr>
                <a:t>How does ID Theft Occur? </a:t>
              </a:r>
            </a:p>
          </p:txBody>
        </p:sp>
        <p:cxnSp>
          <p:nvCxnSpPr>
            <p:cNvPr id="39" name="Straight Connector 38"/>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776735" y="737088"/>
            <a:ext cx="2776417" cy="1660598"/>
            <a:chOff x="75432" y="737088"/>
            <a:chExt cx="2776417" cy="1660598"/>
          </a:xfrm>
        </p:grpSpPr>
        <p:sp>
          <p:nvSpPr>
            <p:cNvPr id="41" name="TextBox 40">
              <a:extLst>
                <a:ext uri="{FF2B5EF4-FFF2-40B4-BE49-F238E27FC236}">
                  <a16:creationId xmlns:a16="http://schemas.microsoft.com/office/drawing/2014/main" id="{2D6E3723-E1C7-404D-8940-A5F951B598F8}"/>
                </a:ext>
              </a:extLst>
            </p:cNvPr>
            <p:cNvSpPr txBox="1"/>
            <p:nvPr/>
          </p:nvSpPr>
          <p:spPr>
            <a:xfrm>
              <a:off x="75432" y="737088"/>
              <a:ext cx="2776417"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3</a:t>
              </a:r>
              <a:r>
                <a:rPr lang="en-US" sz="2400" dirty="0">
                  <a:solidFill>
                    <a:schemeClr val="bg1">
                      <a:lumMod val="50000"/>
                    </a:schemeClr>
                  </a:solidFill>
                  <a:latin typeface="Century Gothic" panose="020B0502020202020204" pitchFamily="34" charset="0"/>
                  <a:cs typeface="Calibri Light" panose="020F0302020204030204" pitchFamily="34" charset="0"/>
                </a:rPr>
                <a:t> </a:t>
              </a:r>
            </a:p>
            <a:p>
              <a:pPr algn="ctr"/>
              <a:r>
                <a:rPr lang="en-US" sz="2400" dirty="0">
                  <a:solidFill>
                    <a:schemeClr val="bg1">
                      <a:lumMod val="50000"/>
                    </a:schemeClr>
                  </a:solidFill>
                  <a:latin typeface="Calibri Light" panose="020F0302020204030204" pitchFamily="34" charset="0"/>
                  <a:cs typeface="Calibri Light" panose="020F0302020204030204" pitchFamily="34" charset="0"/>
                </a:rPr>
                <a:t>How do thieves use your information?</a:t>
              </a:r>
            </a:p>
          </p:txBody>
        </p:sp>
        <p:cxnSp>
          <p:nvCxnSpPr>
            <p:cNvPr id="42" name="Straight Connector 41"/>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608424" y="4599866"/>
            <a:ext cx="2807763" cy="1659995"/>
            <a:chOff x="1905356" y="4599866"/>
            <a:chExt cx="2807763" cy="1659995"/>
          </a:xfrm>
        </p:grpSpPr>
        <p:sp>
          <p:nvSpPr>
            <p:cNvPr id="44" name="TextBox 43">
              <a:extLst>
                <a:ext uri="{FF2B5EF4-FFF2-40B4-BE49-F238E27FC236}">
                  <a16:creationId xmlns:a16="http://schemas.microsoft.com/office/drawing/2014/main" id="{2D6E3723-E1C7-404D-8940-A5F951B598F8}"/>
                </a:ext>
              </a:extLst>
            </p:cNvPr>
            <p:cNvSpPr txBox="1"/>
            <p:nvPr/>
          </p:nvSpPr>
          <p:spPr>
            <a:xfrm>
              <a:off x="1905356" y="5059532"/>
              <a:ext cx="2807763"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4</a:t>
              </a:r>
              <a:r>
                <a:rPr lang="en-US" sz="2400" dirty="0">
                  <a:solidFill>
                    <a:schemeClr val="bg1">
                      <a:lumMod val="75000"/>
                    </a:schemeClr>
                  </a:solidFill>
                  <a:latin typeface="Century Gothic" panose="020B0502020202020204" pitchFamily="34" charset="0"/>
                  <a:cs typeface="Calibri Light" panose="020F0302020204030204" pitchFamily="34" charset="0"/>
                </a:rPr>
                <a:t> </a:t>
              </a:r>
            </a:p>
            <a:p>
              <a:pPr algn="ctr"/>
              <a:r>
                <a:rPr lang="en-US" sz="2400" dirty="0">
                  <a:solidFill>
                    <a:schemeClr val="bg1">
                      <a:lumMod val="50000"/>
                    </a:schemeClr>
                  </a:solidFill>
                  <a:latin typeface="Calibri Light" panose="020F0302020204030204" pitchFamily="34" charset="0"/>
                  <a:cs typeface="Calibri Light" panose="020F0302020204030204" pitchFamily="34" charset="0"/>
                </a:rPr>
                <a:t>How do you protect yourself?</a:t>
              </a:r>
            </a:p>
          </p:txBody>
        </p:sp>
        <p:cxnSp>
          <p:nvCxnSpPr>
            <p:cNvPr id="45" name="Straight Connector 44"/>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7682970" y="737088"/>
            <a:ext cx="2366551" cy="1660598"/>
            <a:chOff x="280365" y="737088"/>
            <a:chExt cx="2366551" cy="1660598"/>
          </a:xfrm>
        </p:grpSpPr>
        <p:sp>
          <p:nvSpPr>
            <p:cNvPr id="47" name="TextBox 46">
              <a:extLst>
                <a:ext uri="{FF2B5EF4-FFF2-40B4-BE49-F238E27FC236}">
                  <a16:creationId xmlns:a16="http://schemas.microsoft.com/office/drawing/2014/main" id="{2D6E3723-E1C7-404D-8940-A5F951B598F8}"/>
                </a:ext>
              </a:extLst>
            </p:cNvPr>
            <p:cNvSpPr txBox="1"/>
            <p:nvPr/>
          </p:nvSpPr>
          <p:spPr>
            <a:xfrm>
              <a:off x="280365" y="737088"/>
              <a:ext cx="2366551" cy="1200329"/>
            </a:xfrm>
            <a:prstGeom prst="rect">
              <a:avLst/>
            </a:prstGeom>
            <a:solidFill>
              <a:schemeClr val="accent5"/>
            </a:solidFill>
          </p:spPr>
          <p:txBody>
            <a:bodyPr wrap="square" rtlCol="0">
              <a:spAutoFit/>
            </a:bodyPr>
            <a:lstStyle/>
            <a:p>
              <a:pPr algn="ctr"/>
              <a:r>
                <a:rPr lang="en-US" sz="2400" b="1" dirty="0">
                  <a:solidFill>
                    <a:schemeClr val="bg1"/>
                  </a:solidFill>
                  <a:latin typeface="Century Gothic" panose="020B0502020202020204" pitchFamily="34" charset="0"/>
                  <a:cs typeface="Calibri Light" panose="020F0302020204030204" pitchFamily="34" charset="0"/>
                </a:rPr>
                <a:t>5 </a:t>
              </a:r>
            </a:p>
            <a:p>
              <a:pPr algn="ctr"/>
              <a:r>
                <a:rPr lang="en-US" sz="2400" b="1" dirty="0">
                  <a:solidFill>
                    <a:schemeClr val="bg1"/>
                  </a:solidFill>
                  <a:latin typeface="Calibri Light" panose="020F0302020204030204" pitchFamily="34" charset="0"/>
                  <a:cs typeface="Calibri Light" panose="020F0302020204030204" pitchFamily="34" charset="0"/>
                </a:rPr>
                <a:t>What if you’re a victim?</a:t>
              </a:r>
            </a:p>
          </p:txBody>
        </p:sp>
        <p:cxnSp>
          <p:nvCxnSpPr>
            <p:cNvPr id="48" name="Straight Connector 47"/>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9415955" y="4599866"/>
            <a:ext cx="2610691" cy="1290663"/>
            <a:chOff x="2021694" y="4599866"/>
            <a:chExt cx="2610691" cy="1290663"/>
          </a:xfrm>
        </p:grpSpPr>
        <p:sp>
          <p:nvSpPr>
            <p:cNvPr id="50" name="TextBox 49">
              <a:extLst>
                <a:ext uri="{FF2B5EF4-FFF2-40B4-BE49-F238E27FC236}">
                  <a16:creationId xmlns:a16="http://schemas.microsoft.com/office/drawing/2014/main" id="{2D6E3723-E1C7-404D-8940-A5F951B598F8}"/>
                </a:ext>
              </a:extLst>
            </p:cNvPr>
            <p:cNvSpPr txBox="1"/>
            <p:nvPr/>
          </p:nvSpPr>
          <p:spPr>
            <a:xfrm>
              <a:off x="2021694" y="5059532"/>
              <a:ext cx="2610691" cy="830997"/>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6</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FAQ’s</a:t>
              </a:r>
            </a:p>
          </p:txBody>
        </p:sp>
        <p:cxnSp>
          <p:nvCxnSpPr>
            <p:cNvPr id="51" name="Straight Connector 50"/>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cxnSp>
        <p:nvCxnSpPr>
          <p:cNvPr id="3" name="Straight Arrow Connector 2"/>
          <p:cNvCxnSpPr/>
          <p:nvPr/>
        </p:nvCxnSpPr>
        <p:spPr>
          <a:xfrm>
            <a:off x="2795156" y="3476978"/>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656214" y="3471334"/>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507996" y="3471335"/>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364628" y="3471334"/>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868520" y="2882620"/>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29" name="Group 28">
            <a:extLst>
              <a:ext uri="{FF2B5EF4-FFF2-40B4-BE49-F238E27FC236}">
                <a16:creationId xmlns:a16="http://schemas.microsoft.com/office/drawing/2014/main" id="{D822F3F4-702C-49C3-8D06-CE20D575A6B1}"/>
              </a:ext>
            </a:extLst>
          </p:cNvPr>
          <p:cNvGrpSpPr/>
          <p:nvPr/>
        </p:nvGrpSpPr>
        <p:grpSpPr>
          <a:xfrm>
            <a:off x="9889773" y="2519606"/>
            <a:ext cx="1666585" cy="1947629"/>
            <a:chOff x="632989" y="1862399"/>
            <a:chExt cx="2194562" cy="2560320"/>
          </a:xfrm>
          <a:solidFill>
            <a:schemeClr val="bg1"/>
          </a:solidFill>
        </p:grpSpPr>
        <p:sp>
          <p:nvSpPr>
            <p:cNvPr id="30" name="Flowchart: Manual Operation 2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1"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58" name="Group 57"/>
          <p:cNvGrpSpPr/>
          <p:nvPr/>
        </p:nvGrpSpPr>
        <p:grpSpPr>
          <a:xfrm>
            <a:off x="10112550" y="2903352"/>
            <a:ext cx="1190244" cy="1190244"/>
            <a:chOff x="5503728" y="2836866"/>
            <a:chExt cx="1190244" cy="1190244"/>
          </a:xfrm>
        </p:grpSpPr>
        <p:grpSp>
          <p:nvGrpSpPr>
            <p:cNvPr id="59" name="Group 58"/>
            <p:cNvGrpSpPr/>
            <p:nvPr/>
          </p:nvGrpSpPr>
          <p:grpSpPr>
            <a:xfrm flipH="1">
              <a:off x="5770986" y="3105178"/>
              <a:ext cx="671538" cy="665656"/>
              <a:chOff x="5741980" y="3105178"/>
              <a:chExt cx="671538" cy="665656"/>
            </a:xfrm>
          </p:grpSpPr>
          <p:pic>
            <p:nvPicPr>
              <p:cNvPr id="61" name="Picture 60"/>
              <p:cNvPicPr>
                <a:picLocks noChangeAspect="1"/>
              </p:cNvPicPr>
              <p:nvPr/>
            </p:nvPicPr>
            <p:blipFill rotWithShape="1">
              <a:blip r:embed="rId6" cstate="print">
                <a:extLst>
                  <a:ext uri="{28A0092B-C50C-407E-A947-70E740481C1C}">
                    <a14:useLocalDpi xmlns:a14="http://schemas.microsoft.com/office/drawing/2010/main"/>
                  </a:ext>
                </a:extLst>
              </a:blip>
              <a:srcRect r="49888"/>
              <a:stretch/>
            </p:blipFill>
            <p:spPr>
              <a:xfrm>
                <a:off x="5741980" y="3105178"/>
                <a:ext cx="330046" cy="665656"/>
              </a:xfrm>
              <a:prstGeom prst="rect">
                <a:avLst/>
              </a:prstGeom>
            </p:spPr>
          </p:pic>
          <p:sp>
            <p:nvSpPr>
              <p:cNvPr id="62" name="Oval 61"/>
              <p:cNvSpPr/>
              <p:nvPr/>
            </p:nvSpPr>
            <p:spPr>
              <a:xfrm>
                <a:off x="5741980" y="3105178"/>
                <a:ext cx="671538" cy="665656"/>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60" name="Oval 59"/>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pic>
        <p:nvPicPr>
          <p:cNvPr id="2" name="Picture 1">
            <a:extLst>
              <a:ext uri="{FF2B5EF4-FFF2-40B4-BE49-F238E27FC236}">
                <a16:creationId xmlns:a16="http://schemas.microsoft.com/office/drawing/2014/main" id="{363853D3-491B-4FBC-B2DC-806BDF9D8BC8}"/>
              </a:ext>
            </a:extLst>
          </p:cNvPr>
          <p:cNvPicPr>
            <a:picLocks noChangeAspect="1"/>
          </p:cNvPicPr>
          <p:nvPr/>
        </p:nvPicPr>
        <p:blipFill>
          <a:blip r:embed="rId7"/>
          <a:stretch>
            <a:fillRect/>
          </a:stretch>
        </p:blipFill>
        <p:spPr>
          <a:xfrm>
            <a:off x="242952" y="6087088"/>
            <a:ext cx="1536325" cy="634039"/>
          </a:xfrm>
          <a:prstGeom prst="rect">
            <a:avLst/>
          </a:prstGeom>
        </p:spPr>
      </p:pic>
    </p:spTree>
    <p:custDataLst>
      <p:tags r:id="rId1"/>
    </p:custDataLst>
    <p:extLst>
      <p:ext uri="{BB962C8B-B14F-4D97-AF65-F5344CB8AC3E}">
        <p14:creationId xmlns:p14="http://schemas.microsoft.com/office/powerpoint/2010/main" val="1987384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5740604" cy="6858000"/>
          </a:xfrm>
          <a:prstGeom prst="rect">
            <a:avLst/>
          </a:prstGeom>
        </p:spPr>
      </p:pic>
      <p:sp>
        <p:nvSpPr>
          <p:cNvPr id="10" name="TextBox 9">
            <a:extLst>
              <a:ext uri="{FF2B5EF4-FFF2-40B4-BE49-F238E27FC236}">
                <a16:creationId xmlns:a16="http://schemas.microsoft.com/office/drawing/2014/main" id="{2D6E3723-E1C7-404D-8940-A5F951B598F8}"/>
              </a:ext>
            </a:extLst>
          </p:cNvPr>
          <p:cNvSpPr txBox="1"/>
          <p:nvPr/>
        </p:nvSpPr>
        <p:spPr>
          <a:xfrm>
            <a:off x="7401175" y="970182"/>
            <a:ext cx="3910103" cy="461665"/>
          </a:xfrm>
          <a:prstGeom prst="rect">
            <a:avLst/>
          </a:prstGeom>
          <a:noFill/>
        </p:spPr>
        <p:txBody>
          <a:bodyPr wrap="square" rtlCol="0">
            <a:spAutoFit/>
          </a:bodyPr>
          <a:lstStyle/>
          <a:p>
            <a:r>
              <a:rPr lang="en-US" sz="2400" dirty="0">
                <a:solidFill>
                  <a:srgbClr val="7F7F7F"/>
                </a:solidFill>
                <a:latin typeface="Calibri Light" panose="020F0302020204030204" pitchFamily="34" charset="0"/>
                <a:cs typeface="Calibri Light" panose="020F0302020204030204" pitchFamily="34" charset="0"/>
              </a:rPr>
              <a:t>Unexplained charges</a:t>
            </a:r>
          </a:p>
        </p:txBody>
      </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sp>
        <p:nvSpPr>
          <p:cNvPr id="8" name="TextBox 7">
            <a:extLst>
              <a:ext uri="{FF2B5EF4-FFF2-40B4-BE49-F238E27FC236}">
                <a16:creationId xmlns:a16="http://schemas.microsoft.com/office/drawing/2014/main" id="{E742F038-7124-4F62-80E7-5DCD31A1CC93}"/>
              </a:ext>
            </a:extLst>
          </p:cNvPr>
          <p:cNvSpPr txBox="1"/>
          <p:nvPr/>
        </p:nvSpPr>
        <p:spPr>
          <a:xfrm>
            <a:off x="2955465" y="5114389"/>
            <a:ext cx="2619214" cy="1077218"/>
          </a:xfrm>
          <a:prstGeom prst="rect">
            <a:avLst/>
          </a:prstGeom>
          <a:noFill/>
        </p:spPr>
        <p:txBody>
          <a:bodyPr wrap="square" rtlCol="0">
            <a:spAutoFit/>
          </a:bodyPr>
          <a:lstStyle/>
          <a:p>
            <a:r>
              <a:rPr lang="en-US" sz="3200" dirty="0">
                <a:solidFill>
                  <a:schemeClr val="bg1">
                    <a:lumMod val="25000"/>
                  </a:schemeClr>
                </a:solidFill>
                <a:latin typeface="Century Gothic" panose="020B0502020202020204" pitchFamily="34" charset="0"/>
              </a:rPr>
              <a:t>How would </a:t>
            </a:r>
          </a:p>
          <a:p>
            <a:r>
              <a:rPr lang="en-US" sz="3200" dirty="0">
                <a:solidFill>
                  <a:schemeClr val="bg1">
                    <a:lumMod val="25000"/>
                  </a:schemeClr>
                </a:solidFill>
                <a:latin typeface="Century Gothic" panose="020B0502020202020204" pitchFamily="34" charset="0"/>
              </a:rPr>
              <a:t>you know? </a:t>
            </a:r>
            <a:endParaRPr lang="en-US" sz="3200" b="1" dirty="0">
              <a:solidFill>
                <a:schemeClr val="bg1">
                  <a:lumMod val="25000"/>
                </a:schemeClr>
              </a:solidFill>
              <a:latin typeface="Century Gothic" panose="020B0502020202020204" pitchFamily="34" charset="0"/>
            </a:endParaRPr>
          </a:p>
        </p:txBody>
      </p:sp>
      <p:grpSp>
        <p:nvGrpSpPr>
          <p:cNvPr id="29" name="Group 28">
            <a:extLst>
              <a:ext uri="{FF2B5EF4-FFF2-40B4-BE49-F238E27FC236}">
                <a16:creationId xmlns:a16="http://schemas.microsoft.com/office/drawing/2014/main" id="{D822F3F4-702C-49C3-8D06-CE20D575A6B1}"/>
              </a:ext>
            </a:extLst>
          </p:cNvPr>
          <p:cNvGrpSpPr/>
          <p:nvPr/>
        </p:nvGrpSpPr>
        <p:grpSpPr>
          <a:xfrm>
            <a:off x="4763377" y="2162965"/>
            <a:ext cx="1958601" cy="2285030"/>
            <a:chOff x="632989" y="1862400"/>
            <a:chExt cx="2194562" cy="2560320"/>
          </a:xfrm>
        </p:grpSpPr>
        <p:sp>
          <p:nvSpPr>
            <p:cNvPr id="30" name="Flowchart: Manual Operation 2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1" name="Freeform: Shape 6">
              <a:extLst>
                <a:ext uri="{FF2B5EF4-FFF2-40B4-BE49-F238E27FC236}">
                  <a16:creationId xmlns:a16="http://schemas.microsoft.com/office/drawing/2014/main" id="{5D3D4BA2-A523-41E2-8910-97EC2384FE6A}"/>
                </a:ext>
              </a:extLst>
            </p:cNvPr>
            <p:cNvSpPr/>
            <p:nvPr/>
          </p:nvSpPr>
          <p:spPr>
            <a:xfrm rot="5400000">
              <a:off x="450110" y="2045279"/>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9" name="TextBox 18">
            <a:extLst>
              <a:ext uri="{FF2B5EF4-FFF2-40B4-BE49-F238E27FC236}">
                <a16:creationId xmlns:a16="http://schemas.microsoft.com/office/drawing/2014/main" id="{2D6E3723-E1C7-404D-8940-A5F951B598F8}"/>
              </a:ext>
            </a:extLst>
          </p:cNvPr>
          <p:cNvSpPr txBox="1"/>
          <p:nvPr/>
        </p:nvSpPr>
        <p:spPr>
          <a:xfrm>
            <a:off x="7447000" y="1932132"/>
            <a:ext cx="3910103" cy="461665"/>
          </a:xfrm>
          <a:prstGeom prst="rect">
            <a:avLst/>
          </a:prstGeom>
          <a:noFill/>
        </p:spPr>
        <p:txBody>
          <a:bodyPr wrap="square" rtlCol="0">
            <a:spAutoFit/>
          </a:bodyPr>
          <a:lstStyle/>
          <a:p>
            <a:r>
              <a:rPr lang="en-US" sz="2400" dirty="0">
                <a:solidFill>
                  <a:srgbClr val="7F7F7F"/>
                </a:solidFill>
                <a:latin typeface="Calibri Light" panose="020F0302020204030204" pitchFamily="34" charset="0"/>
                <a:cs typeface="Calibri Light" panose="020F0302020204030204" pitchFamily="34" charset="0"/>
              </a:rPr>
              <a:t>Not receiving bills </a:t>
            </a:r>
          </a:p>
        </p:txBody>
      </p:sp>
      <p:grpSp>
        <p:nvGrpSpPr>
          <p:cNvPr id="12" name="Group 11"/>
          <p:cNvGrpSpPr/>
          <p:nvPr/>
        </p:nvGrpSpPr>
        <p:grpSpPr>
          <a:xfrm>
            <a:off x="5236792" y="2795617"/>
            <a:ext cx="1042287" cy="1042287"/>
            <a:chOff x="5575632" y="2892734"/>
            <a:chExt cx="1042287" cy="1042287"/>
          </a:xfrm>
        </p:grpSpPr>
        <p:sp>
          <p:nvSpPr>
            <p:cNvPr id="5" name="Oval 4"/>
            <p:cNvSpPr/>
            <p:nvPr/>
          </p:nvSpPr>
          <p:spPr>
            <a:xfrm>
              <a:off x="5575632" y="2892734"/>
              <a:ext cx="1042287" cy="1042287"/>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782284" y="3104982"/>
              <a:ext cx="648032" cy="648032"/>
              <a:chOff x="4927600" y="4907280"/>
              <a:chExt cx="648032" cy="648032"/>
            </a:xfrm>
          </p:grpSpPr>
          <p:sp>
            <p:nvSpPr>
              <p:cNvPr id="26" name="Freeform 25"/>
              <p:cNvSpPr/>
              <p:nvPr/>
            </p:nvSpPr>
            <p:spPr>
              <a:xfrm>
                <a:off x="5242560" y="4907280"/>
                <a:ext cx="333072" cy="648032"/>
              </a:xfrm>
              <a:custGeom>
                <a:avLst/>
                <a:gdLst>
                  <a:gd name="connsiteX0" fmla="*/ 9056 w 333072"/>
                  <a:gd name="connsiteY0" fmla="*/ 0 h 648032"/>
                  <a:gd name="connsiteX1" fmla="*/ 333072 w 333072"/>
                  <a:gd name="connsiteY1" fmla="*/ 324016 h 648032"/>
                  <a:gd name="connsiteX2" fmla="*/ 9056 w 333072"/>
                  <a:gd name="connsiteY2" fmla="*/ 648032 h 648032"/>
                  <a:gd name="connsiteX3" fmla="*/ 0 w 333072"/>
                  <a:gd name="connsiteY3" fmla="*/ 647119 h 648032"/>
                  <a:gd name="connsiteX4" fmla="*/ 0 w 333072"/>
                  <a:gd name="connsiteY4" fmla="*/ 913 h 64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72" h="648032">
                    <a:moveTo>
                      <a:pt x="9056" y="0"/>
                    </a:moveTo>
                    <a:cubicBezTo>
                      <a:pt x="188005" y="0"/>
                      <a:pt x="333072" y="145067"/>
                      <a:pt x="333072" y="324016"/>
                    </a:cubicBezTo>
                    <a:cubicBezTo>
                      <a:pt x="333072" y="502965"/>
                      <a:pt x="188005" y="648032"/>
                      <a:pt x="9056" y="648032"/>
                    </a:cubicBezTo>
                    <a:lnTo>
                      <a:pt x="0" y="647119"/>
                    </a:lnTo>
                    <a:lnTo>
                      <a:pt x="0" y="91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927600" y="4907280"/>
                <a:ext cx="648032" cy="648032"/>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20"/>
          <p:cNvGrpSpPr/>
          <p:nvPr/>
        </p:nvGrpSpPr>
        <p:grpSpPr>
          <a:xfrm>
            <a:off x="6943383" y="1319209"/>
            <a:ext cx="236388" cy="5205982"/>
            <a:chOff x="7334166" y="-3"/>
            <a:chExt cx="236388" cy="5205982"/>
          </a:xfrm>
        </p:grpSpPr>
        <p:grpSp>
          <p:nvGrpSpPr>
            <p:cNvPr id="24" name="Group 23"/>
            <p:cNvGrpSpPr/>
            <p:nvPr/>
          </p:nvGrpSpPr>
          <p:grpSpPr>
            <a:xfrm>
              <a:off x="7334166" y="-3"/>
              <a:ext cx="236388" cy="5205982"/>
              <a:chOff x="491406" y="-29499"/>
              <a:chExt cx="236388" cy="5205982"/>
            </a:xfrm>
          </p:grpSpPr>
          <p:cxnSp>
            <p:nvCxnSpPr>
              <p:cNvPr id="32" name="Straight Connector 31"/>
              <p:cNvCxnSpPr>
                <a:endCxn id="28" idx="4"/>
              </p:cNvCxnSpPr>
              <p:nvPr/>
            </p:nvCxnSpPr>
            <p:spPr>
              <a:xfrm>
                <a:off x="609600" y="-29499"/>
                <a:ext cx="1" cy="5205982"/>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491407" y="66446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4" name="Oval 33"/>
              <p:cNvSpPr/>
              <p:nvPr/>
            </p:nvSpPr>
            <p:spPr>
              <a:xfrm>
                <a:off x="491407" y="173756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5" name="Oval 34"/>
              <p:cNvSpPr/>
              <p:nvPr/>
            </p:nvSpPr>
            <p:spPr>
              <a:xfrm>
                <a:off x="491407" y="280507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6" name="Oval 35"/>
              <p:cNvSpPr/>
              <p:nvPr/>
            </p:nvSpPr>
            <p:spPr>
              <a:xfrm>
                <a:off x="491406" y="3872587"/>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28" name="Oval 27"/>
            <p:cNvSpPr/>
            <p:nvPr/>
          </p:nvSpPr>
          <p:spPr>
            <a:xfrm>
              <a:off x="7334167" y="4969592"/>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37" name="Oval 36"/>
          <p:cNvSpPr/>
          <p:nvPr/>
        </p:nvSpPr>
        <p:spPr>
          <a:xfrm>
            <a:off x="6943383" y="1082822"/>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8" name="TextBox 37">
            <a:extLst>
              <a:ext uri="{FF2B5EF4-FFF2-40B4-BE49-F238E27FC236}">
                <a16:creationId xmlns:a16="http://schemas.microsoft.com/office/drawing/2014/main" id="{2D6E3723-E1C7-404D-8940-A5F951B598F8}"/>
              </a:ext>
            </a:extLst>
          </p:cNvPr>
          <p:cNvSpPr txBox="1"/>
          <p:nvPr/>
        </p:nvSpPr>
        <p:spPr>
          <a:xfrm>
            <a:off x="7401173" y="4025164"/>
            <a:ext cx="3910103" cy="461665"/>
          </a:xfrm>
          <a:prstGeom prst="rect">
            <a:avLst/>
          </a:prstGeom>
          <a:noFill/>
        </p:spPr>
        <p:txBody>
          <a:bodyPr wrap="square" rtlCol="0">
            <a:spAutoFit/>
          </a:bodyPr>
          <a:lstStyle/>
          <a:p>
            <a:r>
              <a:rPr lang="en-US" sz="2400" dirty="0">
                <a:solidFill>
                  <a:srgbClr val="7F7F7F"/>
                </a:solidFill>
                <a:latin typeface="Calibri Light" panose="020F0302020204030204" pitchFamily="34" charset="0"/>
                <a:cs typeface="Calibri Light" panose="020F0302020204030204" pitchFamily="34" charset="0"/>
              </a:rPr>
              <a:t>Denied credit for no reason</a:t>
            </a:r>
          </a:p>
        </p:txBody>
      </p:sp>
      <p:sp>
        <p:nvSpPr>
          <p:cNvPr id="39" name="TextBox 38">
            <a:extLst>
              <a:ext uri="{FF2B5EF4-FFF2-40B4-BE49-F238E27FC236}">
                <a16:creationId xmlns:a16="http://schemas.microsoft.com/office/drawing/2014/main" id="{2D6E3723-E1C7-404D-8940-A5F951B598F8}"/>
              </a:ext>
            </a:extLst>
          </p:cNvPr>
          <p:cNvSpPr txBox="1"/>
          <p:nvPr/>
        </p:nvSpPr>
        <p:spPr>
          <a:xfrm>
            <a:off x="7401174" y="5100664"/>
            <a:ext cx="3910103" cy="461665"/>
          </a:xfrm>
          <a:prstGeom prst="rect">
            <a:avLst/>
          </a:prstGeom>
          <a:noFill/>
        </p:spPr>
        <p:txBody>
          <a:bodyPr wrap="square" rtlCol="0">
            <a:spAutoFit/>
          </a:bodyPr>
          <a:lstStyle/>
          <a:p>
            <a:r>
              <a:rPr lang="en-US" sz="2400" dirty="0">
                <a:solidFill>
                  <a:srgbClr val="7F7F7F"/>
                </a:solidFill>
                <a:latin typeface="Calibri Light" panose="020F0302020204030204" pitchFamily="34" charset="0"/>
                <a:cs typeface="Calibri Light" panose="020F0302020204030204" pitchFamily="34" charset="0"/>
              </a:rPr>
              <a:t>Inaccuracies on credit report</a:t>
            </a:r>
          </a:p>
        </p:txBody>
      </p:sp>
      <p:sp>
        <p:nvSpPr>
          <p:cNvPr id="40" name="TextBox 39">
            <a:extLst>
              <a:ext uri="{FF2B5EF4-FFF2-40B4-BE49-F238E27FC236}">
                <a16:creationId xmlns:a16="http://schemas.microsoft.com/office/drawing/2014/main" id="{2D6E3723-E1C7-404D-8940-A5F951B598F8}"/>
              </a:ext>
            </a:extLst>
          </p:cNvPr>
          <p:cNvSpPr txBox="1"/>
          <p:nvPr/>
        </p:nvSpPr>
        <p:spPr>
          <a:xfrm>
            <a:off x="7412449" y="6176164"/>
            <a:ext cx="3910103" cy="461665"/>
          </a:xfrm>
          <a:prstGeom prst="rect">
            <a:avLst/>
          </a:prstGeom>
          <a:noFill/>
        </p:spPr>
        <p:txBody>
          <a:bodyPr wrap="square" rtlCol="0">
            <a:spAutoFit/>
          </a:bodyPr>
          <a:lstStyle/>
          <a:p>
            <a:r>
              <a:rPr lang="en-US" sz="2400" dirty="0">
                <a:solidFill>
                  <a:srgbClr val="7F7F7F"/>
                </a:solidFill>
                <a:latin typeface="Calibri Light" panose="020F0302020204030204" pitchFamily="34" charset="0"/>
                <a:cs typeface="Calibri Light" panose="020F0302020204030204" pitchFamily="34" charset="0"/>
              </a:rPr>
              <a:t>Collection calls</a:t>
            </a:r>
          </a:p>
        </p:txBody>
      </p:sp>
      <p:sp>
        <p:nvSpPr>
          <p:cNvPr id="41" name="TextBox 40">
            <a:extLst>
              <a:ext uri="{FF2B5EF4-FFF2-40B4-BE49-F238E27FC236}">
                <a16:creationId xmlns:a16="http://schemas.microsoft.com/office/drawing/2014/main" id="{2D6E3723-E1C7-404D-8940-A5F951B598F8}"/>
              </a:ext>
            </a:extLst>
          </p:cNvPr>
          <p:cNvSpPr txBox="1"/>
          <p:nvPr/>
        </p:nvSpPr>
        <p:spPr>
          <a:xfrm>
            <a:off x="7412449" y="2879126"/>
            <a:ext cx="4602498" cy="830997"/>
          </a:xfrm>
          <a:prstGeom prst="rect">
            <a:avLst/>
          </a:prstGeom>
          <a:noFill/>
        </p:spPr>
        <p:txBody>
          <a:bodyPr wrap="square" rtlCol="0">
            <a:spAutoFit/>
          </a:bodyPr>
          <a:lstStyle/>
          <a:p>
            <a:r>
              <a:rPr lang="en-US" sz="2400" dirty="0">
                <a:solidFill>
                  <a:srgbClr val="7F7F7F"/>
                </a:solidFill>
                <a:latin typeface="Calibri Light" panose="020F0302020204030204" pitchFamily="34" charset="0"/>
                <a:cs typeface="Calibri Light" panose="020F0302020204030204" pitchFamily="34" charset="0"/>
              </a:rPr>
              <a:t>Receiving credit cards you didn’t order</a:t>
            </a:r>
          </a:p>
        </p:txBody>
      </p:sp>
      <p:pic>
        <p:nvPicPr>
          <p:cNvPr id="2" name="Picture 1">
            <a:extLst>
              <a:ext uri="{FF2B5EF4-FFF2-40B4-BE49-F238E27FC236}">
                <a16:creationId xmlns:a16="http://schemas.microsoft.com/office/drawing/2014/main" id="{C889147D-4F9D-4BB1-B639-7ECC8931C97B}"/>
              </a:ext>
            </a:extLst>
          </p:cNvPr>
          <p:cNvPicPr>
            <a:picLocks noChangeAspect="1"/>
          </p:cNvPicPr>
          <p:nvPr/>
        </p:nvPicPr>
        <p:blipFill>
          <a:blip r:embed="rId7"/>
          <a:stretch>
            <a:fillRect/>
          </a:stretch>
        </p:blipFill>
        <p:spPr>
          <a:xfrm>
            <a:off x="216360" y="5971784"/>
            <a:ext cx="1536325" cy="634039"/>
          </a:xfrm>
          <a:prstGeom prst="rect">
            <a:avLst/>
          </a:prstGeom>
        </p:spPr>
      </p:pic>
    </p:spTree>
    <p:custDataLst>
      <p:tags r:id="rId1"/>
    </p:custDataLst>
    <p:extLst>
      <p:ext uri="{BB962C8B-B14F-4D97-AF65-F5344CB8AC3E}">
        <p14:creationId xmlns:p14="http://schemas.microsoft.com/office/powerpoint/2010/main" val="63758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38" grpId="0"/>
      <p:bldP spid="39" grpId="0"/>
      <p:bldP spid="40"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826007" y="0"/>
            <a:ext cx="6211765" cy="1561207"/>
            <a:chOff x="826007" y="0"/>
            <a:chExt cx="6211765" cy="1561207"/>
          </a:xfrm>
        </p:grpSpPr>
        <p:sp>
          <p:nvSpPr>
            <p:cNvPr id="43" name="TextBox 42">
              <a:extLst>
                <a:ext uri="{FF2B5EF4-FFF2-40B4-BE49-F238E27FC236}">
                  <a16:creationId xmlns:a16="http://schemas.microsoft.com/office/drawing/2014/main" id="{E742F038-7124-4F62-80E7-5DCD31A1CC93}"/>
                </a:ext>
              </a:extLst>
            </p:cNvPr>
            <p:cNvSpPr txBox="1"/>
            <p:nvPr/>
          </p:nvSpPr>
          <p:spPr>
            <a:xfrm>
              <a:off x="1121785" y="818437"/>
              <a:ext cx="5915987" cy="646331"/>
            </a:xfrm>
            <a:prstGeom prst="rect">
              <a:avLst/>
            </a:prstGeom>
            <a:noFill/>
          </p:spPr>
          <p:txBody>
            <a:bodyPr wrap="square" rtlCol="0">
              <a:spAutoFit/>
            </a:bodyPr>
            <a:lstStyle/>
            <a:p>
              <a:r>
                <a:rPr lang="en-US" sz="3600" dirty="0">
                  <a:solidFill>
                    <a:prstClr val="black">
                      <a:lumMod val="50000"/>
                      <a:lumOff val="50000"/>
                    </a:prstClr>
                  </a:solidFill>
                  <a:latin typeface="Century Gothic" panose="020B0502020202020204" pitchFamily="34" charset="0"/>
                </a:rPr>
                <a:t>TAKE </a:t>
              </a:r>
              <a:r>
                <a:rPr lang="en-US" sz="3600" b="1" dirty="0">
                  <a:solidFill>
                    <a:prstClr val="black">
                      <a:lumMod val="50000"/>
                      <a:lumOff val="50000"/>
                    </a:prstClr>
                  </a:solidFill>
                  <a:latin typeface="Century Gothic" panose="020B0502020202020204" pitchFamily="34" charset="0"/>
                </a:rPr>
                <a:t>ACTION</a:t>
              </a: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aphicFrame>
        <p:nvGraphicFramePr>
          <p:cNvPr id="28" name="Chart 27"/>
          <p:cNvGraphicFramePr/>
          <p:nvPr>
            <p:extLst>
              <p:ext uri="{D42A27DB-BD31-4B8C-83A1-F6EECF244321}">
                <p14:modId xmlns:p14="http://schemas.microsoft.com/office/powerpoint/2010/main" val="1113608661"/>
              </p:ext>
            </p:extLst>
          </p:nvPr>
        </p:nvGraphicFramePr>
        <p:xfrm>
          <a:off x="982387" y="1964682"/>
          <a:ext cx="2067154" cy="206573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Chart 28"/>
          <p:cNvGraphicFramePr/>
          <p:nvPr/>
        </p:nvGraphicFramePr>
        <p:xfrm>
          <a:off x="3022405" y="1964682"/>
          <a:ext cx="2067154" cy="20657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0" name="Chart 29"/>
          <p:cNvGraphicFramePr/>
          <p:nvPr/>
        </p:nvGraphicFramePr>
        <p:xfrm>
          <a:off x="5062423" y="1964682"/>
          <a:ext cx="2067154" cy="206573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1" name="Chart 30"/>
          <p:cNvGraphicFramePr/>
          <p:nvPr/>
        </p:nvGraphicFramePr>
        <p:xfrm>
          <a:off x="7102441" y="1964682"/>
          <a:ext cx="2067154" cy="206573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2" name="Chart 31"/>
          <p:cNvGraphicFramePr/>
          <p:nvPr/>
        </p:nvGraphicFramePr>
        <p:xfrm>
          <a:off x="9142458" y="1964682"/>
          <a:ext cx="2067154" cy="2065734"/>
        </p:xfrm>
        <a:graphic>
          <a:graphicData uri="http://schemas.openxmlformats.org/drawingml/2006/chart">
            <c:chart xmlns:c="http://schemas.openxmlformats.org/drawingml/2006/chart" xmlns:r="http://schemas.openxmlformats.org/officeDocument/2006/relationships" r:id="rId10"/>
          </a:graphicData>
        </a:graphic>
      </p:graphicFrame>
      <p:sp>
        <p:nvSpPr>
          <p:cNvPr id="33" name="Oval 32"/>
          <p:cNvSpPr/>
          <p:nvPr/>
        </p:nvSpPr>
        <p:spPr>
          <a:xfrm>
            <a:off x="1336595"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376613"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416631"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456649"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496666"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2015965"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055982"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091290"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137047"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176035"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9487" y="5108238"/>
            <a:ext cx="10383605"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solidFill>
                  <a:srgbClr val="FFFFFF"/>
                </a:solidFill>
                <a:latin typeface="+mj-lt"/>
              </a:rPr>
              <a:t>Contact Government Authorities – </a:t>
            </a:r>
            <a:r>
              <a:rPr lang="en-US" sz="3600" b="1" dirty="0">
                <a:solidFill>
                  <a:srgbClr val="FFFFFF"/>
                </a:solidFill>
                <a:latin typeface="+mj-lt"/>
              </a:rPr>
              <a:t>identitytheft.gov</a:t>
            </a:r>
          </a:p>
        </p:txBody>
      </p:sp>
      <p:sp>
        <p:nvSpPr>
          <p:cNvPr id="3" name="Isosceles Triangle 2"/>
          <p:cNvSpPr/>
          <p:nvPr/>
        </p:nvSpPr>
        <p:spPr>
          <a:xfrm>
            <a:off x="1810935" y="4790621"/>
            <a:ext cx="410058" cy="35349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2C83671-3736-4F2C-A3C2-92D0E73003B6}"/>
              </a:ext>
            </a:extLst>
          </p:cNvPr>
          <p:cNvPicPr>
            <a:picLocks noChangeAspect="1"/>
          </p:cNvPicPr>
          <p:nvPr/>
        </p:nvPicPr>
        <p:blipFill>
          <a:blip r:embed="rId11"/>
          <a:stretch>
            <a:fillRect/>
          </a:stretch>
        </p:blipFill>
        <p:spPr>
          <a:xfrm>
            <a:off x="274610" y="6095945"/>
            <a:ext cx="1536325" cy="634039"/>
          </a:xfrm>
          <a:prstGeom prst="rect">
            <a:avLst/>
          </a:prstGeom>
        </p:spPr>
      </p:pic>
    </p:spTree>
    <p:custDataLst>
      <p:tags r:id="rId1"/>
    </p:custDataLst>
    <p:extLst>
      <p:ext uri="{BB962C8B-B14F-4D97-AF65-F5344CB8AC3E}">
        <p14:creationId xmlns:p14="http://schemas.microsoft.com/office/powerpoint/2010/main" val="368475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826007" y="0"/>
            <a:ext cx="6211765" cy="1561207"/>
            <a:chOff x="826007" y="0"/>
            <a:chExt cx="6211765" cy="1561207"/>
          </a:xfrm>
        </p:grpSpPr>
        <p:sp>
          <p:nvSpPr>
            <p:cNvPr id="43" name="TextBox 42">
              <a:extLst>
                <a:ext uri="{FF2B5EF4-FFF2-40B4-BE49-F238E27FC236}">
                  <a16:creationId xmlns:a16="http://schemas.microsoft.com/office/drawing/2014/main" id="{E742F038-7124-4F62-80E7-5DCD31A1CC93}"/>
                </a:ext>
              </a:extLst>
            </p:cNvPr>
            <p:cNvSpPr txBox="1"/>
            <p:nvPr/>
          </p:nvSpPr>
          <p:spPr>
            <a:xfrm>
              <a:off x="1121785" y="818437"/>
              <a:ext cx="5915987" cy="646331"/>
            </a:xfrm>
            <a:prstGeom prst="rect">
              <a:avLst/>
            </a:prstGeom>
            <a:noFill/>
          </p:spPr>
          <p:txBody>
            <a:bodyPr wrap="square" rtlCol="0">
              <a:spAutoFit/>
            </a:bodyPr>
            <a:lstStyle/>
            <a:p>
              <a:r>
                <a:rPr lang="en-US" sz="3600" dirty="0">
                  <a:solidFill>
                    <a:prstClr val="black">
                      <a:lumMod val="50000"/>
                      <a:lumOff val="50000"/>
                    </a:prstClr>
                  </a:solidFill>
                  <a:latin typeface="Century Gothic" panose="020B0502020202020204" pitchFamily="34" charset="0"/>
                </a:rPr>
                <a:t>TAKE </a:t>
              </a:r>
              <a:r>
                <a:rPr lang="en-US" sz="3600" b="1" dirty="0">
                  <a:solidFill>
                    <a:prstClr val="black">
                      <a:lumMod val="50000"/>
                      <a:lumOff val="50000"/>
                    </a:prstClr>
                  </a:solidFill>
                  <a:latin typeface="Century Gothic" panose="020B0502020202020204" pitchFamily="34" charset="0"/>
                </a:rPr>
                <a:t>ACTION</a:t>
              </a: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aphicFrame>
        <p:nvGraphicFramePr>
          <p:cNvPr id="28" name="Chart 27"/>
          <p:cNvGraphicFramePr/>
          <p:nvPr/>
        </p:nvGraphicFramePr>
        <p:xfrm>
          <a:off x="982387" y="1964682"/>
          <a:ext cx="2067154" cy="206573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Chart 28"/>
          <p:cNvGraphicFramePr/>
          <p:nvPr>
            <p:extLst>
              <p:ext uri="{D42A27DB-BD31-4B8C-83A1-F6EECF244321}">
                <p14:modId xmlns:p14="http://schemas.microsoft.com/office/powerpoint/2010/main" val="2051281405"/>
              </p:ext>
            </p:extLst>
          </p:nvPr>
        </p:nvGraphicFramePr>
        <p:xfrm>
          <a:off x="3022405" y="1964682"/>
          <a:ext cx="2067154" cy="20657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0" name="Chart 29"/>
          <p:cNvGraphicFramePr/>
          <p:nvPr/>
        </p:nvGraphicFramePr>
        <p:xfrm>
          <a:off x="5062423" y="1964682"/>
          <a:ext cx="2067154" cy="206573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1" name="Chart 30"/>
          <p:cNvGraphicFramePr/>
          <p:nvPr/>
        </p:nvGraphicFramePr>
        <p:xfrm>
          <a:off x="7102441" y="1964682"/>
          <a:ext cx="2067154" cy="206573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2" name="Chart 31"/>
          <p:cNvGraphicFramePr/>
          <p:nvPr/>
        </p:nvGraphicFramePr>
        <p:xfrm>
          <a:off x="9142458" y="1964682"/>
          <a:ext cx="2067154" cy="2065734"/>
        </p:xfrm>
        <a:graphic>
          <a:graphicData uri="http://schemas.openxmlformats.org/drawingml/2006/chart">
            <c:chart xmlns:c="http://schemas.openxmlformats.org/drawingml/2006/chart" xmlns:r="http://schemas.openxmlformats.org/officeDocument/2006/relationships" r:id="rId10"/>
          </a:graphicData>
        </a:graphic>
      </p:graphicFrame>
      <p:sp>
        <p:nvSpPr>
          <p:cNvPr id="33" name="Oval 32"/>
          <p:cNvSpPr/>
          <p:nvPr/>
        </p:nvSpPr>
        <p:spPr>
          <a:xfrm>
            <a:off x="1336595"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376613"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416631"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456649"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496666"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2015965"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055982"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091290"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137047"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176035"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9487" y="5108238"/>
            <a:ext cx="10383605"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solidFill>
                  <a:srgbClr val="FFFFFF"/>
                </a:solidFill>
                <a:latin typeface="+mj-lt"/>
              </a:rPr>
              <a:t>Contact Creditors and Financial Institutions</a:t>
            </a:r>
          </a:p>
        </p:txBody>
      </p:sp>
      <p:sp>
        <p:nvSpPr>
          <p:cNvPr id="3" name="Isosceles Triangle 2"/>
          <p:cNvSpPr/>
          <p:nvPr/>
        </p:nvSpPr>
        <p:spPr>
          <a:xfrm>
            <a:off x="3874749" y="4793918"/>
            <a:ext cx="410058" cy="35349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DE3700-E290-4A76-9AE8-1EC784FE2C0D}"/>
              </a:ext>
            </a:extLst>
          </p:cNvPr>
          <p:cNvPicPr>
            <a:picLocks noChangeAspect="1"/>
          </p:cNvPicPr>
          <p:nvPr/>
        </p:nvPicPr>
        <p:blipFill>
          <a:blip r:embed="rId11"/>
          <a:stretch>
            <a:fillRect/>
          </a:stretch>
        </p:blipFill>
        <p:spPr>
          <a:xfrm>
            <a:off x="214224" y="6039563"/>
            <a:ext cx="1536325" cy="634039"/>
          </a:xfrm>
          <a:prstGeom prst="rect">
            <a:avLst/>
          </a:prstGeom>
        </p:spPr>
      </p:pic>
    </p:spTree>
    <p:custDataLst>
      <p:tags r:id="rId1"/>
    </p:custDataLst>
    <p:extLst>
      <p:ext uri="{BB962C8B-B14F-4D97-AF65-F5344CB8AC3E}">
        <p14:creationId xmlns:p14="http://schemas.microsoft.com/office/powerpoint/2010/main" val="4035600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826007" y="0"/>
            <a:ext cx="6211765" cy="1561207"/>
            <a:chOff x="826007" y="0"/>
            <a:chExt cx="6211765" cy="1561207"/>
          </a:xfrm>
        </p:grpSpPr>
        <p:sp>
          <p:nvSpPr>
            <p:cNvPr id="43" name="TextBox 42">
              <a:extLst>
                <a:ext uri="{FF2B5EF4-FFF2-40B4-BE49-F238E27FC236}">
                  <a16:creationId xmlns:a16="http://schemas.microsoft.com/office/drawing/2014/main" id="{E742F038-7124-4F62-80E7-5DCD31A1CC93}"/>
                </a:ext>
              </a:extLst>
            </p:cNvPr>
            <p:cNvSpPr txBox="1"/>
            <p:nvPr/>
          </p:nvSpPr>
          <p:spPr>
            <a:xfrm>
              <a:off x="1121785" y="818437"/>
              <a:ext cx="5915987" cy="646331"/>
            </a:xfrm>
            <a:prstGeom prst="rect">
              <a:avLst/>
            </a:prstGeom>
            <a:noFill/>
          </p:spPr>
          <p:txBody>
            <a:bodyPr wrap="square" rtlCol="0">
              <a:spAutoFit/>
            </a:bodyPr>
            <a:lstStyle/>
            <a:p>
              <a:r>
                <a:rPr lang="en-US" sz="3600" dirty="0">
                  <a:solidFill>
                    <a:prstClr val="black">
                      <a:lumMod val="50000"/>
                      <a:lumOff val="50000"/>
                    </a:prstClr>
                  </a:solidFill>
                  <a:latin typeface="Century Gothic" panose="020B0502020202020204" pitchFamily="34" charset="0"/>
                </a:rPr>
                <a:t>TAKE </a:t>
              </a:r>
              <a:r>
                <a:rPr lang="en-US" sz="3600" b="1" dirty="0">
                  <a:solidFill>
                    <a:prstClr val="black">
                      <a:lumMod val="50000"/>
                      <a:lumOff val="50000"/>
                    </a:prstClr>
                  </a:solidFill>
                  <a:latin typeface="Century Gothic" panose="020B0502020202020204" pitchFamily="34" charset="0"/>
                </a:rPr>
                <a:t>ACTION</a:t>
              </a: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aphicFrame>
        <p:nvGraphicFramePr>
          <p:cNvPr id="28" name="Chart 27"/>
          <p:cNvGraphicFramePr/>
          <p:nvPr/>
        </p:nvGraphicFramePr>
        <p:xfrm>
          <a:off x="982387" y="1964682"/>
          <a:ext cx="2067154" cy="206573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Chart 28"/>
          <p:cNvGraphicFramePr/>
          <p:nvPr/>
        </p:nvGraphicFramePr>
        <p:xfrm>
          <a:off x="3022405" y="1964682"/>
          <a:ext cx="2067154" cy="20657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0" name="Chart 29"/>
          <p:cNvGraphicFramePr/>
          <p:nvPr>
            <p:extLst>
              <p:ext uri="{D42A27DB-BD31-4B8C-83A1-F6EECF244321}">
                <p14:modId xmlns:p14="http://schemas.microsoft.com/office/powerpoint/2010/main" val="375775011"/>
              </p:ext>
            </p:extLst>
          </p:nvPr>
        </p:nvGraphicFramePr>
        <p:xfrm>
          <a:off x="5062423" y="1964682"/>
          <a:ext cx="2067154" cy="206573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1" name="Chart 30"/>
          <p:cNvGraphicFramePr/>
          <p:nvPr/>
        </p:nvGraphicFramePr>
        <p:xfrm>
          <a:off x="7102441" y="1964682"/>
          <a:ext cx="2067154" cy="206573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2" name="Chart 31"/>
          <p:cNvGraphicFramePr/>
          <p:nvPr/>
        </p:nvGraphicFramePr>
        <p:xfrm>
          <a:off x="9142458" y="1964682"/>
          <a:ext cx="2067154" cy="2065734"/>
        </p:xfrm>
        <a:graphic>
          <a:graphicData uri="http://schemas.openxmlformats.org/drawingml/2006/chart">
            <c:chart xmlns:c="http://schemas.openxmlformats.org/drawingml/2006/chart" xmlns:r="http://schemas.openxmlformats.org/officeDocument/2006/relationships" r:id="rId10"/>
          </a:graphicData>
        </a:graphic>
      </p:graphicFrame>
      <p:sp>
        <p:nvSpPr>
          <p:cNvPr id="33" name="Oval 32"/>
          <p:cNvSpPr/>
          <p:nvPr/>
        </p:nvSpPr>
        <p:spPr>
          <a:xfrm>
            <a:off x="1336595"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376613"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416631"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456649"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496666"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2015965"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055982"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091290"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137047"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176035"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9487" y="5108238"/>
            <a:ext cx="10383605" cy="8229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solidFill>
                  <a:srgbClr val="FFFFFF"/>
                </a:solidFill>
                <a:latin typeface="+mj-lt"/>
              </a:rPr>
              <a:t>Contact the Credit Bureaus</a:t>
            </a:r>
          </a:p>
        </p:txBody>
      </p:sp>
      <p:sp>
        <p:nvSpPr>
          <p:cNvPr id="3" name="Isosceles Triangle 2"/>
          <p:cNvSpPr/>
          <p:nvPr/>
        </p:nvSpPr>
        <p:spPr>
          <a:xfrm>
            <a:off x="5841314" y="4793918"/>
            <a:ext cx="499952" cy="49106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0C736C-EDE8-47D5-8253-73547A7F78F4}"/>
              </a:ext>
            </a:extLst>
          </p:cNvPr>
          <p:cNvPicPr>
            <a:picLocks noChangeAspect="1"/>
          </p:cNvPicPr>
          <p:nvPr/>
        </p:nvPicPr>
        <p:blipFill>
          <a:blip r:embed="rId11"/>
          <a:stretch>
            <a:fillRect/>
          </a:stretch>
        </p:blipFill>
        <p:spPr>
          <a:xfrm>
            <a:off x="214224" y="6059157"/>
            <a:ext cx="1536325" cy="634039"/>
          </a:xfrm>
          <a:prstGeom prst="rect">
            <a:avLst/>
          </a:prstGeom>
        </p:spPr>
      </p:pic>
    </p:spTree>
    <p:custDataLst>
      <p:tags r:id="rId1"/>
    </p:custDataLst>
    <p:extLst>
      <p:ext uri="{BB962C8B-B14F-4D97-AF65-F5344CB8AC3E}">
        <p14:creationId xmlns:p14="http://schemas.microsoft.com/office/powerpoint/2010/main" val="1551985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826007" y="0"/>
            <a:ext cx="6211765" cy="1561207"/>
            <a:chOff x="826007" y="0"/>
            <a:chExt cx="6211765" cy="1561207"/>
          </a:xfrm>
        </p:grpSpPr>
        <p:sp>
          <p:nvSpPr>
            <p:cNvPr id="43" name="TextBox 42">
              <a:extLst>
                <a:ext uri="{FF2B5EF4-FFF2-40B4-BE49-F238E27FC236}">
                  <a16:creationId xmlns:a16="http://schemas.microsoft.com/office/drawing/2014/main" id="{E742F038-7124-4F62-80E7-5DCD31A1CC93}"/>
                </a:ext>
              </a:extLst>
            </p:cNvPr>
            <p:cNvSpPr txBox="1"/>
            <p:nvPr/>
          </p:nvSpPr>
          <p:spPr>
            <a:xfrm>
              <a:off x="1121785" y="818437"/>
              <a:ext cx="5915987" cy="646331"/>
            </a:xfrm>
            <a:prstGeom prst="rect">
              <a:avLst/>
            </a:prstGeom>
            <a:noFill/>
          </p:spPr>
          <p:txBody>
            <a:bodyPr wrap="square" rtlCol="0">
              <a:spAutoFit/>
            </a:bodyPr>
            <a:lstStyle/>
            <a:p>
              <a:r>
                <a:rPr lang="en-US" sz="3600" dirty="0">
                  <a:solidFill>
                    <a:prstClr val="black">
                      <a:lumMod val="50000"/>
                      <a:lumOff val="50000"/>
                    </a:prstClr>
                  </a:solidFill>
                  <a:latin typeface="Century Gothic" panose="020B0502020202020204" pitchFamily="34" charset="0"/>
                </a:rPr>
                <a:t>TAKE </a:t>
              </a:r>
              <a:r>
                <a:rPr lang="en-US" sz="3600" b="1" dirty="0">
                  <a:solidFill>
                    <a:prstClr val="black">
                      <a:lumMod val="50000"/>
                      <a:lumOff val="50000"/>
                    </a:prstClr>
                  </a:solidFill>
                  <a:latin typeface="Century Gothic" panose="020B0502020202020204" pitchFamily="34" charset="0"/>
                </a:rPr>
                <a:t>ACTION</a:t>
              </a: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aphicFrame>
        <p:nvGraphicFramePr>
          <p:cNvPr id="28" name="Chart 27"/>
          <p:cNvGraphicFramePr/>
          <p:nvPr/>
        </p:nvGraphicFramePr>
        <p:xfrm>
          <a:off x="982387" y="1964682"/>
          <a:ext cx="2067154" cy="206573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Chart 28"/>
          <p:cNvGraphicFramePr/>
          <p:nvPr/>
        </p:nvGraphicFramePr>
        <p:xfrm>
          <a:off x="3022405" y="1964682"/>
          <a:ext cx="2067154" cy="20657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0" name="Chart 29"/>
          <p:cNvGraphicFramePr/>
          <p:nvPr/>
        </p:nvGraphicFramePr>
        <p:xfrm>
          <a:off x="5062423" y="1964682"/>
          <a:ext cx="2067154" cy="206573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1" name="Chart 30"/>
          <p:cNvGraphicFramePr/>
          <p:nvPr>
            <p:extLst>
              <p:ext uri="{D42A27DB-BD31-4B8C-83A1-F6EECF244321}">
                <p14:modId xmlns:p14="http://schemas.microsoft.com/office/powerpoint/2010/main" val="1195723769"/>
              </p:ext>
            </p:extLst>
          </p:nvPr>
        </p:nvGraphicFramePr>
        <p:xfrm>
          <a:off x="7102441" y="1964682"/>
          <a:ext cx="2067154" cy="206573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2" name="Chart 31"/>
          <p:cNvGraphicFramePr/>
          <p:nvPr/>
        </p:nvGraphicFramePr>
        <p:xfrm>
          <a:off x="9142458" y="1964682"/>
          <a:ext cx="2067154" cy="2065734"/>
        </p:xfrm>
        <a:graphic>
          <a:graphicData uri="http://schemas.openxmlformats.org/drawingml/2006/chart">
            <c:chart xmlns:c="http://schemas.openxmlformats.org/drawingml/2006/chart" xmlns:r="http://schemas.openxmlformats.org/officeDocument/2006/relationships" r:id="rId10"/>
          </a:graphicData>
        </a:graphic>
      </p:graphicFrame>
      <p:sp>
        <p:nvSpPr>
          <p:cNvPr id="33" name="Oval 32"/>
          <p:cNvSpPr/>
          <p:nvPr/>
        </p:nvSpPr>
        <p:spPr>
          <a:xfrm>
            <a:off x="1336595"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376613"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416631"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456649"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496666"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2015965"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055982"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091290"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137047"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176035"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9487" y="5108238"/>
            <a:ext cx="10383605" cy="8229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solidFill>
                  <a:srgbClr val="FFFFFF"/>
                </a:solidFill>
                <a:latin typeface="+mj-lt"/>
              </a:rPr>
              <a:t>Contact Local Authorities</a:t>
            </a:r>
          </a:p>
        </p:txBody>
      </p:sp>
      <p:sp>
        <p:nvSpPr>
          <p:cNvPr id="3" name="Isosceles Triangle 2"/>
          <p:cNvSpPr/>
          <p:nvPr/>
        </p:nvSpPr>
        <p:spPr>
          <a:xfrm>
            <a:off x="7886042" y="4754740"/>
            <a:ext cx="499952" cy="49106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8A2D8A-A405-4A7C-9969-FA9BDA3E1A5C}"/>
              </a:ext>
            </a:extLst>
          </p:cNvPr>
          <p:cNvPicPr>
            <a:picLocks noChangeAspect="1"/>
          </p:cNvPicPr>
          <p:nvPr/>
        </p:nvPicPr>
        <p:blipFill>
          <a:blip r:embed="rId11"/>
          <a:stretch>
            <a:fillRect/>
          </a:stretch>
        </p:blipFill>
        <p:spPr>
          <a:xfrm>
            <a:off x="214224" y="6060661"/>
            <a:ext cx="1536325" cy="634039"/>
          </a:xfrm>
          <a:prstGeom prst="rect">
            <a:avLst/>
          </a:prstGeom>
        </p:spPr>
      </p:pic>
    </p:spTree>
    <p:custDataLst>
      <p:tags r:id="rId1"/>
    </p:custDataLst>
    <p:extLst>
      <p:ext uri="{BB962C8B-B14F-4D97-AF65-F5344CB8AC3E}">
        <p14:creationId xmlns:p14="http://schemas.microsoft.com/office/powerpoint/2010/main" val="3371452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826007" y="0"/>
            <a:ext cx="6211765" cy="1561207"/>
            <a:chOff x="826007" y="0"/>
            <a:chExt cx="6211765" cy="1561207"/>
          </a:xfrm>
        </p:grpSpPr>
        <p:sp>
          <p:nvSpPr>
            <p:cNvPr id="43" name="TextBox 42">
              <a:extLst>
                <a:ext uri="{FF2B5EF4-FFF2-40B4-BE49-F238E27FC236}">
                  <a16:creationId xmlns:a16="http://schemas.microsoft.com/office/drawing/2014/main" id="{E742F038-7124-4F62-80E7-5DCD31A1CC93}"/>
                </a:ext>
              </a:extLst>
            </p:cNvPr>
            <p:cNvSpPr txBox="1"/>
            <p:nvPr/>
          </p:nvSpPr>
          <p:spPr>
            <a:xfrm>
              <a:off x="1121785" y="818437"/>
              <a:ext cx="5915987" cy="646331"/>
            </a:xfrm>
            <a:prstGeom prst="rect">
              <a:avLst/>
            </a:prstGeom>
            <a:noFill/>
          </p:spPr>
          <p:txBody>
            <a:bodyPr wrap="square" rtlCol="0">
              <a:spAutoFit/>
            </a:bodyPr>
            <a:lstStyle/>
            <a:p>
              <a:r>
                <a:rPr lang="en-US" sz="3600" dirty="0">
                  <a:solidFill>
                    <a:prstClr val="black">
                      <a:lumMod val="50000"/>
                      <a:lumOff val="50000"/>
                    </a:prstClr>
                  </a:solidFill>
                  <a:latin typeface="Century Gothic" panose="020B0502020202020204" pitchFamily="34" charset="0"/>
                </a:rPr>
                <a:t>TAKE </a:t>
              </a:r>
              <a:r>
                <a:rPr lang="en-US" sz="3600" b="1" dirty="0">
                  <a:solidFill>
                    <a:prstClr val="black">
                      <a:lumMod val="50000"/>
                      <a:lumOff val="50000"/>
                    </a:prstClr>
                  </a:solidFill>
                  <a:latin typeface="Century Gothic" panose="020B0502020202020204" pitchFamily="34" charset="0"/>
                </a:rPr>
                <a:t>ACTION</a:t>
              </a: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aphicFrame>
        <p:nvGraphicFramePr>
          <p:cNvPr id="28" name="Chart 27"/>
          <p:cNvGraphicFramePr/>
          <p:nvPr/>
        </p:nvGraphicFramePr>
        <p:xfrm>
          <a:off x="982387" y="1964682"/>
          <a:ext cx="2067154" cy="206573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Chart 28"/>
          <p:cNvGraphicFramePr/>
          <p:nvPr/>
        </p:nvGraphicFramePr>
        <p:xfrm>
          <a:off x="3022405" y="1964682"/>
          <a:ext cx="2067154" cy="20657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0" name="Chart 29"/>
          <p:cNvGraphicFramePr/>
          <p:nvPr/>
        </p:nvGraphicFramePr>
        <p:xfrm>
          <a:off x="5062423" y="1964682"/>
          <a:ext cx="2067154" cy="206573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1" name="Chart 30"/>
          <p:cNvGraphicFramePr/>
          <p:nvPr/>
        </p:nvGraphicFramePr>
        <p:xfrm>
          <a:off x="7102441" y="1964682"/>
          <a:ext cx="2067154" cy="206573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2" name="Chart 31"/>
          <p:cNvGraphicFramePr/>
          <p:nvPr>
            <p:extLst>
              <p:ext uri="{D42A27DB-BD31-4B8C-83A1-F6EECF244321}">
                <p14:modId xmlns:p14="http://schemas.microsoft.com/office/powerpoint/2010/main" val="2228610816"/>
              </p:ext>
            </p:extLst>
          </p:nvPr>
        </p:nvGraphicFramePr>
        <p:xfrm>
          <a:off x="9142458" y="1964682"/>
          <a:ext cx="2067154" cy="2065734"/>
        </p:xfrm>
        <a:graphic>
          <a:graphicData uri="http://schemas.openxmlformats.org/drawingml/2006/chart">
            <c:chart xmlns:c="http://schemas.openxmlformats.org/drawingml/2006/chart" xmlns:r="http://schemas.openxmlformats.org/officeDocument/2006/relationships" r:id="rId10"/>
          </a:graphicData>
        </a:graphic>
      </p:graphicFrame>
      <p:sp>
        <p:nvSpPr>
          <p:cNvPr id="33" name="Oval 32"/>
          <p:cNvSpPr/>
          <p:nvPr/>
        </p:nvSpPr>
        <p:spPr>
          <a:xfrm>
            <a:off x="1336595"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376613"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416631"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456649"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496666" y="2318180"/>
            <a:ext cx="1358738" cy="135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2015965"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055982"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091290"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137047"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176035" y="388753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9487" y="5108238"/>
            <a:ext cx="10383605" cy="822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600" dirty="0">
                <a:solidFill>
                  <a:srgbClr val="FFFFFF"/>
                </a:solidFill>
                <a:latin typeface="+mj-lt"/>
              </a:rPr>
              <a:t>Maintain Good Records &amp; Follow-up</a:t>
            </a:r>
          </a:p>
        </p:txBody>
      </p:sp>
      <p:sp>
        <p:nvSpPr>
          <p:cNvPr id="3" name="Isosceles Triangle 2"/>
          <p:cNvSpPr/>
          <p:nvPr/>
        </p:nvSpPr>
        <p:spPr>
          <a:xfrm>
            <a:off x="9926059" y="4738455"/>
            <a:ext cx="499952" cy="49106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40DB039-8B20-44F6-A0B7-62C55ADC89F9}"/>
              </a:ext>
            </a:extLst>
          </p:cNvPr>
          <p:cNvPicPr>
            <a:picLocks noChangeAspect="1"/>
          </p:cNvPicPr>
          <p:nvPr/>
        </p:nvPicPr>
        <p:blipFill>
          <a:blip r:embed="rId11"/>
          <a:stretch>
            <a:fillRect/>
          </a:stretch>
        </p:blipFill>
        <p:spPr>
          <a:xfrm>
            <a:off x="177053" y="6106682"/>
            <a:ext cx="1536325" cy="634039"/>
          </a:xfrm>
          <a:prstGeom prst="rect">
            <a:avLst/>
          </a:prstGeom>
        </p:spPr>
      </p:pic>
    </p:spTree>
    <p:custDataLst>
      <p:tags r:id="rId1"/>
    </p:custDataLst>
    <p:extLst>
      <p:ext uri="{BB962C8B-B14F-4D97-AF65-F5344CB8AC3E}">
        <p14:creationId xmlns:p14="http://schemas.microsoft.com/office/powerpoint/2010/main" val="2541863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7084" y="-6257"/>
            <a:ext cx="6094916" cy="6858000"/>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37" name="Group 36"/>
          <p:cNvGrpSpPr/>
          <p:nvPr/>
        </p:nvGrpSpPr>
        <p:grpSpPr>
          <a:xfrm>
            <a:off x="720007" y="-3"/>
            <a:ext cx="236387" cy="6858003"/>
            <a:chOff x="491407" y="-29499"/>
            <a:chExt cx="236387" cy="6858003"/>
          </a:xfrm>
        </p:grpSpPr>
        <p:cxnSp>
          <p:nvCxnSpPr>
            <p:cNvPr id="38" name="Straight Connector 37"/>
            <p:cNvCxnSpPr/>
            <p:nvPr/>
          </p:nvCxnSpPr>
          <p:spPr>
            <a:xfrm>
              <a:off x="609600" y="-29499"/>
              <a:ext cx="0" cy="6858003"/>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491407" y="197202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1" name="Oval 40"/>
            <p:cNvSpPr/>
            <p:nvPr/>
          </p:nvSpPr>
          <p:spPr>
            <a:xfrm>
              <a:off x="491407" y="3275054"/>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42" name="TextBox 41">
            <a:extLst>
              <a:ext uri="{FF2B5EF4-FFF2-40B4-BE49-F238E27FC236}">
                <a16:creationId xmlns:a16="http://schemas.microsoft.com/office/drawing/2014/main" id="{354507D8-2A10-4B23-94A6-0401BDA1E526}"/>
              </a:ext>
            </a:extLst>
          </p:cNvPr>
          <p:cNvSpPr txBox="1"/>
          <p:nvPr/>
        </p:nvSpPr>
        <p:spPr>
          <a:xfrm>
            <a:off x="1426389" y="1919663"/>
            <a:ext cx="4334925" cy="400110"/>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Know your rights</a:t>
            </a:r>
          </a:p>
        </p:txBody>
      </p:sp>
      <p:sp>
        <p:nvSpPr>
          <p:cNvPr id="43" name="TextBox 42">
            <a:extLst>
              <a:ext uri="{FF2B5EF4-FFF2-40B4-BE49-F238E27FC236}">
                <a16:creationId xmlns:a16="http://schemas.microsoft.com/office/drawing/2014/main" id="{354507D8-2A10-4B23-94A6-0401BDA1E526}"/>
              </a:ext>
            </a:extLst>
          </p:cNvPr>
          <p:cNvSpPr txBox="1"/>
          <p:nvPr/>
        </p:nvSpPr>
        <p:spPr>
          <a:xfrm>
            <a:off x="1434136" y="3096219"/>
            <a:ext cx="3395474" cy="1015663"/>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Be an educated consumer</a:t>
            </a:r>
          </a:p>
          <a:p>
            <a:endParaRPr lang="en-US" sz="2000" b="1" spc="600" dirty="0">
              <a:solidFill>
                <a:srgbClr val="7F7F7F"/>
              </a:solidFill>
              <a:latin typeface="Century Gothic" panose="020B0502020202020204" pitchFamily="34" charset="0"/>
            </a:endParaRPr>
          </a:p>
        </p:txBody>
      </p:sp>
      <p:grpSp>
        <p:nvGrpSpPr>
          <p:cNvPr id="54" name="Group 53"/>
          <p:cNvGrpSpPr/>
          <p:nvPr/>
        </p:nvGrpSpPr>
        <p:grpSpPr>
          <a:xfrm>
            <a:off x="5265556" y="2458173"/>
            <a:ext cx="1668770" cy="1947629"/>
            <a:chOff x="5265556" y="2458173"/>
            <a:chExt cx="1668770" cy="1947629"/>
          </a:xfrm>
        </p:grpSpPr>
        <p:grpSp>
          <p:nvGrpSpPr>
            <p:cNvPr id="55" name="Group 54">
              <a:extLst>
                <a:ext uri="{FF2B5EF4-FFF2-40B4-BE49-F238E27FC236}">
                  <a16:creationId xmlns:a16="http://schemas.microsoft.com/office/drawing/2014/main" id="{D822F3F4-702C-49C3-8D06-CE20D575A6B1}"/>
                </a:ext>
              </a:extLst>
            </p:cNvPr>
            <p:cNvGrpSpPr/>
            <p:nvPr/>
          </p:nvGrpSpPr>
          <p:grpSpPr>
            <a:xfrm>
              <a:off x="5265556" y="2458173"/>
              <a:ext cx="1668770" cy="1947629"/>
              <a:chOff x="632989" y="1862399"/>
              <a:chExt cx="2197443" cy="2560320"/>
            </a:xfrm>
          </p:grpSpPr>
          <p:sp>
            <p:nvSpPr>
              <p:cNvPr id="61" name="Flowchart: Manual Operation 6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2" name="Freeform: Shape 6">
                <a:extLst>
                  <a:ext uri="{FF2B5EF4-FFF2-40B4-BE49-F238E27FC236}">
                    <a16:creationId xmlns:a16="http://schemas.microsoft.com/office/drawing/2014/main" id="{5D3D4BA2-A523-41E2-8910-97EC2384FE6A}"/>
                  </a:ext>
                </a:extLst>
              </p:cNvPr>
              <p:cNvSpPr/>
              <p:nvPr/>
            </p:nvSpPr>
            <p:spPr>
              <a:xfrm rot="5400000">
                <a:off x="452992" y="2045279"/>
                <a:ext cx="2560320" cy="2194560"/>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56" name="Group 55"/>
            <p:cNvGrpSpPr/>
            <p:nvPr/>
          </p:nvGrpSpPr>
          <p:grpSpPr>
            <a:xfrm>
              <a:off x="5503728" y="2836866"/>
              <a:ext cx="1190244" cy="1190244"/>
              <a:chOff x="5503728" y="2836866"/>
              <a:chExt cx="1190244" cy="1190244"/>
            </a:xfrm>
          </p:grpSpPr>
          <p:grpSp>
            <p:nvGrpSpPr>
              <p:cNvPr id="57" name="Group 56"/>
              <p:cNvGrpSpPr/>
              <p:nvPr/>
            </p:nvGrpSpPr>
            <p:grpSpPr>
              <a:xfrm flipH="1">
                <a:off x="5761314" y="3093580"/>
                <a:ext cx="679218" cy="674177"/>
                <a:chOff x="5743972" y="3093580"/>
                <a:chExt cx="679218" cy="674177"/>
              </a:xfrm>
            </p:grpSpPr>
            <p:pic>
              <p:nvPicPr>
                <p:cNvPr id="59" name="Picture 58"/>
                <p:cNvPicPr>
                  <a:picLocks noChangeAspect="1"/>
                </p:cNvPicPr>
                <p:nvPr/>
              </p:nvPicPr>
              <p:blipFill rotWithShape="1">
                <a:blip r:embed="rId7" cstate="print">
                  <a:extLst>
                    <a:ext uri="{28A0092B-C50C-407E-A947-70E740481C1C}">
                      <a14:useLocalDpi xmlns:a14="http://schemas.microsoft.com/office/drawing/2010/main"/>
                    </a:ext>
                  </a:extLst>
                </a:blip>
                <a:srcRect r="49888"/>
                <a:stretch/>
              </p:blipFill>
              <p:spPr>
                <a:xfrm>
                  <a:off x="5743972" y="3093580"/>
                  <a:ext cx="336059" cy="665656"/>
                </a:xfrm>
                <a:prstGeom prst="rect">
                  <a:avLst/>
                </a:prstGeom>
              </p:spPr>
            </p:pic>
            <p:sp>
              <p:nvSpPr>
                <p:cNvPr id="60" name="Oval 59"/>
                <p:cNvSpPr/>
                <p:nvPr/>
              </p:nvSpPr>
              <p:spPr>
                <a:xfrm>
                  <a:off x="5751652" y="3096219"/>
                  <a:ext cx="671538" cy="671538"/>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58" name="Oval 57"/>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sp>
        <p:nvSpPr>
          <p:cNvPr id="64" name="TextBox 63">
            <a:extLst>
              <a:ext uri="{FF2B5EF4-FFF2-40B4-BE49-F238E27FC236}">
                <a16:creationId xmlns:a16="http://schemas.microsoft.com/office/drawing/2014/main" id="{E742F038-7124-4F62-80E7-5DCD31A1CC93}"/>
              </a:ext>
            </a:extLst>
          </p:cNvPr>
          <p:cNvSpPr txBox="1"/>
          <p:nvPr/>
        </p:nvSpPr>
        <p:spPr>
          <a:xfrm>
            <a:off x="6693972" y="4860786"/>
            <a:ext cx="6258833" cy="1323439"/>
          </a:xfrm>
          <a:prstGeom prst="rect">
            <a:avLst/>
          </a:prstGeom>
          <a:noFill/>
        </p:spPr>
        <p:txBody>
          <a:bodyPr wrap="square" rtlCol="0">
            <a:spAutoFit/>
          </a:bodyPr>
          <a:lstStyle/>
          <a:p>
            <a:pPr algn="ctr"/>
            <a:r>
              <a:rPr lang="en-US" sz="4000" dirty="0">
                <a:solidFill>
                  <a:schemeClr val="tx1">
                    <a:lumMod val="85000"/>
                    <a:lumOff val="15000"/>
                  </a:schemeClr>
                </a:solidFill>
                <a:effectLst>
                  <a:outerShdw blurRad="38100" dist="38100" dir="2700000" algn="tl">
                    <a:srgbClr val="000000">
                      <a:alpha val="43137"/>
                    </a:srgbClr>
                  </a:outerShdw>
                </a:effectLst>
                <a:latin typeface="Century Gothic" panose="020B0502020202020204" pitchFamily="34" charset="0"/>
              </a:rPr>
              <a:t>TAKE</a:t>
            </a:r>
          </a:p>
          <a:p>
            <a:pPr algn="ctr"/>
            <a:r>
              <a:rPr lang="en-US" sz="4000" b="1" dirty="0">
                <a:solidFill>
                  <a:schemeClr val="tx1">
                    <a:lumMod val="85000"/>
                    <a:lumOff val="15000"/>
                  </a:schemeClr>
                </a:solidFill>
                <a:effectLst>
                  <a:outerShdw blurRad="38100" dist="38100" dir="2700000" algn="tl">
                    <a:srgbClr val="000000">
                      <a:alpha val="43137"/>
                    </a:srgbClr>
                  </a:outerShdw>
                </a:effectLst>
                <a:latin typeface="Century Gothic" panose="020B0502020202020204" pitchFamily="34" charset="0"/>
              </a:rPr>
              <a:t>ACTION</a:t>
            </a:r>
          </a:p>
        </p:txBody>
      </p:sp>
      <p:sp>
        <p:nvSpPr>
          <p:cNvPr id="23" name="Oval 22"/>
          <p:cNvSpPr/>
          <p:nvPr/>
        </p:nvSpPr>
        <p:spPr>
          <a:xfrm>
            <a:off x="736797" y="4742592"/>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4" name="TextBox 23">
            <a:extLst>
              <a:ext uri="{FF2B5EF4-FFF2-40B4-BE49-F238E27FC236}">
                <a16:creationId xmlns:a16="http://schemas.microsoft.com/office/drawing/2014/main" id="{354507D8-2A10-4B23-94A6-0401BDA1E526}"/>
              </a:ext>
            </a:extLst>
          </p:cNvPr>
          <p:cNvSpPr txBox="1"/>
          <p:nvPr/>
        </p:nvSpPr>
        <p:spPr>
          <a:xfrm>
            <a:off x="1426389" y="4506842"/>
            <a:ext cx="3395474" cy="1015663"/>
          </a:xfrm>
          <a:prstGeom prst="rect">
            <a:avLst/>
          </a:prstGeom>
          <a:noFill/>
        </p:spPr>
        <p:txBody>
          <a:bodyPr wrap="square" rtlCol="0">
            <a:spAutoFit/>
          </a:bodyPr>
          <a:lstStyle/>
          <a:p>
            <a:r>
              <a:rPr lang="en-US" sz="2000" b="1" spc="600" dirty="0">
                <a:solidFill>
                  <a:srgbClr val="7F7F7F"/>
                </a:solidFill>
                <a:latin typeface="Century Gothic" panose="020B0502020202020204" pitchFamily="34" charset="0"/>
              </a:rPr>
              <a:t>A note on other scams...</a:t>
            </a:r>
          </a:p>
          <a:p>
            <a:endParaRPr lang="en-US" sz="2000" b="1" spc="600" dirty="0">
              <a:solidFill>
                <a:srgbClr val="7F7F7F"/>
              </a:solidFill>
              <a:latin typeface="Century Gothic" panose="020B0502020202020204" pitchFamily="34" charset="0"/>
            </a:endParaRPr>
          </a:p>
        </p:txBody>
      </p:sp>
      <p:pic>
        <p:nvPicPr>
          <p:cNvPr id="2" name="Picture 1">
            <a:extLst>
              <a:ext uri="{FF2B5EF4-FFF2-40B4-BE49-F238E27FC236}">
                <a16:creationId xmlns:a16="http://schemas.microsoft.com/office/drawing/2014/main" id="{E26FAB47-ABA0-46EB-9C8E-BDF89E6CEECB}"/>
              </a:ext>
            </a:extLst>
          </p:cNvPr>
          <p:cNvPicPr>
            <a:picLocks noChangeAspect="1"/>
          </p:cNvPicPr>
          <p:nvPr/>
        </p:nvPicPr>
        <p:blipFill>
          <a:blip r:embed="rId8"/>
          <a:stretch>
            <a:fillRect/>
          </a:stretch>
        </p:blipFill>
        <p:spPr>
          <a:xfrm>
            <a:off x="205021" y="6045617"/>
            <a:ext cx="1536325" cy="634039"/>
          </a:xfrm>
          <a:prstGeom prst="rect">
            <a:avLst/>
          </a:prstGeom>
        </p:spPr>
      </p:pic>
    </p:spTree>
    <p:custDataLst>
      <p:tags r:id="rId1"/>
    </p:custDataLst>
    <p:extLst>
      <p:ext uri="{BB962C8B-B14F-4D97-AF65-F5344CB8AC3E}">
        <p14:creationId xmlns:p14="http://schemas.microsoft.com/office/powerpoint/2010/main" val="1650806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822F3F4-702C-49C3-8D06-CE20D575A6B1}"/>
              </a:ext>
            </a:extLst>
          </p:cNvPr>
          <p:cNvGrpSpPr/>
          <p:nvPr/>
        </p:nvGrpSpPr>
        <p:grpSpPr>
          <a:xfrm>
            <a:off x="635867" y="757386"/>
            <a:ext cx="4416011" cy="4906346"/>
            <a:chOff x="632989" y="1862399"/>
            <a:chExt cx="2194562" cy="2560320"/>
          </a:xfrm>
        </p:grpSpPr>
        <p:sp>
          <p:nvSpPr>
            <p:cNvPr id="11" name="Flowchart: Manual Operation 1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9" name="Text Placeholder 2"/>
          <p:cNvSpPr txBox="1">
            <a:spLocks/>
          </p:cNvSpPr>
          <p:nvPr/>
        </p:nvSpPr>
        <p:spPr>
          <a:xfrm>
            <a:off x="5162754" y="2619896"/>
            <a:ext cx="6812427" cy="151207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dirty="0">
                <a:solidFill>
                  <a:srgbClr val="7F7F7F"/>
                </a:solidFill>
                <a:latin typeface="+mj-lt"/>
              </a:rPr>
              <a:t>is a nationwide non-profit that provides financial education and tools for people to lead </a:t>
            </a:r>
            <a:r>
              <a:rPr lang="en-US" sz="3200" i="1" dirty="0">
                <a:solidFill>
                  <a:schemeClr val="tx2"/>
                </a:solidFill>
                <a:latin typeface="+mj-lt"/>
              </a:rPr>
              <a:t>financially healthy lives. </a:t>
            </a:r>
          </a:p>
        </p:txBody>
      </p:sp>
      <p:sp>
        <p:nvSpPr>
          <p:cNvPr id="10" name="TextBox 9">
            <a:extLst>
              <a:ext uri="{FF2B5EF4-FFF2-40B4-BE49-F238E27FC236}">
                <a16:creationId xmlns:a16="http://schemas.microsoft.com/office/drawing/2014/main" id="{354507D8-2A10-4B23-94A6-0401BDA1E526}"/>
              </a:ext>
            </a:extLst>
          </p:cNvPr>
          <p:cNvSpPr txBox="1"/>
          <p:nvPr/>
        </p:nvSpPr>
        <p:spPr>
          <a:xfrm>
            <a:off x="717755" y="1811656"/>
            <a:ext cx="11228439" cy="830997"/>
          </a:xfrm>
          <a:prstGeom prst="rect">
            <a:avLst/>
          </a:prstGeom>
          <a:noFill/>
        </p:spPr>
        <p:txBody>
          <a:bodyPr wrap="square" rtlCol="0">
            <a:spAutoFit/>
          </a:bodyPr>
          <a:lstStyle/>
          <a:p>
            <a:r>
              <a:rPr lang="en-US" sz="4800" b="1" spc="600" dirty="0">
                <a:solidFill>
                  <a:srgbClr val="FFFFFF"/>
                </a:solidFill>
                <a:latin typeface="Century Gothic" panose="020B0502020202020204" pitchFamily="34" charset="0"/>
              </a:rPr>
              <a:t>GREENPATH </a:t>
            </a:r>
            <a:r>
              <a:rPr lang="en-US" sz="4000" spc="600" dirty="0">
                <a:solidFill>
                  <a:prstClr val="black">
                    <a:lumMod val="50000"/>
                    <a:lumOff val="50000"/>
                  </a:prstClr>
                </a:solidFill>
                <a:latin typeface="Century Gothic" panose="020B0502020202020204" pitchFamily="34" charset="0"/>
              </a:rPr>
              <a:t>FINANCIAL WELLNESS</a:t>
            </a:r>
          </a:p>
        </p:txBody>
      </p:sp>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pic>
        <p:nvPicPr>
          <p:cNvPr id="2" name="Picture 1">
            <a:extLst>
              <a:ext uri="{FF2B5EF4-FFF2-40B4-BE49-F238E27FC236}">
                <a16:creationId xmlns:a16="http://schemas.microsoft.com/office/drawing/2014/main" id="{7C41CE93-92B9-4F9E-9C20-C76EC2BC9962}"/>
              </a:ext>
            </a:extLst>
          </p:cNvPr>
          <p:cNvPicPr>
            <a:picLocks noChangeAspect="1"/>
          </p:cNvPicPr>
          <p:nvPr/>
        </p:nvPicPr>
        <p:blipFill>
          <a:blip r:embed="rId6"/>
          <a:stretch>
            <a:fillRect/>
          </a:stretch>
        </p:blipFill>
        <p:spPr>
          <a:xfrm>
            <a:off x="201207" y="6085152"/>
            <a:ext cx="1536325" cy="634039"/>
          </a:xfrm>
          <a:prstGeom prst="rect">
            <a:avLst/>
          </a:prstGeom>
        </p:spPr>
      </p:pic>
    </p:spTree>
    <p:custDataLst>
      <p:tags r:id="rId1"/>
    </p:custDataLst>
    <p:extLst>
      <p:ext uri="{BB962C8B-B14F-4D97-AF65-F5344CB8AC3E}">
        <p14:creationId xmlns:p14="http://schemas.microsoft.com/office/powerpoint/2010/main" val="625906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1" name="Group 10">
            <a:extLst>
              <a:ext uri="{FF2B5EF4-FFF2-40B4-BE49-F238E27FC236}">
                <a16:creationId xmlns:a16="http://schemas.microsoft.com/office/drawing/2014/main" id="{D822F3F4-702C-49C3-8D06-CE20D575A6B1}"/>
              </a:ext>
            </a:extLst>
          </p:cNvPr>
          <p:cNvGrpSpPr/>
          <p:nvPr/>
        </p:nvGrpSpPr>
        <p:grpSpPr>
          <a:xfrm>
            <a:off x="632113" y="2500858"/>
            <a:ext cx="1666585" cy="1947629"/>
            <a:chOff x="632989" y="1862399"/>
            <a:chExt cx="2194562" cy="2560320"/>
          </a:xfrm>
        </p:grpSpPr>
        <p:sp>
          <p:nvSpPr>
            <p:cNvPr id="13" name="Flowchart: Manual Operation 12">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4"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6" name="Group 15">
            <a:extLst>
              <a:ext uri="{FF2B5EF4-FFF2-40B4-BE49-F238E27FC236}">
                <a16:creationId xmlns:a16="http://schemas.microsoft.com/office/drawing/2014/main" id="{D822F3F4-702C-49C3-8D06-CE20D575A6B1}"/>
              </a:ext>
            </a:extLst>
          </p:cNvPr>
          <p:cNvGrpSpPr/>
          <p:nvPr/>
        </p:nvGrpSpPr>
        <p:grpSpPr>
          <a:xfrm>
            <a:off x="2483647" y="2500860"/>
            <a:ext cx="1666585" cy="1947629"/>
            <a:chOff x="632989" y="1862399"/>
            <a:chExt cx="2194562" cy="2560320"/>
          </a:xfrm>
        </p:grpSpPr>
        <p:sp>
          <p:nvSpPr>
            <p:cNvPr id="17" name="Flowchart: Manual Operation 1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9" name="Group 18">
            <a:extLst>
              <a:ext uri="{FF2B5EF4-FFF2-40B4-BE49-F238E27FC236}">
                <a16:creationId xmlns:a16="http://schemas.microsoft.com/office/drawing/2014/main" id="{D822F3F4-702C-49C3-8D06-CE20D575A6B1}"/>
              </a:ext>
            </a:extLst>
          </p:cNvPr>
          <p:cNvGrpSpPr/>
          <p:nvPr/>
        </p:nvGrpSpPr>
        <p:grpSpPr>
          <a:xfrm>
            <a:off x="4335180" y="2500858"/>
            <a:ext cx="1666585" cy="1947629"/>
            <a:chOff x="632989" y="1862399"/>
            <a:chExt cx="2194562" cy="2560320"/>
          </a:xfrm>
        </p:grpSpPr>
        <p:sp>
          <p:nvSpPr>
            <p:cNvPr id="20" name="Flowchart: Manual Operation 1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1"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3" name="Group 22">
            <a:extLst>
              <a:ext uri="{FF2B5EF4-FFF2-40B4-BE49-F238E27FC236}">
                <a16:creationId xmlns:a16="http://schemas.microsoft.com/office/drawing/2014/main" id="{D822F3F4-702C-49C3-8D06-CE20D575A6B1}"/>
              </a:ext>
            </a:extLst>
          </p:cNvPr>
          <p:cNvGrpSpPr/>
          <p:nvPr/>
        </p:nvGrpSpPr>
        <p:grpSpPr>
          <a:xfrm>
            <a:off x="6186712" y="2500858"/>
            <a:ext cx="1666585" cy="1947629"/>
            <a:chOff x="632989" y="1862399"/>
            <a:chExt cx="2194562" cy="2560320"/>
          </a:xfrm>
        </p:grpSpPr>
        <p:sp>
          <p:nvSpPr>
            <p:cNvPr id="24" name="Flowchart: Manual Operation 23">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5"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6" name="Group 25">
            <a:extLst>
              <a:ext uri="{FF2B5EF4-FFF2-40B4-BE49-F238E27FC236}">
                <a16:creationId xmlns:a16="http://schemas.microsoft.com/office/drawing/2014/main" id="{D822F3F4-702C-49C3-8D06-CE20D575A6B1}"/>
              </a:ext>
            </a:extLst>
          </p:cNvPr>
          <p:cNvGrpSpPr/>
          <p:nvPr/>
        </p:nvGrpSpPr>
        <p:grpSpPr>
          <a:xfrm>
            <a:off x="8038243" y="2500858"/>
            <a:ext cx="1666585" cy="1947629"/>
            <a:chOff x="632989" y="1862399"/>
            <a:chExt cx="2194562" cy="2560320"/>
          </a:xfrm>
        </p:grpSpPr>
        <p:sp>
          <p:nvSpPr>
            <p:cNvPr id="27" name="Flowchart: Manual Operation 2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7" name="Group 6"/>
          <p:cNvGrpSpPr/>
          <p:nvPr/>
        </p:nvGrpSpPr>
        <p:grpSpPr>
          <a:xfrm>
            <a:off x="536992" y="737088"/>
            <a:ext cx="1851534" cy="1660598"/>
            <a:chOff x="536992" y="737088"/>
            <a:chExt cx="1851534" cy="1660598"/>
          </a:xfrm>
        </p:grpSpPr>
        <p:sp>
          <p:nvSpPr>
            <p:cNvPr id="10" name="TextBox 9">
              <a:extLst>
                <a:ext uri="{FF2B5EF4-FFF2-40B4-BE49-F238E27FC236}">
                  <a16:creationId xmlns:a16="http://schemas.microsoft.com/office/drawing/2014/main" id="{2D6E3723-E1C7-404D-8940-A5F951B598F8}"/>
                </a:ext>
              </a:extLst>
            </p:cNvPr>
            <p:cNvSpPr txBox="1"/>
            <p:nvPr/>
          </p:nvSpPr>
          <p:spPr>
            <a:xfrm>
              <a:off x="536992" y="737088"/>
              <a:ext cx="1851534" cy="1200329"/>
            </a:xfrm>
            <a:prstGeom prst="rect">
              <a:avLst/>
            </a:prstGeom>
            <a:noFill/>
          </p:spPr>
          <p:txBody>
            <a:bodyPr wrap="square" rtlCol="0">
              <a:spAutoFit/>
            </a:bodyPr>
            <a:lstStyle/>
            <a:p>
              <a:pPr algn="ctr"/>
              <a:r>
                <a:rPr lang="en-US" sz="2400" b="1" dirty="0">
                  <a:solidFill>
                    <a:schemeClr val="accent4"/>
                  </a:solidFill>
                  <a:latin typeface="Century Gothic" panose="020B0502020202020204" pitchFamily="34" charset="0"/>
                  <a:cs typeface="Calibri Light" panose="020F0302020204030204" pitchFamily="34" charset="0"/>
                </a:rPr>
                <a:t>1</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What is ID  Theft? </a:t>
              </a:r>
            </a:p>
          </p:txBody>
        </p:sp>
        <p:cxnSp>
          <p:nvCxnSpPr>
            <p:cNvPr id="37" name="Straight Connector 36"/>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010883" y="4599866"/>
            <a:ext cx="2608583" cy="1659995"/>
            <a:chOff x="2010883" y="4599866"/>
            <a:chExt cx="2608583" cy="1659995"/>
          </a:xfrm>
        </p:grpSpPr>
        <p:sp>
          <p:nvSpPr>
            <p:cNvPr id="38" name="TextBox 37">
              <a:extLst>
                <a:ext uri="{FF2B5EF4-FFF2-40B4-BE49-F238E27FC236}">
                  <a16:creationId xmlns:a16="http://schemas.microsoft.com/office/drawing/2014/main" id="{2D6E3723-E1C7-404D-8940-A5F951B598F8}"/>
                </a:ext>
              </a:extLst>
            </p:cNvPr>
            <p:cNvSpPr txBox="1"/>
            <p:nvPr/>
          </p:nvSpPr>
          <p:spPr>
            <a:xfrm>
              <a:off x="2010883" y="5059532"/>
              <a:ext cx="2608583" cy="1200329"/>
            </a:xfrm>
            <a:prstGeom prst="rect">
              <a:avLst/>
            </a:prstGeom>
            <a:noFill/>
          </p:spPr>
          <p:txBody>
            <a:bodyPr wrap="square" rtlCol="0">
              <a:spAutoFit/>
            </a:bodyPr>
            <a:lstStyle/>
            <a:p>
              <a:pPr algn="ctr"/>
              <a:r>
                <a:rPr lang="en-US" sz="2400" b="1" dirty="0">
                  <a:solidFill>
                    <a:schemeClr val="accent3"/>
                  </a:solidFill>
                  <a:latin typeface="Century Gothic" panose="020B0502020202020204" pitchFamily="34" charset="0"/>
                  <a:cs typeface="Calibri Light" panose="020F0302020204030204" pitchFamily="34" charset="0"/>
                </a:rPr>
                <a:t>2</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How does ID Theft Occur? </a:t>
              </a:r>
            </a:p>
          </p:txBody>
        </p:sp>
        <p:cxnSp>
          <p:nvCxnSpPr>
            <p:cNvPr id="39" name="Straight Connector 38"/>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776735" y="737088"/>
            <a:ext cx="2776417" cy="1660598"/>
            <a:chOff x="75432" y="737088"/>
            <a:chExt cx="2776417" cy="1660598"/>
          </a:xfrm>
        </p:grpSpPr>
        <p:sp>
          <p:nvSpPr>
            <p:cNvPr id="41" name="TextBox 40">
              <a:extLst>
                <a:ext uri="{FF2B5EF4-FFF2-40B4-BE49-F238E27FC236}">
                  <a16:creationId xmlns:a16="http://schemas.microsoft.com/office/drawing/2014/main" id="{2D6E3723-E1C7-404D-8940-A5F951B598F8}"/>
                </a:ext>
              </a:extLst>
            </p:cNvPr>
            <p:cNvSpPr txBox="1"/>
            <p:nvPr/>
          </p:nvSpPr>
          <p:spPr>
            <a:xfrm>
              <a:off x="75432" y="737088"/>
              <a:ext cx="2776417" cy="1200329"/>
            </a:xfrm>
            <a:prstGeom prst="rect">
              <a:avLst/>
            </a:prstGeom>
            <a:noFill/>
          </p:spPr>
          <p:txBody>
            <a:bodyPr wrap="square" rtlCol="0">
              <a:spAutoFit/>
            </a:bodyPr>
            <a:lstStyle/>
            <a:p>
              <a:pPr algn="ctr"/>
              <a:r>
                <a:rPr lang="en-US" sz="2400" b="1" dirty="0">
                  <a:solidFill>
                    <a:schemeClr val="accent2"/>
                  </a:solidFill>
                  <a:latin typeface="Century Gothic" panose="020B0502020202020204" pitchFamily="34" charset="0"/>
                  <a:cs typeface="Calibri Light" panose="020F0302020204030204" pitchFamily="34" charset="0"/>
                </a:rPr>
                <a:t>3</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How do thieves use your information?</a:t>
              </a:r>
            </a:p>
          </p:txBody>
        </p:sp>
        <p:cxnSp>
          <p:nvCxnSpPr>
            <p:cNvPr id="42" name="Straight Connector 41"/>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608424" y="4599866"/>
            <a:ext cx="2807763" cy="1659995"/>
            <a:chOff x="1905356" y="4599866"/>
            <a:chExt cx="2807763" cy="1659995"/>
          </a:xfrm>
        </p:grpSpPr>
        <p:sp>
          <p:nvSpPr>
            <p:cNvPr id="44" name="TextBox 43">
              <a:extLst>
                <a:ext uri="{FF2B5EF4-FFF2-40B4-BE49-F238E27FC236}">
                  <a16:creationId xmlns:a16="http://schemas.microsoft.com/office/drawing/2014/main" id="{2D6E3723-E1C7-404D-8940-A5F951B598F8}"/>
                </a:ext>
              </a:extLst>
            </p:cNvPr>
            <p:cNvSpPr txBox="1"/>
            <p:nvPr/>
          </p:nvSpPr>
          <p:spPr>
            <a:xfrm>
              <a:off x="1905356" y="5059532"/>
              <a:ext cx="2807763" cy="1200329"/>
            </a:xfrm>
            <a:prstGeom prst="rect">
              <a:avLst/>
            </a:prstGeom>
            <a:noFill/>
          </p:spPr>
          <p:txBody>
            <a:bodyPr wrap="square" rtlCol="0">
              <a:spAutoFit/>
            </a:bodyPr>
            <a:lstStyle/>
            <a:p>
              <a:pPr algn="ctr"/>
              <a:r>
                <a:rPr lang="en-US" sz="2400" b="1" dirty="0">
                  <a:solidFill>
                    <a:schemeClr val="accent6"/>
                  </a:solidFill>
                  <a:latin typeface="Century Gothic" panose="020B0502020202020204" pitchFamily="34" charset="0"/>
                  <a:cs typeface="Calibri Light" panose="020F0302020204030204" pitchFamily="34" charset="0"/>
                </a:rPr>
                <a:t>4</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How do you protect yourself?</a:t>
              </a:r>
            </a:p>
          </p:txBody>
        </p:sp>
        <p:cxnSp>
          <p:nvCxnSpPr>
            <p:cNvPr id="45" name="Straight Connector 44"/>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7682970" y="737088"/>
            <a:ext cx="2366551" cy="1660598"/>
            <a:chOff x="280365" y="737088"/>
            <a:chExt cx="2366551" cy="1660598"/>
          </a:xfrm>
        </p:grpSpPr>
        <p:sp>
          <p:nvSpPr>
            <p:cNvPr id="47" name="TextBox 46">
              <a:extLst>
                <a:ext uri="{FF2B5EF4-FFF2-40B4-BE49-F238E27FC236}">
                  <a16:creationId xmlns:a16="http://schemas.microsoft.com/office/drawing/2014/main" id="{2D6E3723-E1C7-404D-8940-A5F951B598F8}"/>
                </a:ext>
              </a:extLst>
            </p:cNvPr>
            <p:cNvSpPr txBox="1"/>
            <p:nvPr/>
          </p:nvSpPr>
          <p:spPr>
            <a:xfrm>
              <a:off x="280365" y="737088"/>
              <a:ext cx="2366551" cy="1200329"/>
            </a:xfrm>
            <a:prstGeom prst="rect">
              <a:avLst/>
            </a:prstGeom>
            <a:noFill/>
          </p:spPr>
          <p:txBody>
            <a:bodyPr wrap="square" rtlCol="0">
              <a:spAutoFit/>
            </a:bodyPr>
            <a:lstStyle/>
            <a:p>
              <a:pPr algn="ctr"/>
              <a:r>
                <a:rPr lang="en-US" sz="2400" b="1" dirty="0">
                  <a:solidFill>
                    <a:schemeClr val="accent5"/>
                  </a:solidFill>
                  <a:latin typeface="Century Gothic" panose="020B0502020202020204" pitchFamily="34" charset="0"/>
                  <a:cs typeface="Calibri Light" panose="020F0302020204030204" pitchFamily="34" charset="0"/>
                </a:rPr>
                <a:t>5</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What if you’re a victim?</a:t>
              </a:r>
            </a:p>
          </p:txBody>
        </p:sp>
        <p:cxnSp>
          <p:nvCxnSpPr>
            <p:cNvPr id="48" name="Straight Connector 47"/>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cxnSp>
        <p:nvCxnSpPr>
          <p:cNvPr id="3" name="Straight Arrow Connector 2"/>
          <p:cNvCxnSpPr/>
          <p:nvPr/>
        </p:nvCxnSpPr>
        <p:spPr>
          <a:xfrm>
            <a:off x="2795156" y="3476978"/>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656214" y="3471334"/>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507996" y="3471335"/>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364628" y="3471334"/>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868520" y="2882620"/>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29" name="Group 28">
            <a:extLst>
              <a:ext uri="{FF2B5EF4-FFF2-40B4-BE49-F238E27FC236}">
                <a16:creationId xmlns:a16="http://schemas.microsoft.com/office/drawing/2014/main" id="{D822F3F4-702C-49C3-8D06-CE20D575A6B1}"/>
              </a:ext>
            </a:extLst>
          </p:cNvPr>
          <p:cNvGrpSpPr/>
          <p:nvPr/>
        </p:nvGrpSpPr>
        <p:grpSpPr>
          <a:xfrm>
            <a:off x="9889773" y="2519606"/>
            <a:ext cx="1666585" cy="1947629"/>
            <a:chOff x="632989" y="1862399"/>
            <a:chExt cx="2194562" cy="2560320"/>
          </a:xfrm>
        </p:grpSpPr>
        <p:sp>
          <p:nvSpPr>
            <p:cNvPr id="30" name="Flowchart: Manual Operation 2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1"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58" name="Group 57"/>
          <p:cNvGrpSpPr/>
          <p:nvPr/>
        </p:nvGrpSpPr>
        <p:grpSpPr>
          <a:xfrm>
            <a:off x="10112550" y="2903352"/>
            <a:ext cx="1190244" cy="1190244"/>
            <a:chOff x="5503728" y="2836866"/>
            <a:chExt cx="1190244" cy="1190244"/>
          </a:xfrm>
        </p:grpSpPr>
        <p:grpSp>
          <p:nvGrpSpPr>
            <p:cNvPr id="59" name="Group 58"/>
            <p:cNvGrpSpPr/>
            <p:nvPr/>
          </p:nvGrpSpPr>
          <p:grpSpPr>
            <a:xfrm flipH="1">
              <a:off x="5770986" y="3105178"/>
              <a:ext cx="671538" cy="665656"/>
              <a:chOff x="5741980" y="3105178"/>
              <a:chExt cx="671538" cy="665656"/>
            </a:xfrm>
          </p:grpSpPr>
          <p:pic>
            <p:nvPicPr>
              <p:cNvPr id="61" name="Picture 60"/>
              <p:cNvPicPr>
                <a:picLocks noChangeAspect="1"/>
              </p:cNvPicPr>
              <p:nvPr/>
            </p:nvPicPr>
            <p:blipFill rotWithShape="1">
              <a:blip r:embed="rId6" cstate="print">
                <a:extLst>
                  <a:ext uri="{28A0092B-C50C-407E-A947-70E740481C1C}">
                    <a14:useLocalDpi xmlns:a14="http://schemas.microsoft.com/office/drawing/2010/main"/>
                  </a:ext>
                </a:extLst>
              </a:blip>
              <a:srcRect r="49888"/>
              <a:stretch/>
            </p:blipFill>
            <p:spPr>
              <a:xfrm>
                <a:off x="5741980" y="3105178"/>
                <a:ext cx="330046" cy="665656"/>
              </a:xfrm>
              <a:prstGeom prst="rect">
                <a:avLst/>
              </a:prstGeom>
            </p:spPr>
          </p:pic>
          <p:sp>
            <p:nvSpPr>
              <p:cNvPr id="62" name="Oval 61"/>
              <p:cNvSpPr/>
              <p:nvPr/>
            </p:nvSpPr>
            <p:spPr>
              <a:xfrm>
                <a:off x="5741980" y="3105178"/>
                <a:ext cx="671538" cy="665656"/>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60" name="Oval 59"/>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pic>
        <p:nvPicPr>
          <p:cNvPr id="2" name="Picture 1">
            <a:extLst>
              <a:ext uri="{FF2B5EF4-FFF2-40B4-BE49-F238E27FC236}">
                <a16:creationId xmlns:a16="http://schemas.microsoft.com/office/drawing/2014/main" id="{ABE2F6D9-598D-472F-AFE3-5201408F351E}"/>
              </a:ext>
            </a:extLst>
          </p:cNvPr>
          <p:cNvPicPr>
            <a:picLocks noChangeAspect="1"/>
          </p:cNvPicPr>
          <p:nvPr/>
        </p:nvPicPr>
        <p:blipFill>
          <a:blip r:embed="rId7"/>
          <a:stretch>
            <a:fillRect/>
          </a:stretch>
        </p:blipFill>
        <p:spPr>
          <a:xfrm>
            <a:off x="253762" y="6087088"/>
            <a:ext cx="1536325" cy="634039"/>
          </a:xfrm>
          <a:prstGeom prst="rect">
            <a:avLst/>
          </a:prstGeom>
        </p:spPr>
      </p:pic>
    </p:spTree>
    <p:custDataLst>
      <p:tags r:id="rId1"/>
    </p:custDataLst>
    <p:extLst>
      <p:ext uri="{BB962C8B-B14F-4D97-AF65-F5344CB8AC3E}">
        <p14:creationId xmlns:p14="http://schemas.microsoft.com/office/powerpoint/2010/main" val="2427728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1" name="Group 10">
            <a:extLst>
              <a:ext uri="{FF2B5EF4-FFF2-40B4-BE49-F238E27FC236}">
                <a16:creationId xmlns:a16="http://schemas.microsoft.com/office/drawing/2014/main" id="{D822F3F4-702C-49C3-8D06-CE20D575A6B1}"/>
              </a:ext>
            </a:extLst>
          </p:cNvPr>
          <p:cNvGrpSpPr/>
          <p:nvPr/>
        </p:nvGrpSpPr>
        <p:grpSpPr>
          <a:xfrm>
            <a:off x="632113" y="2500858"/>
            <a:ext cx="1666585" cy="1947629"/>
            <a:chOff x="632989" y="1862399"/>
            <a:chExt cx="2194562" cy="2560320"/>
          </a:xfrm>
        </p:grpSpPr>
        <p:sp>
          <p:nvSpPr>
            <p:cNvPr id="13" name="Flowchart: Manual Operation 12">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4"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6" name="Group 15">
            <a:extLst>
              <a:ext uri="{FF2B5EF4-FFF2-40B4-BE49-F238E27FC236}">
                <a16:creationId xmlns:a16="http://schemas.microsoft.com/office/drawing/2014/main" id="{D822F3F4-702C-49C3-8D06-CE20D575A6B1}"/>
              </a:ext>
            </a:extLst>
          </p:cNvPr>
          <p:cNvGrpSpPr/>
          <p:nvPr/>
        </p:nvGrpSpPr>
        <p:grpSpPr>
          <a:xfrm>
            <a:off x="2483647" y="2500860"/>
            <a:ext cx="1666585" cy="1947629"/>
            <a:chOff x="632989" y="1862399"/>
            <a:chExt cx="2194562" cy="2560320"/>
          </a:xfrm>
          <a:solidFill>
            <a:schemeClr val="bg1"/>
          </a:solidFill>
        </p:grpSpPr>
        <p:sp>
          <p:nvSpPr>
            <p:cNvPr id="17" name="Flowchart: Manual Operation 1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9" name="Group 18">
            <a:extLst>
              <a:ext uri="{FF2B5EF4-FFF2-40B4-BE49-F238E27FC236}">
                <a16:creationId xmlns:a16="http://schemas.microsoft.com/office/drawing/2014/main" id="{D822F3F4-702C-49C3-8D06-CE20D575A6B1}"/>
              </a:ext>
            </a:extLst>
          </p:cNvPr>
          <p:cNvGrpSpPr/>
          <p:nvPr/>
        </p:nvGrpSpPr>
        <p:grpSpPr>
          <a:xfrm>
            <a:off x="4335180" y="2500858"/>
            <a:ext cx="1666585" cy="1947629"/>
            <a:chOff x="632989" y="1862399"/>
            <a:chExt cx="2194562" cy="2560320"/>
          </a:xfrm>
          <a:solidFill>
            <a:schemeClr val="bg1"/>
          </a:solidFill>
        </p:grpSpPr>
        <p:sp>
          <p:nvSpPr>
            <p:cNvPr id="20" name="Flowchart: Manual Operation 1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1"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3" name="Group 22">
            <a:extLst>
              <a:ext uri="{FF2B5EF4-FFF2-40B4-BE49-F238E27FC236}">
                <a16:creationId xmlns:a16="http://schemas.microsoft.com/office/drawing/2014/main" id="{D822F3F4-702C-49C3-8D06-CE20D575A6B1}"/>
              </a:ext>
            </a:extLst>
          </p:cNvPr>
          <p:cNvGrpSpPr/>
          <p:nvPr/>
        </p:nvGrpSpPr>
        <p:grpSpPr>
          <a:xfrm>
            <a:off x="6186712" y="2500858"/>
            <a:ext cx="1666585" cy="1947629"/>
            <a:chOff x="632989" y="1862399"/>
            <a:chExt cx="2194562" cy="2560320"/>
          </a:xfrm>
          <a:solidFill>
            <a:schemeClr val="bg1"/>
          </a:solidFill>
        </p:grpSpPr>
        <p:sp>
          <p:nvSpPr>
            <p:cNvPr id="24" name="Flowchart: Manual Operation 23">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5"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6" name="Group 25">
            <a:extLst>
              <a:ext uri="{FF2B5EF4-FFF2-40B4-BE49-F238E27FC236}">
                <a16:creationId xmlns:a16="http://schemas.microsoft.com/office/drawing/2014/main" id="{D822F3F4-702C-49C3-8D06-CE20D575A6B1}"/>
              </a:ext>
            </a:extLst>
          </p:cNvPr>
          <p:cNvGrpSpPr/>
          <p:nvPr/>
        </p:nvGrpSpPr>
        <p:grpSpPr>
          <a:xfrm>
            <a:off x="8038243" y="2500858"/>
            <a:ext cx="1666585" cy="1947629"/>
            <a:chOff x="632989" y="1862399"/>
            <a:chExt cx="2194562" cy="2560320"/>
          </a:xfrm>
          <a:solidFill>
            <a:schemeClr val="bg1"/>
          </a:solidFill>
        </p:grpSpPr>
        <p:sp>
          <p:nvSpPr>
            <p:cNvPr id="27" name="Flowchart: Manual Operation 2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7" name="Group 6"/>
          <p:cNvGrpSpPr/>
          <p:nvPr/>
        </p:nvGrpSpPr>
        <p:grpSpPr>
          <a:xfrm>
            <a:off x="536992" y="737088"/>
            <a:ext cx="1851534" cy="1660598"/>
            <a:chOff x="536992" y="737088"/>
            <a:chExt cx="1851534" cy="1660598"/>
          </a:xfrm>
          <a:solidFill>
            <a:schemeClr val="accent4"/>
          </a:solidFill>
        </p:grpSpPr>
        <p:sp>
          <p:nvSpPr>
            <p:cNvPr id="10" name="TextBox 9">
              <a:extLst>
                <a:ext uri="{FF2B5EF4-FFF2-40B4-BE49-F238E27FC236}">
                  <a16:creationId xmlns:a16="http://schemas.microsoft.com/office/drawing/2014/main" id="{2D6E3723-E1C7-404D-8940-A5F951B598F8}"/>
                </a:ext>
              </a:extLst>
            </p:cNvPr>
            <p:cNvSpPr txBox="1"/>
            <p:nvPr/>
          </p:nvSpPr>
          <p:spPr>
            <a:xfrm>
              <a:off x="536992" y="737088"/>
              <a:ext cx="1851534" cy="1323439"/>
            </a:xfrm>
            <a:prstGeom prst="rect">
              <a:avLst/>
            </a:prstGeom>
            <a:grpFill/>
          </p:spPr>
          <p:txBody>
            <a:bodyPr wrap="square" rtlCol="0">
              <a:spAutoFit/>
            </a:bodyPr>
            <a:lstStyle/>
            <a:p>
              <a:pPr algn="ctr"/>
              <a:r>
                <a:rPr lang="en-US" sz="2400" b="1" dirty="0">
                  <a:solidFill>
                    <a:srgbClr val="FFFFFF"/>
                  </a:solidFill>
                  <a:latin typeface="Century Gothic" panose="020B0502020202020204" pitchFamily="34" charset="0"/>
                  <a:cs typeface="Calibri Light" panose="020F0302020204030204" pitchFamily="34" charset="0"/>
                </a:rPr>
                <a:t>1 </a:t>
              </a:r>
            </a:p>
            <a:p>
              <a:pPr algn="ctr"/>
              <a:r>
                <a:rPr lang="en-US" sz="2800" b="1" dirty="0">
                  <a:solidFill>
                    <a:srgbClr val="FFFFFF"/>
                  </a:solidFill>
                  <a:latin typeface="Calibri Light" panose="020F0302020204030204" pitchFamily="34" charset="0"/>
                  <a:cs typeface="Calibri Light" panose="020F0302020204030204" pitchFamily="34" charset="0"/>
                </a:rPr>
                <a:t>What is ID  Theft? </a:t>
              </a:r>
            </a:p>
          </p:txBody>
        </p:sp>
        <p:cxnSp>
          <p:nvCxnSpPr>
            <p:cNvPr id="37" name="Straight Connector 36"/>
            <p:cNvCxnSpPr/>
            <p:nvPr/>
          </p:nvCxnSpPr>
          <p:spPr>
            <a:xfrm>
              <a:off x="1463641" y="1940486"/>
              <a:ext cx="0" cy="457200"/>
            </a:xfrm>
            <a:prstGeom prst="line">
              <a:avLst/>
            </a:prstGeom>
            <a:grpFill/>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010883" y="4599866"/>
            <a:ext cx="2608583" cy="1659995"/>
            <a:chOff x="2010883" y="4599866"/>
            <a:chExt cx="2608583" cy="1659995"/>
          </a:xfrm>
        </p:grpSpPr>
        <p:sp>
          <p:nvSpPr>
            <p:cNvPr id="38" name="TextBox 37">
              <a:extLst>
                <a:ext uri="{FF2B5EF4-FFF2-40B4-BE49-F238E27FC236}">
                  <a16:creationId xmlns:a16="http://schemas.microsoft.com/office/drawing/2014/main" id="{2D6E3723-E1C7-404D-8940-A5F951B598F8}"/>
                </a:ext>
              </a:extLst>
            </p:cNvPr>
            <p:cNvSpPr txBox="1"/>
            <p:nvPr/>
          </p:nvSpPr>
          <p:spPr>
            <a:xfrm>
              <a:off x="2010883" y="5059532"/>
              <a:ext cx="2608583"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2</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How does ID Theft Occur? </a:t>
              </a:r>
            </a:p>
          </p:txBody>
        </p:sp>
        <p:cxnSp>
          <p:nvCxnSpPr>
            <p:cNvPr id="39" name="Straight Connector 38"/>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776735" y="737088"/>
            <a:ext cx="2776417" cy="1660598"/>
            <a:chOff x="75432" y="737088"/>
            <a:chExt cx="2776417" cy="1660598"/>
          </a:xfrm>
        </p:grpSpPr>
        <p:sp>
          <p:nvSpPr>
            <p:cNvPr id="41" name="TextBox 40">
              <a:extLst>
                <a:ext uri="{FF2B5EF4-FFF2-40B4-BE49-F238E27FC236}">
                  <a16:creationId xmlns:a16="http://schemas.microsoft.com/office/drawing/2014/main" id="{2D6E3723-E1C7-404D-8940-A5F951B598F8}"/>
                </a:ext>
              </a:extLst>
            </p:cNvPr>
            <p:cNvSpPr txBox="1"/>
            <p:nvPr/>
          </p:nvSpPr>
          <p:spPr>
            <a:xfrm>
              <a:off x="75432" y="737088"/>
              <a:ext cx="2776417"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3</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How do thieves use your information?</a:t>
              </a:r>
            </a:p>
          </p:txBody>
        </p:sp>
        <p:cxnSp>
          <p:nvCxnSpPr>
            <p:cNvPr id="42" name="Straight Connector 41"/>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608424" y="4599866"/>
            <a:ext cx="2807763" cy="1659995"/>
            <a:chOff x="1905356" y="4599866"/>
            <a:chExt cx="2807763" cy="1659995"/>
          </a:xfrm>
        </p:grpSpPr>
        <p:sp>
          <p:nvSpPr>
            <p:cNvPr id="44" name="TextBox 43">
              <a:extLst>
                <a:ext uri="{FF2B5EF4-FFF2-40B4-BE49-F238E27FC236}">
                  <a16:creationId xmlns:a16="http://schemas.microsoft.com/office/drawing/2014/main" id="{2D6E3723-E1C7-404D-8940-A5F951B598F8}"/>
                </a:ext>
              </a:extLst>
            </p:cNvPr>
            <p:cNvSpPr txBox="1"/>
            <p:nvPr/>
          </p:nvSpPr>
          <p:spPr>
            <a:xfrm>
              <a:off x="1905356" y="5059532"/>
              <a:ext cx="2807763"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4</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How do you protect yourself?</a:t>
              </a:r>
            </a:p>
          </p:txBody>
        </p:sp>
        <p:cxnSp>
          <p:nvCxnSpPr>
            <p:cNvPr id="45" name="Straight Connector 44"/>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7682970" y="737088"/>
            <a:ext cx="2366551" cy="1660598"/>
            <a:chOff x="280365" y="737088"/>
            <a:chExt cx="2366551" cy="1660598"/>
          </a:xfrm>
        </p:grpSpPr>
        <p:sp>
          <p:nvSpPr>
            <p:cNvPr id="47" name="TextBox 46">
              <a:extLst>
                <a:ext uri="{FF2B5EF4-FFF2-40B4-BE49-F238E27FC236}">
                  <a16:creationId xmlns:a16="http://schemas.microsoft.com/office/drawing/2014/main" id="{2D6E3723-E1C7-404D-8940-A5F951B598F8}"/>
                </a:ext>
              </a:extLst>
            </p:cNvPr>
            <p:cNvSpPr txBox="1"/>
            <p:nvPr/>
          </p:nvSpPr>
          <p:spPr>
            <a:xfrm>
              <a:off x="280365" y="737088"/>
              <a:ext cx="2366551"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5</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What if you’re a victim?</a:t>
              </a:r>
            </a:p>
          </p:txBody>
        </p:sp>
        <p:cxnSp>
          <p:nvCxnSpPr>
            <p:cNvPr id="48" name="Straight Connector 47"/>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9415955" y="4599866"/>
            <a:ext cx="2610691" cy="1290663"/>
            <a:chOff x="2021694" y="4599866"/>
            <a:chExt cx="2610691" cy="1290663"/>
          </a:xfrm>
        </p:grpSpPr>
        <p:sp>
          <p:nvSpPr>
            <p:cNvPr id="50" name="TextBox 49">
              <a:extLst>
                <a:ext uri="{FF2B5EF4-FFF2-40B4-BE49-F238E27FC236}">
                  <a16:creationId xmlns:a16="http://schemas.microsoft.com/office/drawing/2014/main" id="{2D6E3723-E1C7-404D-8940-A5F951B598F8}"/>
                </a:ext>
              </a:extLst>
            </p:cNvPr>
            <p:cNvSpPr txBox="1"/>
            <p:nvPr/>
          </p:nvSpPr>
          <p:spPr>
            <a:xfrm>
              <a:off x="2021694" y="5059532"/>
              <a:ext cx="2610691" cy="830997"/>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6</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FAQ’s</a:t>
              </a:r>
            </a:p>
          </p:txBody>
        </p:sp>
        <p:cxnSp>
          <p:nvCxnSpPr>
            <p:cNvPr id="51" name="Straight Connector 50"/>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cxnSp>
        <p:nvCxnSpPr>
          <p:cNvPr id="3" name="Straight Arrow Connector 2"/>
          <p:cNvCxnSpPr/>
          <p:nvPr/>
        </p:nvCxnSpPr>
        <p:spPr>
          <a:xfrm>
            <a:off x="2795156" y="3476978"/>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656214" y="3471334"/>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507996" y="3471335"/>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364628" y="3471334"/>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868520" y="2882620"/>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29" name="Group 28">
            <a:extLst>
              <a:ext uri="{FF2B5EF4-FFF2-40B4-BE49-F238E27FC236}">
                <a16:creationId xmlns:a16="http://schemas.microsoft.com/office/drawing/2014/main" id="{D822F3F4-702C-49C3-8D06-CE20D575A6B1}"/>
              </a:ext>
            </a:extLst>
          </p:cNvPr>
          <p:cNvGrpSpPr/>
          <p:nvPr/>
        </p:nvGrpSpPr>
        <p:grpSpPr>
          <a:xfrm>
            <a:off x="9889773" y="2519606"/>
            <a:ext cx="1666585" cy="1947629"/>
            <a:chOff x="632989" y="1862399"/>
            <a:chExt cx="2194562" cy="2560320"/>
          </a:xfrm>
          <a:solidFill>
            <a:schemeClr val="bg1"/>
          </a:solidFill>
        </p:grpSpPr>
        <p:sp>
          <p:nvSpPr>
            <p:cNvPr id="30" name="Flowchart: Manual Operation 2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1"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58" name="Group 57"/>
          <p:cNvGrpSpPr/>
          <p:nvPr/>
        </p:nvGrpSpPr>
        <p:grpSpPr>
          <a:xfrm>
            <a:off x="10112550" y="2903352"/>
            <a:ext cx="1190244" cy="1190244"/>
            <a:chOff x="5503728" y="2836866"/>
            <a:chExt cx="1190244" cy="1190244"/>
          </a:xfrm>
        </p:grpSpPr>
        <p:grpSp>
          <p:nvGrpSpPr>
            <p:cNvPr id="59" name="Group 58"/>
            <p:cNvGrpSpPr/>
            <p:nvPr/>
          </p:nvGrpSpPr>
          <p:grpSpPr>
            <a:xfrm flipH="1">
              <a:off x="5770986" y="3105178"/>
              <a:ext cx="671538" cy="665656"/>
              <a:chOff x="5741980" y="3105178"/>
              <a:chExt cx="671538" cy="665656"/>
            </a:xfrm>
          </p:grpSpPr>
          <p:pic>
            <p:nvPicPr>
              <p:cNvPr id="61" name="Picture 60"/>
              <p:cNvPicPr>
                <a:picLocks noChangeAspect="1"/>
              </p:cNvPicPr>
              <p:nvPr/>
            </p:nvPicPr>
            <p:blipFill rotWithShape="1">
              <a:blip r:embed="rId6" cstate="print">
                <a:extLst>
                  <a:ext uri="{28A0092B-C50C-407E-A947-70E740481C1C}">
                    <a14:useLocalDpi xmlns:a14="http://schemas.microsoft.com/office/drawing/2010/main"/>
                  </a:ext>
                </a:extLst>
              </a:blip>
              <a:srcRect r="49888"/>
              <a:stretch/>
            </p:blipFill>
            <p:spPr>
              <a:xfrm>
                <a:off x="5741980" y="3105178"/>
                <a:ext cx="330046" cy="665656"/>
              </a:xfrm>
              <a:prstGeom prst="rect">
                <a:avLst/>
              </a:prstGeom>
            </p:spPr>
          </p:pic>
          <p:sp>
            <p:nvSpPr>
              <p:cNvPr id="62" name="Oval 61"/>
              <p:cNvSpPr/>
              <p:nvPr/>
            </p:nvSpPr>
            <p:spPr>
              <a:xfrm>
                <a:off x="5741980" y="3105178"/>
                <a:ext cx="671538" cy="665656"/>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60" name="Oval 59"/>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pic>
        <p:nvPicPr>
          <p:cNvPr id="2" name="Picture 1">
            <a:extLst>
              <a:ext uri="{FF2B5EF4-FFF2-40B4-BE49-F238E27FC236}">
                <a16:creationId xmlns:a16="http://schemas.microsoft.com/office/drawing/2014/main" id="{4129CD9F-1149-4172-AAA9-12A3B62E5154}"/>
              </a:ext>
            </a:extLst>
          </p:cNvPr>
          <p:cNvPicPr>
            <a:picLocks noChangeAspect="1"/>
          </p:cNvPicPr>
          <p:nvPr/>
        </p:nvPicPr>
        <p:blipFill>
          <a:blip r:embed="rId7"/>
          <a:stretch>
            <a:fillRect/>
          </a:stretch>
        </p:blipFill>
        <p:spPr>
          <a:xfrm>
            <a:off x="242952" y="6087088"/>
            <a:ext cx="1536325" cy="634039"/>
          </a:xfrm>
          <a:prstGeom prst="rect">
            <a:avLst/>
          </a:prstGeom>
        </p:spPr>
      </p:pic>
    </p:spTree>
    <p:custDataLst>
      <p:tags r:id="rId1"/>
    </p:custDataLst>
    <p:extLst>
      <p:ext uri="{BB962C8B-B14F-4D97-AF65-F5344CB8AC3E}">
        <p14:creationId xmlns:p14="http://schemas.microsoft.com/office/powerpoint/2010/main" val="3610806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6070789" cy="6858000"/>
          </a:xfrm>
          <a:prstGeom prst="rect">
            <a:avLst/>
          </a:prstGeom>
        </p:spPr>
      </p:pic>
      <p:sp>
        <p:nvSpPr>
          <p:cNvPr id="10" name="TextBox 9">
            <a:extLst>
              <a:ext uri="{FF2B5EF4-FFF2-40B4-BE49-F238E27FC236}">
                <a16:creationId xmlns:a16="http://schemas.microsoft.com/office/drawing/2014/main" id="{2D6E3723-E1C7-404D-8940-A5F951B598F8}"/>
              </a:ext>
            </a:extLst>
          </p:cNvPr>
          <p:cNvSpPr txBox="1"/>
          <p:nvPr/>
        </p:nvSpPr>
        <p:spPr>
          <a:xfrm>
            <a:off x="7385291" y="1763045"/>
            <a:ext cx="3814805" cy="4031873"/>
          </a:xfrm>
          <a:prstGeom prst="rect">
            <a:avLst/>
          </a:prstGeom>
          <a:noFill/>
        </p:spPr>
        <p:txBody>
          <a:bodyPr wrap="square" rtlCol="0">
            <a:spAutoFit/>
          </a:bodyPr>
          <a:lstStyle/>
          <a:p>
            <a:pPr algn="ctr"/>
            <a:r>
              <a:rPr lang="en-US" sz="4000" spc="600" dirty="0">
                <a:solidFill>
                  <a:srgbClr val="7F7F7F"/>
                </a:solidFill>
                <a:latin typeface="Century Gothic" panose="020B0502020202020204" pitchFamily="34" charset="0"/>
                <a:cs typeface="Calibri Light" panose="020F0302020204030204" pitchFamily="34" charset="0"/>
              </a:rPr>
              <a:t>What is ID theft</a:t>
            </a:r>
            <a:r>
              <a:rPr lang="en-US" sz="4000" spc="600" dirty="0">
                <a:solidFill>
                  <a:srgbClr val="7F7F7F"/>
                </a:solidFill>
                <a:cs typeface="Calibri Light" panose="020F0302020204030204" pitchFamily="34" charset="0"/>
              </a:rPr>
              <a:t>?</a:t>
            </a:r>
            <a:r>
              <a:rPr lang="en-US" sz="4000" spc="600" dirty="0">
                <a:solidFill>
                  <a:srgbClr val="7F7F7F"/>
                </a:solidFill>
                <a:latin typeface="Century Gothic" panose="020B0502020202020204" pitchFamily="34" charset="0"/>
                <a:cs typeface="Calibri Light" panose="020F0302020204030204" pitchFamily="34" charset="0"/>
              </a:rPr>
              <a:t> </a:t>
            </a:r>
          </a:p>
          <a:p>
            <a:pPr algn="ctr"/>
            <a:r>
              <a:rPr lang="en-US" sz="2200" dirty="0">
                <a:solidFill>
                  <a:schemeClr val="accent4"/>
                </a:solidFill>
                <a:uFill>
                  <a:solidFill>
                    <a:srgbClr val="FFFFFF"/>
                  </a:solidFill>
                </a:uFill>
                <a:latin typeface="Century Gothic" panose="020B0502020202020204" pitchFamily="34" charset="0"/>
              </a:rPr>
              <a:t>The crime of using another person’s personal information, credit history or other identifying characteristics in order to make purchases or borrow money without that person’s permission.</a:t>
            </a:r>
          </a:p>
        </p:txBody>
      </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2" name="Group 11">
            <a:extLst>
              <a:ext uri="{FF2B5EF4-FFF2-40B4-BE49-F238E27FC236}">
                <a16:creationId xmlns:a16="http://schemas.microsoft.com/office/drawing/2014/main" id="{D822F3F4-702C-49C3-8D06-CE20D575A6B1}"/>
              </a:ext>
            </a:extLst>
          </p:cNvPr>
          <p:cNvGrpSpPr/>
          <p:nvPr/>
        </p:nvGrpSpPr>
        <p:grpSpPr>
          <a:xfrm>
            <a:off x="5239261" y="2500856"/>
            <a:ext cx="1666585" cy="1947629"/>
            <a:chOff x="632989" y="1862399"/>
            <a:chExt cx="2194562" cy="2560320"/>
          </a:xfrm>
        </p:grpSpPr>
        <p:sp>
          <p:nvSpPr>
            <p:cNvPr id="21" name="Flowchart: Manual Operation 20">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5" name="Oval 14"/>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3F3F3"/>
                </a:solidFill>
              </a:rPr>
              <a:t>?</a:t>
            </a:r>
          </a:p>
        </p:txBody>
      </p:sp>
      <p:pic>
        <p:nvPicPr>
          <p:cNvPr id="2" name="Picture 1">
            <a:extLst>
              <a:ext uri="{FF2B5EF4-FFF2-40B4-BE49-F238E27FC236}">
                <a16:creationId xmlns:a16="http://schemas.microsoft.com/office/drawing/2014/main" id="{3B80D843-CF8C-4780-A9E4-3CD58BCE307B}"/>
              </a:ext>
            </a:extLst>
          </p:cNvPr>
          <p:cNvPicPr>
            <a:picLocks noChangeAspect="1"/>
          </p:cNvPicPr>
          <p:nvPr/>
        </p:nvPicPr>
        <p:blipFill>
          <a:blip r:embed="rId7"/>
          <a:stretch>
            <a:fillRect/>
          </a:stretch>
        </p:blipFill>
        <p:spPr>
          <a:xfrm>
            <a:off x="177053" y="6087088"/>
            <a:ext cx="1536325" cy="634039"/>
          </a:xfrm>
          <a:prstGeom prst="rect">
            <a:avLst/>
          </a:prstGeom>
        </p:spPr>
      </p:pic>
    </p:spTree>
    <p:custDataLst>
      <p:tags r:id="rId1"/>
    </p:custDataLst>
    <p:extLst>
      <p:ext uri="{BB962C8B-B14F-4D97-AF65-F5344CB8AC3E}">
        <p14:creationId xmlns:p14="http://schemas.microsoft.com/office/powerpoint/2010/main" val="412527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90600" y="2423620"/>
            <a:ext cx="2168087" cy="443438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56323" y="2423620"/>
            <a:ext cx="2121052" cy="4434380"/>
          </a:xfrm>
          <a:prstGeom prst="rect">
            <a:avLst/>
          </a:prstGeom>
          <a:effectLst>
            <a:outerShdw blurRad="50800" dist="38100" algn="l" rotWithShape="0">
              <a:prstClr val="black">
                <a:alpha val="40000"/>
              </a:prstClr>
            </a:outerShdw>
          </a:effectLst>
        </p:spPr>
      </p:pic>
      <p:pic>
        <p:nvPicPr>
          <p:cNvPr id="57" name="Picture 2">
            <a:hlinkClick r:id="rId6"/>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934980" y="2423620"/>
            <a:ext cx="2178133" cy="443438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6"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75521" y="2423620"/>
            <a:ext cx="2163664" cy="4434380"/>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75521" y="4479010"/>
            <a:ext cx="2170229" cy="2165813"/>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3F3F3"/>
                </a:solidFill>
                <a:latin typeface="Calibri Light" panose="020F0302020204030204" pitchFamily="34" charset="0"/>
                <a:cs typeface="Calibri Light" panose="020F0302020204030204" pitchFamily="34" charset="0"/>
              </a:rPr>
              <a:t>Data is stolen during your online activities</a:t>
            </a:r>
          </a:p>
        </p:txBody>
      </p:sp>
      <p:sp>
        <p:nvSpPr>
          <p:cNvPr id="22" name="Rectangle 21"/>
          <p:cNvSpPr/>
          <p:nvPr/>
        </p:nvSpPr>
        <p:spPr>
          <a:xfrm>
            <a:off x="3618946" y="4479010"/>
            <a:ext cx="2193219" cy="2165813"/>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3F3F3"/>
                </a:solidFill>
                <a:latin typeface="Calibri Light" panose="020F0302020204030204"/>
              </a:rPr>
              <a:t>A friend, relative, employee or stranger steals your data</a:t>
            </a:r>
          </a:p>
        </p:txBody>
      </p:sp>
      <p:sp>
        <p:nvSpPr>
          <p:cNvPr id="23" name="Rectangle 22"/>
          <p:cNvSpPr/>
          <p:nvPr/>
        </p:nvSpPr>
        <p:spPr>
          <a:xfrm>
            <a:off x="8934980" y="4479010"/>
            <a:ext cx="2178133" cy="2165813"/>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3F3F3"/>
                </a:solidFill>
                <a:latin typeface="Calibri Light" panose="020F0302020204030204"/>
              </a:rPr>
              <a:t>Information is stolen and exploited from a place where you’ve done business</a:t>
            </a:r>
          </a:p>
        </p:txBody>
      </p:sp>
      <p:grpSp>
        <p:nvGrpSpPr>
          <p:cNvPr id="3" name="Group 2"/>
          <p:cNvGrpSpPr/>
          <p:nvPr/>
        </p:nvGrpSpPr>
        <p:grpSpPr>
          <a:xfrm>
            <a:off x="975522" y="412977"/>
            <a:ext cx="2170228" cy="2531930"/>
            <a:chOff x="975522" y="412977"/>
            <a:chExt cx="2170228" cy="2531930"/>
          </a:xfrm>
        </p:grpSpPr>
        <p:grpSp>
          <p:nvGrpSpPr>
            <p:cNvPr id="27" name="Group 26">
              <a:extLst>
                <a:ext uri="{FF2B5EF4-FFF2-40B4-BE49-F238E27FC236}">
                  <a16:creationId xmlns:a16="http://schemas.microsoft.com/office/drawing/2014/main" id="{D822F3F4-702C-49C3-8D06-CE20D575A6B1}"/>
                </a:ext>
              </a:extLst>
            </p:cNvPr>
            <p:cNvGrpSpPr/>
            <p:nvPr/>
          </p:nvGrpSpPr>
          <p:grpSpPr>
            <a:xfrm>
              <a:off x="975522" y="412977"/>
              <a:ext cx="2170228" cy="2531930"/>
              <a:chOff x="632989" y="1870468"/>
              <a:chExt cx="2194562" cy="2560320"/>
            </a:xfrm>
          </p:grpSpPr>
          <p:sp>
            <p:nvSpPr>
              <p:cNvPr id="30" name="Freeform: Shape 6">
                <a:extLst>
                  <a:ext uri="{FF2B5EF4-FFF2-40B4-BE49-F238E27FC236}">
                    <a16:creationId xmlns:a16="http://schemas.microsoft.com/office/drawing/2014/main" id="{5D3D4BA2-A523-41E2-8910-97EC2384FE6A}"/>
                  </a:ext>
                </a:extLst>
              </p:cNvPr>
              <p:cNvSpPr/>
              <p:nvPr/>
            </p:nvSpPr>
            <p:spPr>
              <a:xfrm rot="5400000">
                <a:off x="450110" y="2053347"/>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sp>
            <p:nvSpPr>
              <p:cNvPr id="29" name="Flowchart: Manual Operation 28">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41" name="TextBox 40">
              <a:extLst>
                <a:ext uri="{FF2B5EF4-FFF2-40B4-BE49-F238E27FC236}">
                  <a16:creationId xmlns:a16="http://schemas.microsoft.com/office/drawing/2014/main" id="{354507D8-2A10-4B23-94A6-0401BDA1E526}"/>
                </a:ext>
              </a:extLst>
            </p:cNvPr>
            <p:cNvSpPr txBox="1"/>
            <p:nvPr/>
          </p:nvSpPr>
          <p:spPr>
            <a:xfrm>
              <a:off x="975525" y="1326342"/>
              <a:ext cx="2163660"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Computer Crime</a:t>
              </a:r>
            </a:p>
          </p:txBody>
        </p:sp>
      </p:grpSp>
      <p:sp>
        <p:nvSpPr>
          <p:cNvPr id="24" name="Freeform: Shape 6">
            <a:extLst>
              <a:ext uri="{FF2B5EF4-FFF2-40B4-BE49-F238E27FC236}">
                <a16:creationId xmlns:a16="http://schemas.microsoft.com/office/drawing/2014/main" id="{5D3D4BA2-A523-41E2-8910-97EC2384FE6A}"/>
              </a:ext>
            </a:extLst>
          </p:cNvPr>
          <p:cNvSpPr/>
          <p:nvPr/>
        </p:nvSpPr>
        <p:spPr>
          <a:xfrm rot="5400000">
            <a:off x="3453182" y="593828"/>
            <a:ext cx="2531930" cy="2170228"/>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sp>
        <p:nvSpPr>
          <p:cNvPr id="25" name="Freeform: Shape 6">
            <a:extLst>
              <a:ext uri="{FF2B5EF4-FFF2-40B4-BE49-F238E27FC236}">
                <a16:creationId xmlns:a16="http://schemas.microsoft.com/office/drawing/2014/main" id="{5D3D4BA2-A523-41E2-8910-97EC2384FE6A}"/>
              </a:ext>
            </a:extLst>
          </p:cNvPr>
          <p:cNvSpPr/>
          <p:nvPr/>
        </p:nvSpPr>
        <p:spPr>
          <a:xfrm rot="5400000">
            <a:off x="8762034" y="593828"/>
            <a:ext cx="2531930" cy="2170228"/>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sp>
        <p:nvSpPr>
          <p:cNvPr id="26" name="Freeform: Shape 6">
            <a:extLst>
              <a:ext uri="{FF2B5EF4-FFF2-40B4-BE49-F238E27FC236}">
                <a16:creationId xmlns:a16="http://schemas.microsoft.com/office/drawing/2014/main" id="{5D3D4BA2-A523-41E2-8910-97EC2384FE6A}"/>
              </a:ext>
            </a:extLst>
          </p:cNvPr>
          <p:cNvSpPr/>
          <p:nvPr/>
        </p:nvSpPr>
        <p:spPr>
          <a:xfrm rot="5400000">
            <a:off x="6107608" y="593828"/>
            <a:ext cx="2531930" cy="2170228"/>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sp>
        <p:nvSpPr>
          <p:cNvPr id="28" name="Flowchart: Manual Operation 27">
            <a:extLst>
              <a:ext uri="{FF2B5EF4-FFF2-40B4-BE49-F238E27FC236}">
                <a16:creationId xmlns:a16="http://schemas.microsoft.com/office/drawing/2014/main" id="{13968875-6991-453A-8772-B599413D69A9}"/>
              </a:ext>
            </a:extLst>
          </p:cNvPr>
          <p:cNvSpPr/>
          <p:nvPr/>
        </p:nvSpPr>
        <p:spPr>
          <a:xfrm rot="5400000">
            <a:off x="5570190" y="1104576"/>
            <a:ext cx="2523950" cy="1082816"/>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8" name="Flowchart: Manual Operation 37">
            <a:extLst>
              <a:ext uri="{FF2B5EF4-FFF2-40B4-BE49-F238E27FC236}">
                <a16:creationId xmlns:a16="http://schemas.microsoft.com/office/drawing/2014/main" id="{13968875-6991-453A-8772-B599413D69A9}"/>
              </a:ext>
            </a:extLst>
          </p:cNvPr>
          <p:cNvSpPr/>
          <p:nvPr/>
        </p:nvSpPr>
        <p:spPr>
          <a:xfrm rot="5400000">
            <a:off x="2899179" y="1141524"/>
            <a:ext cx="2523950" cy="1082816"/>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9" name="Flowchart: Manual Operation 38">
            <a:extLst>
              <a:ext uri="{FF2B5EF4-FFF2-40B4-BE49-F238E27FC236}">
                <a16:creationId xmlns:a16="http://schemas.microsoft.com/office/drawing/2014/main" id="{13968875-6991-453A-8772-B599413D69A9}"/>
              </a:ext>
            </a:extLst>
          </p:cNvPr>
          <p:cNvSpPr/>
          <p:nvPr/>
        </p:nvSpPr>
        <p:spPr>
          <a:xfrm rot="5400000">
            <a:off x="8224616" y="1141524"/>
            <a:ext cx="2523950" cy="1082816"/>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2" name="Rectangle 41"/>
          <p:cNvSpPr/>
          <p:nvPr/>
        </p:nvSpPr>
        <p:spPr>
          <a:xfrm>
            <a:off x="6294512" y="4479010"/>
            <a:ext cx="2164175" cy="2165813"/>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3F3F3"/>
                </a:solidFill>
                <a:latin typeface="Calibri Light" panose="020F0302020204030204"/>
              </a:rPr>
              <a:t>Wallet, checkbook, credit cards, or mail is lost or stolen</a:t>
            </a:r>
          </a:p>
        </p:txBody>
      </p:sp>
      <p:sp>
        <p:nvSpPr>
          <p:cNvPr id="43" name="TextBox 42">
            <a:extLst>
              <a:ext uri="{FF2B5EF4-FFF2-40B4-BE49-F238E27FC236}">
                <a16:creationId xmlns:a16="http://schemas.microsoft.com/office/drawing/2014/main" id="{354507D8-2A10-4B23-94A6-0401BDA1E526}"/>
              </a:ext>
            </a:extLst>
          </p:cNvPr>
          <p:cNvSpPr txBox="1"/>
          <p:nvPr/>
        </p:nvSpPr>
        <p:spPr>
          <a:xfrm>
            <a:off x="3675512" y="1292041"/>
            <a:ext cx="2163660"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Personal Betrayal</a:t>
            </a:r>
          </a:p>
        </p:txBody>
      </p:sp>
      <p:sp>
        <p:nvSpPr>
          <p:cNvPr id="44" name="TextBox 43">
            <a:extLst>
              <a:ext uri="{FF2B5EF4-FFF2-40B4-BE49-F238E27FC236}">
                <a16:creationId xmlns:a16="http://schemas.microsoft.com/office/drawing/2014/main" id="{354507D8-2A10-4B23-94A6-0401BDA1E526}"/>
              </a:ext>
            </a:extLst>
          </p:cNvPr>
          <p:cNvSpPr txBox="1"/>
          <p:nvPr/>
        </p:nvSpPr>
        <p:spPr>
          <a:xfrm>
            <a:off x="6323370" y="1292041"/>
            <a:ext cx="2163660"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Document loss</a:t>
            </a:r>
          </a:p>
        </p:txBody>
      </p:sp>
      <p:sp>
        <p:nvSpPr>
          <p:cNvPr id="45" name="TextBox 44">
            <a:extLst>
              <a:ext uri="{FF2B5EF4-FFF2-40B4-BE49-F238E27FC236}">
                <a16:creationId xmlns:a16="http://schemas.microsoft.com/office/drawing/2014/main" id="{354507D8-2A10-4B23-94A6-0401BDA1E526}"/>
              </a:ext>
            </a:extLst>
          </p:cNvPr>
          <p:cNvSpPr txBox="1"/>
          <p:nvPr/>
        </p:nvSpPr>
        <p:spPr>
          <a:xfrm>
            <a:off x="8989760" y="1285529"/>
            <a:ext cx="2163660" cy="707886"/>
          </a:xfrm>
          <a:prstGeom prst="rect">
            <a:avLst/>
          </a:prstGeom>
          <a:noFill/>
        </p:spPr>
        <p:txBody>
          <a:bodyPr wrap="square" rtlCol="0">
            <a:spAutoFit/>
          </a:bodyPr>
          <a:lstStyle/>
          <a:p>
            <a:pPr algn="ctr"/>
            <a:r>
              <a:rPr lang="en-US" sz="2000" b="1" spc="600" dirty="0">
                <a:solidFill>
                  <a:srgbClr val="FFFFFF"/>
                </a:solidFill>
                <a:latin typeface="Century Gothic" panose="020B0502020202020204" pitchFamily="34" charset="0"/>
              </a:rPr>
              <a:t>Business Leaks</a:t>
            </a:r>
          </a:p>
        </p:txBody>
      </p:sp>
    </p:spTree>
    <p:custDataLst>
      <p:tags r:id="rId1"/>
    </p:custDataLst>
    <p:extLst>
      <p:ext uri="{BB962C8B-B14F-4D97-AF65-F5344CB8AC3E}">
        <p14:creationId xmlns:p14="http://schemas.microsoft.com/office/powerpoint/2010/main" val="53632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750"/>
                                        <p:tgtEl>
                                          <p:spTgt spid="56"/>
                                        </p:tgtEl>
                                      </p:cBhvr>
                                    </p:animEffect>
                                    <p:anim calcmode="lin" valueType="num">
                                      <p:cBhvr>
                                        <p:cTn id="8" dur="750" fill="hold"/>
                                        <p:tgtEl>
                                          <p:spTgt spid="56"/>
                                        </p:tgtEl>
                                        <p:attrNameLst>
                                          <p:attrName>ppt_x</p:attrName>
                                        </p:attrNameLst>
                                      </p:cBhvr>
                                      <p:tavLst>
                                        <p:tav tm="0">
                                          <p:val>
                                            <p:strVal val="#ppt_x"/>
                                          </p:val>
                                        </p:tav>
                                        <p:tav tm="100000">
                                          <p:val>
                                            <p:strVal val="#ppt_x"/>
                                          </p:val>
                                        </p:tav>
                                      </p:tavLst>
                                    </p:anim>
                                    <p:anim calcmode="lin" valueType="num">
                                      <p:cBhvr>
                                        <p:cTn id="9" dur="750" fill="hold"/>
                                        <p:tgtEl>
                                          <p:spTgt spid="5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anim calcmode="lin" valueType="num">
                                      <p:cBhvr>
                                        <p:cTn id="21" dur="750" fill="hold"/>
                                        <p:tgtEl>
                                          <p:spTgt spid="4"/>
                                        </p:tgtEl>
                                        <p:attrNameLst>
                                          <p:attrName>ppt_x</p:attrName>
                                        </p:attrNameLst>
                                      </p:cBhvr>
                                      <p:tavLst>
                                        <p:tav tm="0">
                                          <p:val>
                                            <p:strVal val="#ppt_x"/>
                                          </p:val>
                                        </p:tav>
                                        <p:tav tm="100000">
                                          <p:val>
                                            <p:strVal val="#ppt_x"/>
                                          </p:val>
                                        </p:tav>
                                      </p:tavLst>
                                    </p:anim>
                                    <p:anim calcmode="lin" valueType="num">
                                      <p:cBhvr>
                                        <p:cTn id="22" dur="75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750"/>
                            </p:stCondLst>
                            <p:childTnLst>
                              <p:par>
                                <p:cTn id="24" presetID="42"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anim calcmode="lin" valueType="num">
                                      <p:cBhvr>
                                        <p:cTn id="27" dur="500" fill="hold"/>
                                        <p:tgtEl>
                                          <p:spTgt spid="22"/>
                                        </p:tgtEl>
                                        <p:attrNameLst>
                                          <p:attrName>ppt_x</p:attrName>
                                        </p:attrNameLst>
                                      </p:cBhvr>
                                      <p:tavLst>
                                        <p:tav tm="0">
                                          <p:val>
                                            <p:strVal val="#ppt_x"/>
                                          </p:val>
                                        </p:tav>
                                        <p:tav tm="100000">
                                          <p:val>
                                            <p:strVal val="#ppt_x"/>
                                          </p:val>
                                        </p:tav>
                                      </p:tavLst>
                                    </p:anim>
                                    <p:anim calcmode="lin" valueType="num">
                                      <p:cBhvr>
                                        <p:cTn id="2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anim calcmode="lin" valueType="num">
                                      <p:cBhvr>
                                        <p:cTn id="34" dur="1000" fill="hold"/>
                                        <p:tgtEl>
                                          <p:spTgt spid="40"/>
                                        </p:tgtEl>
                                        <p:attrNameLst>
                                          <p:attrName>ppt_x</p:attrName>
                                        </p:attrNameLst>
                                      </p:cBhvr>
                                      <p:tavLst>
                                        <p:tav tm="0">
                                          <p:val>
                                            <p:strVal val="#ppt_x"/>
                                          </p:val>
                                        </p:tav>
                                        <p:tav tm="100000">
                                          <p:val>
                                            <p:strVal val="#ppt_x"/>
                                          </p:val>
                                        </p:tav>
                                      </p:tavLst>
                                    </p:anim>
                                    <p:anim calcmode="lin" valueType="num">
                                      <p:cBhvr>
                                        <p:cTn id="35" dur="1000" fill="hold"/>
                                        <p:tgtEl>
                                          <p:spTgt spid="40"/>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750"/>
                                        <p:tgtEl>
                                          <p:spTgt spid="57"/>
                                        </p:tgtEl>
                                      </p:cBhvr>
                                    </p:animEffect>
                                    <p:anim calcmode="lin" valueType="num">
                                      <p:cBhvr>
                                        <p:cTn id="47" dur="750" fill="hold"/>
                                        <p:tgtEl>
                                          <p:spTgt spid="57"/>
                                        </p:tgtEl>
                                        <p:attrNameLst>
                                          <p:attrName>ppt_x</p:attrName>
                                        </p:attrNameLst>
                                      </p:cBhvr>
                                      <p:tavLst>
                                        <p:tav tm="0">
                                          <p:val>
                                            <p:strVal val="#ppt_x"/>
                                          </p:val>
                                        </p:tav>
                                        <p:tav tm="100000">
                                          <p:val>
                                            <p:strVal val="#ppt_x"/>
                                          </p:val>
                                        </p:tav>
                                      </p:tavLst>
                                    </p:anim>
                                    <p:anim calcmode="lin" valueType="num">
                                      <p:cBhvr>
                                        <p:cTn id="48" dur="750" fill="hold"/>
                                        <p:tgtEl>
                                          <p:spTgt spid="57"/>
                                        </p:tgtEl>
                                        <p:attrNameLst>
                                          <p:attrName>ppt_y</p:attrName>
                                        </p:attrNameLst>
                                      </p:cBhvr>
                                      <p:tavLst>
                                        <p:tav tm="0">
                                          <p:val>
                                            <p:strVal val="#ppt_y-.1"/>
                                          </p:val>
                                        </p:tav>
                                        <p:tav tm="100000">
                                          <p:val>
                                            <p:strVal val="#ppt_y"/>
                                          </p:val>
                                        </p:tav>
                                      </p:tavLst>
                                    </p:anim>
                                  </p:childTnLst>
                                </p:cTn>
                              </p:par>
                            </p:childTnLst>
                          </p:cTn>
                        </p:par>
                        <p:par>
                          <p:cTn id="49" fill="hold">
                            <p:stCondLst>
                              <p:cond delay="750"/>
                            </p:stCondLst>
                            <p:childTnLst>
                              <p:par>
                                <p:cTn id="50" presetID="42"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strVal val="#ppt_x"/>
                                          </p:val>
                                        </p:tav>
                                        <p:tav tm="100000">
                                          <p:val>
                                            <p:strVal val="#ppt_x"/>
                                          </p:val>
                                        </p:tav>
                                      </p:tavLst>
                                    </p:anim>
                                    <p:anim calcmode="lin" valueType="num">
                                      <p:cBhvr>
                                        <p:cTn id="5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grpSp>
        <p:nvGrpSpPr>
          <p:cNvPr id="11" name="Group 10">
            <a:extLst>
              <a:ext uri="{FF2B5EF4-FFF2-40B4-BE49-F238E27FC236}">
                <a16:creationId xmlns:a16="http://schemas.microsoft.com/office/drawing/2014/main" id="{D822F3F4-702C-49C3-8D06-CE20D575A6B1}"/>
              </a:ext>
            </a:extLst>
          </p:cNvPr>
          <p:cNvGrpSpPr/>
          <p:nvPr/>
        </p:nvGrpSpPr>
        <p:grpSpPr>
          <a:xfrm>
            <a:off x="632113" y="2500858"/>
            <a:ext cx="1666585" cy="1947629"/>
            <a:chOff x="632989" y="1862399"/>
            <a:chExt cx="2194562" cy="2560320"/>
          </a:xfrm>
          <a:solidFill>
            <a:schemeClr val="bg1"/>
          </a:solidFill>
        </p:grpSpPr>
        <p:sp>
          <p:nvSpPr>
            <p:cNvPr id="13" name="Flowchart: Manual Operation 12">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4"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6" name="Group 15">
            <a:extLst>
              <a:ext uri="{FF2B5EF4-FFF2-40B4-BE49-F238E27FC236}">
                <a16:creationId xmlns:a16="http://schemas.microsoft.com/office/drawing/2014/main" id="{D822F3F4-702C-49C3-8D06-CE20D575A6B1}"/>
              </a:ext>
            </a:extLst>
          </p:cNvPr>
          <p:cNvGrpSpPr/>
          <p:nvPr/>
        </p:nvGrpSpPr>
        <p:grpSpPr>
          <a:xfrm>
            <a:off x="2483647" y="2500860"/>
            <a:ext cx="1666585" cy="1947629"/>
            <a:chOff x="632989" y="1862399"/>
            <a:chExt cx="2194562" cy="2560320"/>
          </a:xfrm>
        </p:grpSpPr>
        <p:sp>
          <p:nvSpPr>
            <p:cNvPr id="17" name="Flowchart: Manual Operation 1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9" name="Group 18">
            <a:extLst>
              <a:ext uri="{FF2B5EF4-FFF2-40B4-BE49-F238E27FC236}">
                <a16:creationId xmlns:a16="http://schemas.microsoft.com/office/drawing/2014/main" id="{D822F3F4-702C-49C3-8D06-CE20D575A6B1}"/>
              </a:ext>
            </a:extLst>
          </p:cNvPr>
          <p:cNvGrpSpPr/>
          <p:nvPr/>
        </p:nvGrpSpPr>
        <p:grpSpPr>
          <a:xfrm>
            <a:off x="4335180" y="2500858"/>
            <a:ext cx="1666585" cy="1947629"/>
            <a:chOff x="632989" y="1862399"/>
            <a:chExt cx="2194562" cy="2560320"/>
          </a:xfrm>
          <a:solidFill>
            <a:schemeClr val="bg1"/>
          </a:solidFill>
        </p:grpSpPr>
        <p:sp>
          <p:nvSpPr>
            <p:cNvPr id="20" name="Flowchart: Manual Operation 1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1"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3" name="Group 22">
            <a:extLst>
              <a:ext uri="{FF2B5EF4-FFF2-40B4-BE49-F238E27FC236}">
                <a16:creationId xmlns:a16="http://schemas.microsoft.com/office/drawing/2014/main" id="{D822F3F4-702C-49C3-8D06-CE20D575A6B1}"/>
              </a:ext>
            </a:extLst>
          </p:cNvPr>
          <p:cNvGrpSpPr/>
          <p:nvPr/>
        </p:nvGrpSpPr>
        <p:grpSpPr>
          <a:xfrm>
            <a:off x="6186712" y="2500858"/>
            <a:ext cx="1666585" cy="1947629"/>
            <a:chOff x="632989" y="1862399"/>
            <a:chExt cx="2194562" cy="2560320"/>
          </a:xfrm>
          <a:solidFill>
            <a:schemeClr val="bg1"/>
          </a:solidFill>
        </p:grpSpPr>
        <p:sp>
          <p:nvSpPr>
            <p:cNvPr id="24" name="Flowchart: Manual Operation 23">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5"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26" name="Group 25">
            <a:extLst>
              <a:ext uri="{FF2B5EF4-FFF2-40B4-BE49-F238E27FC236}">
                <a16:creationId xmlns:a16="http://schemas.microsoft.com/office/drawing/2014/main" id="{D822F3F4-702C-49C3-8D06-CE20D575A6B1}"/>
              </a:ext>
            </a:extLst>
          </p:cNvPr>
          <p:cNvGrpSpPr/>
          <p:nvPr/>
        </p:nvGrpSpPr>
        <p:grpSpPr>
          <a:xfrm>
            <a:off x="8038243" y="2500858"/>
            <a:ext cx="1666585" cy="1947629"/>
            <a:chOff x="632989" y="1862399"/>
            <a:chExt cx="2194562" cy="2560320"/>
          </a:xfrm>
          <a:solidFill>
            <a:schemeClr val="bg1"/>
          </a:solidFill>
        </p:grpSpPr>
        <p:sp>
          <p:nvSpPr>
            <p:cNvPr id="27" name="Flowchart: Manual Operation 2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7" name="Group 6"/>
          <p:cNvGrpSpPr/>
          <p:nvPr/>
        </p:nvGrpSpPr>
        <p:grpSpPr>
          <a:xfrm>
            <a:off x="536992" y="737088"/>
            <a:ext cx="1851534" cy="1660598"/>
            <a:chOff x="536992" y="737088"/>
            <a:chExt cx="1851534" cy="1660598"/>
          </a:xfrm>
        </p:grpSpPr>
        <p:sp>
          <p:nvSpPr>
            <p:cNvPr id="10" name="TextBox 9">
              <a:extLst>
                <a:ext uri="{FF2B5EF4-FFF2-40B4-BE49-F238E27FC236}">
                  <a16:creationId xmlns:a16="http://schemas.microsoft.com/office/drawing/2014/main" id="{2D6E3723-E1C7-404D-8940-A5F951B598F8}"/>
                </a:ext>
              </a:extLst>
            </p:cNvPr>
            <p:cNvSpPr txBox="1"/>
            <p:nvPr/>
          </p:nvSpPr>
          <p:spPr>
            <a:xfrm>
              <a:off x="536992" y="737088"/>
              <a:ext cx="1851534"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1</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What is ID  Theft? </a:t>
              </a:r>
            </a:p>
          </p:txBody>
        </p:sp>
        <p:cxnSp>
          <p:nvCxnSpPr>
            <p:cNvPr id="37" name="Straight Connector 36"/>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010883" y="4599866"/>
            <a:ext cx="2608583" cy="1659995"/>
            <a:chOff x="2010883" y="4599866"/>
            <a:chExt cx="2608583" cy="1659995"/>
          </a:xfrm>
        </p:grpSpPr>
        <p:sp>
          <p:nvSpPr>
            <p:cNvPr id="38" name="TextBox 37">
              <a:extLst>
                <a:ext uri="{FF2B5EF4-FFF2-40B4-BE49-F238E27FC236}">
                  <a16:creationId xmlns:a16="http://schemas.microsoft.com/office/drawing/2014/main" id="{2D6E3723-E1C7-404D-8940-A5F951B598F8}"/>
                </a:ext>
              </a:extLst>
            </p:cNvPr>
            <p:cNvSpPr txBox="1"/>
            <p:nvPr/>
          </p:nvSpPr>
          <p:spPr>
            <a:xfrm>
              <a:off x="2010883" y="5059532"/>
              <a:ext cx="2608583" cy="1200329"/>
            </a:xfrm>
            <a:prstGeom prst="rect">
              <a:avLst/>
            </a:prstGeom>
            <a:solidFill>
              <a:schemeClr val="accent3"/>
            </a:solidFill>
          </p:spPr>
          <p:txBody>
            <a:bodyPr wrap="square" rtlCol="0">
              <a:spAutoFit/>
            </a:bodyPr>
            <a:lstStyle/>
            <a:p>
              <a:pPr algn="ctr"/>
              <a:r>
                <a:rPr lang="en-US" sz="2400" b="1" dirty="0">
                  <a:solidFill>
                    <a:srgbClr val="FFFFFF"/>
                  </a:solidFill>
                  <a:latin typeface="Century Gothic" panose="020B0502020202020204" pitchFamily="34" charset="0"/>
                  <a:cs typeface="Calibri Light" panose="020F0302020204030204" pitchFamily="34" charset="0"/>
                </a:rPr>
                <a:t>2 </a:t>
              </a:r>
            </a:p>
            <a:p>
              <a:pPr algn="ctr"/>
              <a:r>
                <a:rPr lang="en-US" sz="2400" dirty="0">
                  <a:solidFill>
                    <a:srgbClr val="FFFFFF"/>
                  </a:solidFill>
                  <a:latin typeface="Calibri Light" panose="020F0302020204030204" pitchFamily="34" charset="0"/>
                  <a:cs typeface="Calibri Light" panose="020F0302020204030204" pitchFamily="34" charset="0"/>
                </a:rPr>
                <a:t>How does ID Theft Occur? </a:t>
              </a:r>
            </a:p>
          </p:txBody>
        </p:sp>
        <p:cxnSp>
          <p:nvCxnSpPr>
            <p:cNvPr id="39" name="Straight Connector 38"/>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776735" y="737088"/>
            <a:ext cx="2776417" cy="1660598"/>
            <a:chOff x="75432" y="737088"/>
            <a:chExt cx="2776417" cy="1660598"/>
          </a:xfrm>
        </p:grpSpPr>
        <p:sp>
          <p:nvSpPr>
            <p:cNvPr id="41" name="TextBox 40">
              <a:extLst>
                <a:ext uri="{FF2B5EF4-FFF2-40B4-BE49-F238E27FC236}">
                  <a16:creationId xmlns:a16="http://schemas.microsoft.com/office/drawing/2014/main" id="{2D6E3723-E1C7-404D-8940-A5F951B598F8}"/>
                </a:ext>
              </a:extLst>
            </p:cNvPr>
            <p:cNvSpPr txBox="1"/>
            <p:nvPr/>
          </p:nvSpPr>
          <p:spPr>
            <a:xfrm>
              <a:off x="75432" y="737088"/>
              <a:ext cx="2776417" cy="1569660"/>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3</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How would thieves use your information?</a:t>
              </a:r>
            </a:p>
          </p:txBody>
        </p:sp>
        <p:cxnSp>
          <p:nvCxnSpPr>
            <p:cNvPr id="42" name="Straight Connector 41"/>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608424" y="4599866"/>
            <a:ext cx="2807763" cy="1659995"/>
            <a:chOff x="1905356" y="4599866"/>
            <a:chExt cx="2807763" cy="1659995"/>
          </a:xfrm>
        </p:grpSpPr>
        <p:sp>
          <p:nvSpPr>
            <p:cNvPr id="44" name="TextBox 43">
              <a:extLst>
                <a:ext uri="{FF2B5EF4-FFF2-40B4-BE49-F238E27FC236}">
                  <a16:creationId xmlns:a16="http://schemas.microsoft.com/office/drawing/2014/main" id="{2D6E3723-E1C7-404D-8940-A5F951B598F8}"/>
                </a:ext>
              </a:extLst>
            </p:cNvPr>
            <p:cNvSpPr txBox="1"/>
            <p:nvPr/>
          </p:nvSpPr>
          <p:spPr>
            <a:xfrm>
              <a:off x="1905356" y="5059532"/>
              <a:ext cx="2807763"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4</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How do you protect yourself?</a:t>
              </a:r>
            </a:p>
          </p:txBody>
        </p:sp>
        <p:cxnSp>
          <p:nvCxnSpPr>
            <p:cNvPr id="45" name="Straight Connector 44"/>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7682970" y="737088"/>
            <a:ext cx="2366551" cy="1660598"/>
            <a:chOff x="280365" y="737088"/>
            <a:chExt cx="2366551" cy="1660598"/>
          </a:xfrm>
        </p:grpSpPr>
        <p:sp>
          <p:nvSpPr>
            <p:cNvPr id="47" name="TextBox 46">
              <a:extLst>
                <a:ext uri="{FF2B5EF4-FFF2-40B4-BE49-F238E27FC236}">
                  <a16:creationId xmlns:a16="http://schemas.microsoft.com/office/drawing/2014/main" id="{2D6E3723-E1C7-404D-8940-A5F951B598F8}"/>
                </a:ext>
              </a:extLst>
            </p:cNvPr>
            <p:cNvSpPr txBox="1"/>
            <p:nvPr/>
          </p:nvSpPr>
          <p:spPr>
            <a:xfrm>
              <a:off x="280365" y="737088"/>
              <a:ext cx="2366551" cy="1200329"/>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5</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What if you’re a victim?</a:t>
              </a:r>
            </a:p>
          </p:txBody>
        </p:sp>
        <p:cxnSp>
          <p:nvCxnSpPr>
            <p:cNvPr id="48" name="Straight Connector 47"/>
            <p:cNvCxnSpPr/>
            <p:nvPr/>
          </p:nvCxnSpPr>
          <p:spPr>
            <a:xfrm>
              <a:off x="1463641" y="194048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9415955" y="4599866"/>
            <a:ext cx="2610691" cy="1290663"/>
            <a:chOff x="2021694" y="4599866"/>
            <a:chExt cx="2610691" cy="1290663"/>
          </a:xfrm>
        </p:grpSpPr>
        <p:sp>
          <p:nvSpPr>
            <p:cNvPr id="50" name="TextBox 49">
              <a:extLst>
                <a:ext uri="{FF2B5EF4-FFF2-40B4-BE49-F238E27FC236}">
                  <a16:creationId xmlns:a16="http://schemas.microsoft.com/office/drawing/2014/main" id="{2D6E3723-E1C7-404D-8940-A5F951B598F8}"/>
                </a:ext>
              </a:extLst>
            </p:cNvPr>
            <p:cNvSpPr txBox="1"/>
            <p:nvPr/>
          </p:nvSpPr>
          <p:spPr>
            <a:xfrm>
              <a:off x="2021694" y="5059532"/>
              <a:ext cx="2610691" cy="830997"/>
            </a:xfrm>
            <a:prstGeom prst="rect">
              <a:avLst/>
            </a:prstGeom>
            <a:noFill/>
          </p:spPr>
          <p:txBody>
            <a:bodyPr wrap="square" rtlCol="0">
              <a:spAutoFit/>
            </a:bodyPr>
            <a:lstStyle/>
            <a:p>
              <a:pPr algn="ctr"/>
              <a:r>
                <a:rPr lang="en-US" sz="2400" b="1" dirty="0">
                  <a:solidFill>
                    <a:schemeClr val="bg1">
                      <a:lumMod val="50000"/>
                    </a:schemeClr>
                  </a:solidFill>
                  <a:latin typeface="Century Gothic" panose="020B0502020202020204" pitchFamily="34" charset="0"/>
                  <a:cs typeface="Calibri Light" panose="020F0302020204030204" pitchFamily="34" charset="0"/>
                </a:rPr>
                <a:t>6</a:t>
              </a:r>
              <a:r>
                <a:rPr lang="en-US" sz="2400" b="1" dirty="0">
                  <a:solidFill>
                    <a:srgbClr val="7F7F7F"/>
                  </a:solidFill>
                  <a:latin typeface="Century Gothic" panose="020B0502020202020204" pitchFamily="34" charset="0"/>
                  <a:cs typeface="Calibri Light" panose="020F0302020204030204" pitchFamily="34" charset="0"/>
                </a:rPr>
                <a:t> </a:t>
              </a:r>
            </a:p>
            <a:p>
              <a:pPr algn="ctr"/>
              <a:r>
                <a:rPr lang="en-US" sz="2400" dirty="0">
                  <a:solidFill>
                    <a:srgbClr val="7F7F7F"/>
                  </a:solidFill>
                  <a:latin typeface="Calibri Light" panose="020F0302020204030204" pitchFamily="34" charset="0"/>
                  <a:cs typeface="Calibri Light" panose="020F0302020204030204" pitchFamily="34" charset="0"/>
                </a:rPr>
                <a:t>FAQ’s</a:t>
              </a:r>
            </a:p>
          </p:txBody>
        </p:sp>
        <p:cxnSp>
          <p:nvCxnSpPr>
            <p:cNvPr id="51" name="Straight Connector 50"/>
            <p:cNvCxnSpPr/>
            <p:nvPr/>
          </p:nvCxnSpPr>
          <p:spPr>
            <a:xfrm>
              <a:off x="3315175" y="4599866"/>
              <a:ext cx="0" cy="457200"/>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cxnSp>
        <p:nvCxnSpPr>
          <p:cNvPr id="3" name="Straight Arrow Connector 2"/>
          <p:cNvCxnSpPr/>
          <p:nvPr/>
        </p:nvCxnSpPr>
        <p:spPr>
          <a:xfrm>
            <a:off x="2795156" y="3476978"/>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656214" y="3471334"/>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507996" y="3471335"/>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364628" y="3471334"/>
            <a:ext cx="1085194" cy="0"/>
          </a:xfrm>
          <a:prstGeom prst="straightConnector1">
            <a:avLst/>
          </a:prstGeom>
          <a:ln w="57150" cap="rnd">
            <a:solidFill>
              <a:srgbClr val="FFFFFF"/>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868520" y="2882620"/>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29" name="Group 28">
            <a:extLst>
              <a:ext uri="{FF2B5EF4-FFF2-40B4-BE49-F238E27FC236}">
                <a16:creationId xmlns:a16="http://schemas.microsoft.com/office/drawing/2014/main" id="{D822F3F4-702C-49C3-8D06-CE20D575A6B1}"/>
              </a:ext>
            </a:extLst>
          </p:cNvPr>
          <p:cNvGrpSpPr/>
          <p:nvPr/>
        </p:nvGrpSpPr>
        <p:grpSpPr>
          <a:xfrm>
            <a:off x="9889773" y="2519606"/>
            <a:ext cx="1666585" cy="1947629"/>
            <a:chOff x="632989" y="1862399"/>
            <a:chExt cx="2194562" cy="2560320"/>
          </a:xfrm>
          <a:solidFill>
            <a:schemeClr val="bg1"/>
          </a:solidFill>
        </p:grpSpPr>
        <p:sp>
          <p:nvSpPr>
            <p:cNvPr id="30" name="Flowchart: Manual Operation 2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1"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58" name="Group 57"/>
          <p:cNvGrpSpPr/>
          <p:nvPr/>
        </p:nvGrpSpPr>
        <p:grpSpPr>
          <a:xfrm>
            <a:off x="10112550" y="2903352"/>
            <a:ext cx="1190244" cy="1190244"/>
            <a:chOff x="5503728" y="2836866"/>
            <a:chExt cx="1190244" cy="1190244"/>
          </a:xfrm>
        </p:grpSpPr>
        <p:grpSp>
          <p:nvGrpSpPr>
            <p:cNvPr id="59" name="Group 58"/>
            <p:cNvGrpSpPr/>
            <p:nvPr/>
          </p:nvGrpSpPr>
          <p:grpSpPr>
            <a:xfrm flipH="1">
              <a:off x="5770986" y="3105178"/>
              <a:ext cx="671538" cy="665656"/>
              <a:chOff x="5741980" y="3105178"/>
              <a:chExt cx="671538" cy="665656"/>
            </a:xfrm>
          </p:grpSpPr>
          <p:pic>
            <p:nvPicPr>
              <p:cNvPr id="61" name="Picture 60"/>
              <p:cNvPicPr>
                <a:picLocks noChangeAspect="1"/>
              </p:cNvPicPr>
              <p:nvPr/>
            </p:nvPicPr>
            <p:blipFill rotWithShape="1">
              <a:blip r:embed="rId6" cstate="print">
                <a:extLst>
                  <a:ext uri="{28A0092B-C50C-407E-A947-70E740481C1C}">
                    <a14:useLocalDpi xmlns:a14="http://schemas.microsoft.com/office/drawing/2010/main"/>
                  </a:ext>
                </a:extLst>
              </a:blip>
              <a:srcRect r="49888"/>
              <a:stretch/>
            </p:blipFill>
            <p:spPr>
              <a:xfrm>
                <a:off x="5741980" y="3105178"/>
                <a:ext cx="330046" cy="665656"/>
              </a:xfrm>
              <a:prstGeom prst="rect">
                <a:avLst/>
              </a:prstGeom>
            </p:spPr>
          </p:pic>
          <p:sp>
            <p:nvSpPr>
              <p:cNvPr id="62" name="Oval 61"/>
              <p:cNvSpPr/>
              <p:nvPr/>
            </p:nvSpPr>
            <p:spPr>
              <a:xfrm>
                <a:off x="5741980" y="3105178"/>
                <a:ext cx="671538" cy="665656"/>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60" name="Oval 59"/>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pic>
        <p:nvPicPr>
          <p:cNvPr id="2" name="Picture 1">
            <a:extLst>
              <a:ext uri="{FF2B5EF4-FFF2-40B4-BE49-F238E27FC236}">
                <a16:creationId xmlns:a16="http://schemas.microsoft.com/office/drawing/2014/main" id="{BF8408B8-F8B8-43ED-BB23-65CAEF27821A}"/>
              </a:ext>
            </a:extLst>
          </p:cNvPr>
          <p:cNvPicPr>
            <a:picLocks noChangeAspect="1"/>
          </p:cNvPicPr>
          <p:nvPr/>
        </p:nvPicPr>
        <p:blipFill>
          <a:blip r:embed="rId7"/>
          <a:stretch>
            <a:fillRect/>
          </a:stretch>
        </p:blipFill>
        <p:spPr>
          <a:xfrm>
            <a:off x="177053" y="6083702"/>
            <a:ext cx="1536325" cy="634039"/>
          </a:xfrm>
          <a:prstGeom prst="rect">
            <a:avLst/>
          </a:prstGeom>
        </p:spPr>
      </p:pic>
    </p:spTree>
    <p:custDataLst>
      <p:tags r:id="rId1"/>
    </p:custDataLst>
    <p:extLst>
      <p:ext uri="{BB962C8B-B14F-4D97-AF65-F5344CB8AC3E}">
        <p14:creationId xmlns:p14="http://schemas.microsoft.com/office/powerpoint/2010/main" val="2369847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81539" y="0"/>
            <a:ext cx="6110461" cy="6858000"/>
          </a:xfrm>
          <a:prstGeom prst="rect">
            <a:avLst/>
          </a:prstGeom>
        </p:spPr>
      </p:pic>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cxnSp>
        <p:nvCxnSpPr>
          <p:cNvPr id="51" name="Straight Connector 50"/>
          <p:cNvCxnSpPr/>
          <p:nvPr/>
        </p:nvCxnSpPr>
        <p:spPr>
          <a:xfrm>
            <a:off x="832534" y="-365589"/>
            <a:ext cx="0" cy="6858003"/>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695111" y="37878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3" name="Oval 52"/>
          <p:cNvSpPr/>
          <p:nvPr/>
        </p:nvSpPr>
        <p:spPr>
          <a:xfrm>
            <a:off x="695110" y="1175472"/>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4" name="Oval 53"/>
          <p:cNvSpPr/>
          <p:nvPr/>
        </p:nvSpPr>
        <p:spPr>
          <a:xfrm>
            <a:off x="708779" y="1931670"/>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5" name="Oval 54"/>
          <p:cNvSpPr/>
          <p:nvPr/>
        </p:nvSpPr>
        <p:spPr>
          <a:xfrm>
            <a:off x="708779" y="2687227"/>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0" name="Oval 49"/>
          <p:cNvSpPr/>
          <p:nvPr/>
        </p:nvSpPr>
        <p:spPr>
          <a:xfrm>
            <a:off x="708779" y="3430884"/>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6" name="TextBox 55">
            <a:extLst>
              <a:ext uri="{FF2B5EF4-FFF2-40B4-BE49-F238E27FC236}">
                <a16:creationId xmlns:a16="http://schemas.microsoft.com/office/drawing/2014/main" id="{354507D8-2A10-4B23-94A6-0401BDA1E526}"/>
              </a:ext>
            </a:extLst>
          </p:cNvPr>
          <p:cNvSpPr txBox="1"/>
          <p:nvPr/>
        </p:nvSpPr>
        <p:spPr>
          <a:xfrm>
            <a:off x="1115131" y="315772"/>
            <a:ext cx="4556543" cy="400110"/>
          </a:xfrm>
          <a:prstGeom prst="rect">
            <a:avLst/>
          </a:prstGeom>
          <a:noFill/>
        </p:spPr>
        <p:txBody>
          <a:bodyPr wrap="square" rtlCol="0">
            <a:spAutoFit/>
          </a:bodyPr>
          <a:lstStyle/>
          <a:p>
            <a:r>
              <a:rPr lang="en-US" sz="2000" spc="600" dirty="0">
                <a:solidFill>
                  <a:srgbClr val="7F7F7F"/>
                </a:solidFill>
                <a:latin typeface="Century Gothic" panose="020B0502020202020204" pitchFamily="34" charset="0"/>
              </a:rPr>
              <a:t>Steal wallet, mail</a:t>
            </a:r>
          </a:p>
        </p:txBody>
      </p:sp>
      <p:sp>
        <p:nvSpPr>
          <p:cNvPr id="57" name="TextBox 56">
            <a:extLst>
              <a:ext uri="{FF2B5EF4-FFF2-40B4-BE49-F238E27FC236}">
                <a16:creationId xmlns:a16="http://schemas.microsoft.com/office/drawing/2014/main" id="{354507D8-2A10-4B23-94A6-0401BDA1E526}"/>
              </a:ext>
            </a:extLst>
          </p:cNvPr>
          <p:cNvSpPr txBox="1"/>
          <p:nvPr/>
        </p:nvSpPr>
        <p:spPr>
          <a:xfrm>
            <a:off x="1115130" y="1120457"/>
            <a:ext cx="4556543" cy="400110"/>
          </a:xfrm>
          <a:prstGeom prst="rect">
            <a:avLst/>
          </a:prstGeom>
          <a:noFill/>
        </p:spPr>
        <p:txBody>
          <a:bodyPr wrap="square" rtlCol="0">
            <a:spAutoFit/>
          </a:bodyPr>
          <a:lstStyle/>
          <a:p>
            <a:r>
              <a:rPr lang="en-US" sz="2000" spc="600" dirty="0">
                <a:solidFill>
                  <a:srgbClr val="7F7F7F"/>
                </a:solidFill>
                <a:latin typeface="Century Gothic" panose="020B0502020202020204" pitchFamily="34" charset="0"/>
              </a:rPr>
              <a:t>Dumpster dive </a:t>
            </a:r>
          </a:p>
        </p:txBody>
      </p:sp>
      <p:sp>
        <p:nvSpPr>
          <p:cNvPr id="58" name="TextBox 57">
            <a:extLst>
              <a:ext uri="{FF2B5EF4-FFF2-40B4-BE49-F238E27FC236}">
                <a16:creationId xmlns:a16="http://schemas.microsoft.com/office/drawing/2014/main" id="{354507D8-2A10-4B23-94A6-0401BDA1E526}"/>
              </a:ext>
            </a:extLst>
          </p:cNvPr>
          <p:cNvSpPr txBox="1"/>
          <p:nvPr/>
        </p:nvSpPr>
        <p:spPr>
          <a:xfrm>
            <a:off x="1109743" y="1862082"/>
            <a:ext cx="4593431" cy="400110"/>
          </a:xfrm>
          <a:prstGeom prst="rect">
            <a:avLst/>
          </a:prstGeom>
          <a:noFill/>
        </p:spPr>
        <p:txBody>
          <a:bodyPr wrap="square" rtlCol="0">
            <a:spAutoFit/>
          </a:bodyPr>
          <a:lstStyle/>
          <a:p>
            <a:r>
              <a:rPr lang="en-US" sz="2000" spc="600" dirty="0">
                <a:solidFill>
                  <a:srgbClr val="7F7F7F"/>
                </a:solidFill>
                <a:latin typeface="Century Gothic" panose="020B0502020202020204" pitchFamily="34" charset="0"/>
              </a:rPr>
              <a:t>Rob house or business</a:t>
            </a:r>
          </a:p>
        </p:txBody>
      </p:sp>
      <p:sp>
        <p:nvSpPr>
          <p:cNvPr id="59" name="TextBox 58">
            <a:extLst>
              <a:ext uri="{FF2B5EF4-FFF2-40B4-BE49-F238E27FC236}">
                <a16:creationId xmlns:a16="http://schemas.microsoft.com/office/drawing/2014/main" id="{354507D8-2A10-4B23-94A6-0401BDA1E526}"/>
              </a:ext>
            </a:extLst>
          </p:cNvPr>
          <p:cNvSpPr txBox="1"/>
          <p:nvPr/>
        </p:nvSpPr>
        <p:spPr>
          <a:xfrm>
            <a:off x="1109743" y="2616419"/>
            <a:ext cx="3782110" cy="400110"/>
          </a:xfrm>
          <a:prstGeom prst="rect">
            <a:avLst/>
          </a:prstGeom>
          <a:noFill/>
        </p:spPr>
        <p:txBody>
          <a:bodyPr wrap="square" rtlCol="0">
            <a:spAutoFit/>
          </a:bodyPr>
          <a:lstStyle/>
          <a:p>
            <a:r>
              <a:rPr lang="en-US" sz="2000" spc="600" dirty="0">
                <a:solidFill>
                  <a:srgbClr val="7F7F7F"/>
                </a:solidFill>
                <a:latin typeface="Century Gothic" panose="020B0502020202020204" pitchFamily="34" charset="0"/>
              </a:rPr>
              <a:t>Email scams</a:t>
            </a:r>
          </a:p>
        </p:txBody>
      </p:sp>
      <p:sp>
        <p:nvSpPr>
          <p:cNvPr id="60" name="TextBox 59">
            <a:extLst>
              <a:ext uri="{FF2B5EF4-FFF2-40B4-BE49-F238E27FC236}">
                <a16:creationId xmlns:a16="http://schemas.microsoft.com/office/drawing/2014/main" id="{354507D8-2A10-4B23-94A6-0401BDA1E526}"/>
              </a:ext>
            </a:extLst>
          </p:cNvPr>
          <p:cNvSpPr txBox="1"/>
          <p:nvPr/>
        </p:nvSpPr>
        <p:spPr>
          <a:xfrm>
            <a:off x="1094645" y="3304464"/>
            <a:ext cx="3379964" cy="707886"/>
          </a:xfrm>
          <a:prstGeom prst="rect">
            <a:avLst/>
          </a:prstGeom>
          <a:noFill/>
        </p:spPr>
        <p:txBody>
          <a:bodyPr wrap="square" rtlCol="0">
            <a:spAutoFit/>
          </a:bodyPr>
          <a:lstStyle/>
          <a:p>
            <a:r>
              <a:rPr lang="en-US" sz="2000" spc="600" dirty="0">
                <a:solidFill>
                  <a:srgbClr val="7F7F7F"/>
                </a:solidFill>
                <a:latin typeface="Century Gothic" panose="020B0502020202020204" pitchFamily="34" charset="0"/>
              </a:rPr>
              <a:t>ATM, credit card skimming</a:t>
            </a:r>
          </a:p>
        </p:txBody>
      </p:sp>
      <p:sp>
        <p:nvSpPr>
          <p:cNvPr id="62" name="Oval 61"/>
          <p:cNvSpPr/>
          <p:nvPr/>
        </p:nvSpPr>
        <p:spPr>
          <a:xfrm>
            <a:off x="720565" y="4498327"/>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3" name="TextBox 62">
            <a:extLst>
              <a:ext uri="{FF2B5EF4-FFF2-40B4-BE49-F238E27FC236}">
                <a16:creationId xmlns:a16="http://schemas.microsoft.com/office/drawing/2014/main" id="{354507D8-2A10-4B23-94A6-0401BDA1E526}"/>
              </a:ext>
            </a:extLst>
          </p:cNvPr>
          <p:cNvSpPr txBox="1"/>
          <p:nvPr/>
        </p:nvSpPr>
        <p:spPr>
          <a:xfrm>
            <a:off x="1109743" y="4372192"/>
            <a:ext cx="5289250" cy="707886"/>
          </a:xfrm>
          <a:prstGeom prst="rect">
            <a:avLst/>
          </a:prstGeom>
          <a:noFill/>
        </p:spPr>
        <p:txBody>
          <a:bodyPr wrap="square" rtlCol="0">
            <a:spAutoFit/>
          </a:bodyPr>
          <a:lstStyle/>
          <a:p>
            <a:r>
              <a:rPr lang="en-US" sz="2000" spc="600" dirty="0">
                <a:solidFill>
                  <a:srgbClr val="7F7F7F"/>
                </a:solidFill>
                <a:latin typeface="Century Gothic" panose="020B0502020202020204" pitchFamily="34" charset="0"/>
              </a:rPr>
              <a:t>Corporate data </a:t>
            </a:r>
          </a:p>
          <a:p>
            <a:r>
              <a:rPr lang="en-US" sz="2000" spc="600" dirty="0">
                <a:solidFill>
                  <a:srgbClr val="7F7F7F"/>
                </a:solidFill>
                <a:latin typeface="Century Gothic" panose="020B0502020202020204" pitchFamily="34" charset="0"/>
              </a:rPr>
              <a:t>breaches</a:t>
            </a:r>
          </a:p>
        </p:txBody>
      </p:sp>
      <p:grpSp>
        <p:nvGrpSpPr>
          <p:cNvPr id="39" name="Group 38">
            <a:extLst>
              <a:ext uri="{FF2B5EF4-FFF2-40B4-BE49-F238E27FC236}">
                <a16:creationId xmlns:a16="http://schemas.microsoft.com/office/drawing/2014/main" id="{D822F3F4-702C-49C3-8D06-CE20D575A6B1}"/>
              </a:ext>
            </a:extLst>
          </p:cNvPr>
          <p:cNvGrpSpPr/>
          <p:nvPr/>
        </p:nvGrpSpPr>
        <p:grpSpPr>
          <a:xfrm>
            <a:off x="5119331" y="2334749"/>
            <a:ext cx="1887755" cy="2202379"/>
            <a:chOff x="609351" y="1870468"/>
            <a:chExt cx="2194562" cy="2560320"/>
          </a:xfrm>
        </p:grpSpPr>
        <p:sp>
          <p:nvSpPr>
            <p:cNvPr id="40" name="Flowchart: Manual Operation 39">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1" name="Freeform: Shape 6">
              <a:extLst>
                <a:ext uri="{FF2B5EF4-FFF2-40B4-BE49-F238E27FC236}">
                  <a16:creationId xmlns:a16="http://schemas.microsoft.com/office/drawing/2014/main" id="{5D3D4BA2-A523-41E2-8910-97EC2384FE6A}"/>
                </a:ext>
              </a:extLst>
            </p:cNvPr>
            <p:cNvSpPr/>
            <p:nvPr/>
          </p:nvSpPr>
          <p:spPr>
            <a:xfrm rot="5400000">
              <a:off x="426472" y="2053347"/>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5" name="Group 4"/>
          <p:cNvGrpSpPr/>
          <p:nvPr/>
        </p:nvGrpSpPr>
        <p:grpSpPr>
          <a:xfrm>
            <a:off x="5727534" y="2944447"/>
            <a:ext cx="708016" cy="969101"/>
            <a:chOff x="5676561" y="3289038"/>
            <a:chExt cx="813960" cy="1114112"/>
          </a:xfrm>
        </p:grpSpPr>
        <p:sp>
          <p:nvSpPr>
            <p:cNvPr id="72" name="Rounded Rectangle 71"/>
            <p:cNvSpPr/>
            <p:nvPr/>
          </p:nvSpPr>
          <p:spPr>
            <a:xfrm>
              <a:off x="5676561" y="3289038"/>
              <a:ext cx="813960" cy="1114112"/>
            </a:xfrm>
            <a:prstGeom prst="roundRect">
              <a:avLst>
                <a:gd name="adj" fmla="val 6626"/>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8" name="Picture 4" descr="https://upload.wikimedia.org/wikipedia/commons/thumb/8/86/Check_mark_23x20_04.svg/883px-Check_mark_23x20_04.svg.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15444" y="3425805"/>
              <a:ext cx="329211" cy="28633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https://upload.wikimedia.org/wikipedia/commons/thumb/8/86/Check_mark_23x20_04.svg/883px-Check_mark_23x20_04.svg.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715446" y="3702926"/>
              <a:ext cx="329211" cy="28633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upload.wikimedia.org/wikipedia/commons/thumb/8/86/Check_mark_23x20_04.svg/883px-Check_mark_23x20_04.svg.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715445" y="3976854"/>
              <a:ext cx="329211" cy="28633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6016777" y="3565978"/>
              <a:ext cx="406980" cy="1"/>
            </a:xfrm>
            <a:prstGeom prst="line">
              <a:avLst/>
            </a:prstGeom>
            <a:ln w="19050" cap="rnd">
              <a:solidFill>
                <a:srgbClr val="FFFFFF"/>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6016777" y="3846093"/>
              <a:ext cx="406980" cy="1"/>
            </a:xfrm>
            <a:prstGeom prst="line">
              <a:avLst/>
            </a:prstGeom>
            <a:ln w="19050" cap="rnd">
              <a:solidFill>
                <a:srgbClr val="FFFFFF"/>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16777" y="4158779"/>
              <a:ext cx="406980" cy="1"/>
            </a:xfrm>
            <a:prstGeom prst="line">
              <a:avLst/>
            </a:prstGeom>
            <a:ln w="19050" cap="rnd">
              <a:solidFill>
                <a:srgbClr val="FFFFFF"/>
              </a:solidFill>
              <a:round/>
            </a:ln>
          </p:spPr>
          <p:style>
            <a:lnRef idx="1">
              <a:schemeClr val="accent1"/>
            </a:lnRef>
            <a:fillRef idx="0">
              <a:schemeClr val="accent1"/>
            </a:fillRef>
            <a:effectRef idx="0">
              <a:schemeClr val="accent1"/>
            </a:effectRef>
            <a:fontRef idx="minor">
              <a:schemeClr val="tx1"/>
            </a:fontRef>
          </p:style>
        </p:cxnSp>
      </p:grpSp>
      <p:sp>
        <p:nvSpPr>
          <p:cNvPr id="28" name="Oval 27"/>
          <p:cNvSpPr/>
          <p:nvPr/>
        </p:nvSpPr>
        <p:spPr>
          <a:xfrm>
            <a:off x="701805" y="5478371"/>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TextBox 28">
            <a:extLst>
              <a:ext uri="{FF2B5EF4-FFF2-40B4-BE49-F238E27FC236}">
                <a16:creationId xmlns:a16="http://schemas.microsoft.com/office/drawing/2014/main" id="{354507D8-2A10-4B23-94A6-0401BDA1E526}"/>
              </a:ext>
            </a:extLst>
          </p:cNvPr>
          <p:cNvSpPr txBox="1"/>
          <p:nvPr/>
        </p:nvSpPr>
        <p:spPr>
          <a:xfrm>
            <a:off x="1146300" y="5337616"/>
            <a:ext cx="4556544" cy="400110"/>
          </a:xfrm>
          <a:prstGeom prst="rect">
            <a:avLst/>
          </a:prstGeom>
          <a:noFill/>
        </p:spPr>
        <p:txBody>
          <a:bodyPr wrap="square" rtlCol="0">
            <a:spAutoFit/>
          </a:bodyPr>
          <a:lstStyle/>
          <a:p>
            <a:r>
              <a:rPr lang="en-US" sz="2000" spc="600" dirty="0">
                <a:solidFill>
                  <a:srgbClr val="7F7F7F"/>
                </a:solidFill>
                <a:latin typeface="Century Gothic" panose="020B0502020202020204" pitchFamily="34" charset="0"/>
              </a:rPr>
              <a:t>Pharming</a:t>
            </a:r>
          </a:p>
        </p:txBody>
      </p:sp>
      <p:sp>
        <p:nvSpPr>
          <p:cNvPr id="30" name="Oval 29"/>
          <p:cNvSpPr/>
          <p:nvPr/>
        </p:nvSpPr>
        <p:spPr>
          <a:xfrm>
            <a:off x="708779" y="6294771"/>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1" name="TextBox 30">
            <a:extLst>
              <a:ext uri="{FF2B5EF4-FFF2-40B4-BE49-F238E27FC236}">
                <a16:creationId xmlns:a16="http://schemas.microsoft.com/office/drawing/2014/main" id="{354507D8-2A10-4B23-94A6-0401BDA1E526}"/>
              </a:ext>
            </a:extLst>
          </p:cNvPr>
          <p:cNvSpPr txBox="1"/>
          <p:nvPr/>
        </p:nvSpPr>
        <p:spPr>
          <a:xfrm>
            <a:off x="1133354" y="6194990"/>
            <a:ext cx="4556544" cy="400110"/>
          </a:xfrm>
          <a:prstGeom prst="rect">
            <a:avLst/>
          </a:prstGeom>
          <a:noFill/>
        </p:spPr>
        <p:txBody>
          <a:bodyPr wrap="square" rtlCol="0">
            <a:spAutoFit/>
          </a:bodyPr>
          <a:lstStyle/>
          <a:p>
            <a:r>
              <a:rPr lang="en-US" sz="2000" spc="600" dirty="0">
                <a:solidFill>
                  <a:srgbClr val="7F7F7F"/>
                </a:solidFill>
                <a:latin typeface="Century Gothic" panose="020B0502020202020204" pitchFamily="34" charset="0"/>
              </a:rPr>
              <a:t>Phishing</a:t>
            </a:r>
          </a:p>
        </p:txBody>
      </p:sp>
    </p:spTree>
    <p:custDataLst>
      <p:tags r:id="rId1"/>
    </p:custDataLst>
    <p:extLst>
      <p:ext uri="{BB962C8B-B14F-4D97-AF65-F5344CB8AC3E}">
        <p14:creationId xmlns:p14="http://schemas.microsoft.com/office/powerpoint/2010/main" val="142177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000" fill="hold"/>
                                        <p:tgtEl>
                                          <p:spTgt spid="56"/>
                                        </p:tgtEl>
                                        <p:attrNameLst>
                                          <p:attrName>ppt_x</p:attrName>
                                        </p:attrNameLst>
                                      </p:cBhvr>
                                      <p:tavLst>
                                        <p:tav tm="0">
                                          <p:val>
                                            <p:strVal val="#ppt_x"/>
                                          </p:val>
                                        </p:tav>
                                        <p:tav tm="100000">
                                          <p:val>
                                            <p:strVal val="#ppt_x"/>
                                          </p:val>
                                        </p:tav>
                                      </p:tavLst>
                                    </p:anim>
                                    <p:anim calcmode="lin" valueType="num">
                                      <p:cBhvr additive="base">
                                        <p:cTn id="8" dur="1000" fill="hold"/>
                                        <p:tgtEl>
                                          <p:spTgt spid="56"/>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4"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1000" fill="hold"/>
                                        <p:tgtEl>
                                          <p:spTgt spid="57"/>
                                        </p:tgtEl>
                                        <p:attrNameLst>
                                          <p:attrName>ppt_x</p:attrName>
                                        </p:attrNameLst>
                                      </p:cBhvr>
                                      <p:tavLst>
                                        <p:tav tm="0">
                                          <p:val>
                                            <p:strVal val="#ppt_x"/>
                                          </p:val>
                                        </p:tav>
                                        <p:tav tm="100000">
                                          <p:val>
                                            <p:strVal val="#ppt_x"/>
                                          </p:val>
                                        </p:tav>
                                      </p:tavLst>
                                    </p:anim>
                                    <p:anim calcmode="lin" valueType="num">
                                      <p:cBhvr additive="base">
                                        <p:cTn id="13" dur="10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2250"/>
                            </p:stCondLst>
                            <p:childTnLst>
                              <p:par>
                                <p:cTn id="15" presetID="2" presetClass="entr" presetSubtype="4"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1000" fill="hold"/>
                                        <p:tgtEl>
                                          <p:spTgt spid="58"/>
                                        </p:tgtEl>
                                        <p:attrNameLst>
                                          <p:attrName>ppt_x</p:attrName>
                                        </p:attrNameLst>
                                      </p:cBhvr>
                                      <p:tavLst>
                                        <p:tav tm="0">
                                          <p:val>
                                            <p:strVal val="#ppt_x"/>
                                          </p:val>
                                        </p:tav>
                                        <p:tav tm="100000">
                                          <p:val>
                                            <p:strVal val="#ppt_x"/>
                                          </p:val>
                                        </p:tav>
                                      </p:tavLst>
                                    </p:anim>
                                    <p:anim calcmode="lin" valueType="num">
                                      <p:cBhvr additive="base">
                                        <p:cTn id="18" dur="1000" fill="hold"/>
                                        <p:tgtEl>
                                          <p:spTgt spid="58"/>
                                        </p:tgtEl>
                                        <p:attrNameLst>
                                          <p:attrName>ppt_y</p:attrName>
                                        </p:attrNameLst>
                                      </p:cBhvr>
                                      <p:tavLst>
                                        <p:tav tm="0">
                                          <p:val>
                                            <p:strVal val="1+#ppt_h/2"/>
                                          </p:val>
                                        </p:tav>
                                        <p:tav tm="100000">
                                          <p:val>
                                            <p:strVal val="#ppt_y"/>
                                          </p:val>
                                        </p:tav>
                                      </p:tavLst>
                                    </p:anim>
                                  </p:childTnLst>
                                </p:cTn>
                              </p:par>
                            </p:childTnLst>
                          </p:cTn>
                        </p:par>
                        <p:par>
                          <p:cTn id="19" fill="hold">
                            <p:stCondLst>
                              <p:cond delay="3250"/>
                            </p:stCondLst>
                            <p:childTnLst>
                              <p:par>
                                <p:cTn id="20" presetID="2" presetClass="entr" presetSubtype="4"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750" fill="hold"/>
                                        <p:tgtEl>
                                          <p:spTgt spid="59"/>
                                        </p:tgtEl>
                                        <p:attrNameLst>
                                          <p:attrName>ppt_x</p:attrName>
                                        </p:attrNameLst>
                                      </p:cBhvr>
                                      <p:tavLst>
                                        <p:tav tm="0">
                                          <p:val>
                                            <p:strVal val="#ppt_x"/>
                                          </p:val>
                                        </p:tav>
                                        <p:tav tm="100000">
                                          <p:val>
                                            <p:strVal val="#ppt_x"/>
                                          </p:val>
                                        </p:tav>
                                      </p:tavLst>
                                    </p:anim>
                                    <p:anim calcmode="lin" valueType="num">
                                      <p:cBhvr additive="base">
                                        <p:cTn id="23" dur="750" fill="hold"/>
                                        <p:tgtEl>
                                          <p:spTgt spid="59"/>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anim calcmode="lin" valueType="num">
                                      <p:cBhvr>
                                        <p:cTn id="28" dur="500" fill="hold"/>
                                        <p:tgtEl>
                                          <p:spTgt spid="60"/>
                                        </p:tgtEl>
                                        <p:attrNameLst>
                                          <p:attrName>ppt_x</p:attrName>
                                        </p:attrNameLst>
                                      </p:cBhvr>
                                      <p:tavLst>
                                        <p:tav tm="0">
                                          <p:val>
                                            <p:strVal val="#ppt_x"/>
                                          </p:val>
                                        </p:tav>
                                        <p:tav tm="100000">
                                          <p:val>
                                            <p:strVal val="#ppt_x"/>
                                          </p:val>
                                        </p:tav>
                                      </p:tavLst>
                                    </p:anim>
                                    <p:anim calcmode="lin" valueType="num">
                                      <p:cBhvr>
                                        <p:cTn id="29" dur="500" fill="hold"/>
                                        <p:tgtEl>
                                          <p:spTgt spid="60"/>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2" presetClass="entr" presetSubtype="4" fill="hold" grpId="0" nodeType="afterEffect">
                                  <p:stCondLst>
                                    <p:cond delay="0"/>
                                  </p:stCondLst>
                                  <p:childTnLst>
                                    <p:set>
                                      <p:cBhvr>
                                        <p:cTn id="32" dur="1" fill="hold">
                                          <p:stCondLst>
                                            <p:cond delay="0"/>
                                          </p:stCondLst>
                                        </p:cTn>
                                        <p:tgtEl>
                                          <p:spTgt spid="63"/>
                                        </p:tgtEl>
                                        <p:attrNameLst>
                                          <p:attrName>style.visibility</p:attrName>
                                        </p:attrNameLst>
                                      </p:cBhvr>
                                      <p:to>
                                        <p:strVal val="visible"/>
                                      </p:to>
                                    </p:set>
                                    <p:anim calcmode="lin" valueType="num">
                                      <p:cBhvr additive="base">
                                        <p:cTn id="33" dur="500" fill="hold"/>
                                        <p:tgtEl>
                                          <p:spTgt spid="63"/>
                                        </p:tgtEl>
                                        <p:attrNameLst>
                                          <p:attrName>ppt_x</p:attrName>
                                        </p:attrNameLst>
                                      </p:cBhvr>
                                      <p:tavLst>
                                        <p:tav tm="0">
                                          <p:val>
                                            <p:strVal val="#ppt_x"/>
                                          </p:val>
                                        </p:tav>
                                        <p:tav tm="100000">
                                          <p:val>
                                            <p:strVal val="#ppt_x"/>
                                          </p:val>
                                        </p:tav>
                                      </p:tavLst>
                                    </p:anim>
                                    <p:anim calcmode="lin" valueType="num">
                                      <p:cBhvr additive="base">
                                        <p:cTn id="34" dur="500" fill="hold"/>
                                        <p:tgtEl>
                                          <p:spTgt spid="63"/>
                                        </p:tgtEl>
                                        <p:attrNameLst>
                                          <p:attrName>ppt_y</p:attrName>
                                        </p:attrNameLst>
                                      </p:cBhvr>
                                      <p:tavLst>
                                        <p:tav tm="0">
                                          <p:val>
                                            <p:strVal val="1+#ppt_h/2"/>
                                          </p:val>
                                        </p:tav>
                                        <p:tav tm="100000">
                                          <p:val>
                                            <p:strVal val="#ppt_y"/>
                                          </p:val>
                                        </p:tav>
                                      </p:tavLst>
                                    </p:anim>
                                  </p:childTnLst>
                                </p:cTn>
                              </p:par>
                            </p:childTnLst>
                          </p:cTn>
                        </p:par>
                        <p:par>
                          <p:cTn id="35" fill="hold">
                            <p:stCondLst>
                              <p:cond delay="5000"/>
                            </p:stCondLst>
                            <p:childTnLst>
                              <p:par>
                                <p:cTn id="36" presetID="2" presetClass="entr" presetSubtype="4"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childTnLst>
                          </p:cTn>
                        </p:par>
                        <p:par>
                          <p:cTn id="40" fill="hold">
                            <p:stCondLst>
                              <p:cond delay="5500"/>
                            </p:stCondLst>
                            <p:childTnLst>
                              <p:par>
                                <p:cTn id="41" presetID="2" presetClass="entr" presetSubtype="4"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3"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458" y="-53340"/>
            <a:ext cx="12204458" cy="6911340"/>
            <a:chOff x="-12458" y="-53340"/>
            <a:chExt cx="12204458" cy="691134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p:cNvSpPr/>
            <p:nvPr/>
          </p:nvSpPr>
          <p:spPr>
            <a:xfrm>
              <a:off x="-12458" y="-53340"/>
              <a:ext cx="12204458" cy="6911340"/>
            </a:xfrm>
            <a:prstGeom prst="rect">
              <a:avLst/>
            </a:prstGeom>
            <a:gradFill flip="none" rotWithShape="1">
              <a:gsLst>
                <a:gs pos="0">
                  <a:srgbClr val="FFFFFF">
                    <a:alpha val="90000"/>
                  </a:srgbClr>
                </a:gs>
                <a:gs pos="10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85246" y="6412965"/>
            <a:ext cx="1629701" cy="308162"/>
          </a:xfrm>
          <a:prstGeom prst="rect">
            <a:avLst/>
          </a:prstGeom>
        </p:spPr>
      </p:pic>
      <p:sp>
        <p:nvSpPr>
          <p:cNvPr id="11" name="Rectangle 10"/>
          <p:cNvSpPr/>
          <p:nvPr/>
        </p:nvSpPr>
        <p:spPr>
          <a:xfrm>
            <a:off x="7470182" y="3502900"/>
            <a:ext cx="4721817" cy="240792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pc="600" dirty="0">
                <a:solidFill>
                  <a:srgbClr val="7F7F7F"/>
                </a:solidFill>
                <a:latin typeface="Century Gothic" panose="020B0502020202020204" pitchFamily="34" charset="0"/>
              </a:rPr>
              <a:t>PHARMING: </a:t>
            </a:r>
          </a:p>
          <a:p>
            <a:r>
              <a:rPr lang="en-US" sz="2400" b="1" spc="600" dirty="0">
                <a:solidFill>
                  <a:srgbClr val="7F7F7F"/>
                </a:solidFill>
                <a:latin typeface="Century Gothic" panose="020B0502020202020204" pitchFamily="34" charset="0"/>
              </a:rPr>
              <a:t>A process that steals information from unsuspecting internet users   </a:t>
            </a:r>
          </a:p>
        </p:txBody>
      </p:sp>
      <p:pic>
        <p:nvPicPr>
          <p:cNvPr id="2" name="Picture 1">
            <a:extLst>
              <a:ext uri="{FF2B5EF4-FFF2-40B4-BE49-F238E27FC236}">
                <a16:creationId xmlns:a16="http://schemas.microsoft.com/office/drawing/2014/main" id="{C7EE7DD5-8CE6-493F-ADB5-8F826299AD5C}"/>
              </a:ext>
            </a:extLst>
          </p:cNvPr>
          <p:cNvPicPr>
            <a:picLocks noChangeAspect="1"/>
          </p:cNvPicPr>
          <p:nvPr/>
        </p:nvPicPr>
        <p:blipFill>
          <a:blip r:embed="rId7"/>
          <a:stretch>
            <a:fillRect/>
          </a:stretch>
        </p:blipFill>
        <p:spPr>
          <a:xfrm>
            <a:off x="177053" y="6067494"/>
            <a:ext cx="1536325" cy="634039"/>
          </a:xfrm>
          <a:prstGeom prst="rect">
            <a:avLst/>
          </a:prstGeom>
        </p:spPr>
      </p:pic>
    </p:spTree>
    <p:custDataLst>
      <p:tags r:id="rId1"/>
    </p:custDataLst>
    <p:extLst>
      <p:ext uri="{BB962C8B-B14F-4D97-AF65-F5344CB8AC3E}">
        <p14:creationId xmlns:p14="http://schemas.microsoft.com/office/powerpoint/2010/main" val="28455902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False"/>
  <p:tag name="ARTICULATE_PLAYER_CONTROL_NEXT" val="True"/>
  <p:tag name="AUDIO_ID" val="259"/>
  <p:tag name="ARTICULATE_USED_LAYOUT" val="7"/>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6"/>
  <p:tag name="ARTICULATE_USED_LAYOUT" val="7"/>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False"/>
  <p:tag name="ARTICULATE_PLAYER_CONTROL_NEXT" val="True"/>
  <p:tag name="AUDIO_ID" val="259"/>
  <p:tag name="ARTICULATE_USED_LAYOUT" val="7"/>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heme/theme1.xml><?xml version="1.0" encoding="utf-8"?>
<a:theme xmlns:a="http://schemas.openxmlformats.org/drawingml/2006/main" name="Office Theme">
  <a:themeElements>
    <a:clrScheme name="GreenPath">
      <a:dk1>
        <a:sysClr val="windowText" lastClr="000000"/>
      </a:dk1>
      <a:lt1>
        <a:srgbClr val="F3F3F3"/>
      </a:lt1>
      <a:dk2>
        <a:srgbClr val="88C040"/>
      </a:dk2>
      <a:lt2>
        <a:srgbClr val="EB7125"/>
      </a:lt2>
      <a:accent1>
        <a:srgbClr val="572C5F"/>
      </a:accent1>
      <a:accent2>
        <a:srgbClr val="E8AF28"/>
      </a:accent2>
      <a:accent3>
        <a:srgbClr val="1E575C"/>
      </a:accent3>
      <a:accent4>
        <a:srgbClr val="6AC1A6"/>
      </a:accent4>
      <a:accent5>
        <a:srgbClr val="CF7128"/>
      </a:accent5>
      <a:accent6>
        <a:srgbClr val="CA5D4E"/>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962</TotalTime>
  <Words>2477</Words>
  <Application>Microsoft Office PowerPoint</Application>
  <PresentationFormat>Widescreen</PresentationFormat>
  <Paragraphs>338</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Bahnschrift SemiBold</vt:lpstr>
      <vt:lpstr>Calibri</vt:lpstr>
      <vt:lpstr>Calibri Light</vt:lpstr>
      <vt:lpstr>Century Gothic</vt:lpstr>
      <vt:lpstr>Courier New</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Greenpath,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Bryant, Katherine</dc:creator>
  <cp:lastModifiedBy>Horton, Kindle</cp:lastModifiedBy>
  <cp:revision>62</cp:revision>
  <cp:lastPrinted>2019-09-18T17:41:18Z</cp:lastPrinted>
  <dcterms:created xsi:type="dcterms:W3CDTF">2019-06-13T12:16:15Z</dcterms:created>
  <dcterms:modified xsi:type="dcterms:W3CDTF">2020-10-05T15:43:16Z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F027AF8E-CB4D-4827-8B19-468D96818036</vt:lpwstr>
  </property>
  <property fmtid="{D5CDD505-2E9C-101B-9397-08002B2CF9AE}" pid="3" name="ArticulatePath">
    <vt:lpwstr>Presentation1</vt:lpwstr>
  </property>
</Properties>
</file>