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notesSlides/notesSlide19.xml" ContentType="application/vnd.openxmlformats-officedocument.presentationml.notesSlide+xml"/>
  <Override PartName="/ppt/tags/tag25.xml" ContentType="application/vnd.openxmlformats-officedocument.presentationml.tags+xml"/>
  <Override PartName="/ppt/notesSlides/notesSlide20.xml" ContentType="application/vnd.openxmlformats-officedocument.presentationml.notesSlide+xml"/>
  <Override PartName="/ppt/tags/tag26.xml" ContentType="application/vnd.openxmlformats-officedocument.presentationml.tags+xml"/>
  <Override PartName="/ppt/notesSlides/notesSlide21.xml" ContentType="application/vnd.openxmlformats-officedocument.presentationml.notesSlide+xml"/>
  <Override PartName="/ppt/tags/tag27.xml" ContentType="application/vnd.openxmlformats-officedocument.presentationml.tags+xml"/>
  <Override PartName="/ppt/notesSlides/notesSlide22.xml" ContentType="application/vnd.openxmlformats-officedocument.presentationml.notesSlide+xml"/>
  <Override PartName="/ppt/tags/tag28.xml" ContentType="application/vnd.openxmlformats-officedocument.presentationml.tags+xml"/>
  <Override PartName="/ppt/notesSlides/notesSlide23.xml" ContentType="application/vnd.openxmlformats-officedocument.presentationml.notesSlide+xml"/>
  <Override PartName="/ppt/tags/tag29.xml" ContentType="application/vnd.openxmlformats-officedocument.presentationml.tags+xml"/>
  <Override PartName="/ppt/notesSlides/notesSlide24.xml" ContentType="application/vnd.openxmlformats-officedocument.presentationml.notesSlide+xml"/>
  <Override PartName="/ppt/tags/tag30.xml" ContentType="application/vnd.openxmlformats-officedocument.presentationml.tags+xml"/>
  <Override PartName="/ppt/notesSlides/notesSlide25.xml" ContentType="application/vnd.openxmlformats-officedocument.presentationml.notesSlide+xml"/>
  <Override PartName="/ppt/tags/tag31.xml" ContentType="application/vnd.openxmlformats-officedocument.presentationml.tags+xml"/>
  <Override PartName="/ppt/notesSlides/notesSlide26.xml" ContentType="application/vnd.openxmlformats-officedocument.presentationml.notesSlide+xml"/>
  <Override PartName="/ppt/tags/tag32.xml" ContentType="application/vnd.openxmlformats-officedocument.presentationml.tags+xml"/>
  <Override PartName="/ppt/notesSlides/notesSlide27.xml" ContentType="application/vnd.openxmlformats-officedocument.presentationml.notesSlide+xml"/>
  <Override PartName="/ppt/tags/tag33.xml" ContentType="application/vnd.openxmlformats-officedocument.presentationml.tags+xml"/>
  <Override PartName="/ppt/notesSlides/notesSlide28.xml" ContentType="application/vnd.openxmlformats-officedocument.presentationml.notesSlide+xml"/>
  <Override PartName="/ppt/tags/tag34.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32"/>
  </p:notesMasterIdLst>
  <p:sldIdLst>
    <p:sldId id="266" r:id="rId3"/>
    <p:sldId id="267" r:id="rId4"/>
    <p:sldId id="268" r:id="rId5"/>
    <p:sldId id="269" r:id="rId6"/>
    <p:sldId id="270" r:id="rId7"/>
    <p:sldId id="271"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93" r:id="rId24"/>
    <p:sldId id="292" r:id="rId25"/>
    <p:sldId id="294" r:id="rId26"/>
    <p:sldId id="295" r:id="rId27"/>
    <p:sldId id="296" r:id="rId28"/>
    <p:sldId id="297" r:id="rId29"/>
    <p:sldId id="298" r:id="rId30"/>
    <p:sldId id="299"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F7F"/>
    <a:srgbClr val="6488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53455" autoAdjust="0"/>
  </p:normalViewPr>
  <p:slideViewPr>
    <p:cSldViewPr snapToGrid="0">
      <p:cViewPr varScale="1">
        <p:scale>
          <a:sx n="61" d="100"/>
          <a:sy n="61" d="100"/>
        </p:scale>
        <p:origin x="1434"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2F41BF-5410-428B-9699-FFEB35B2CFE4}" type="datetimeFigureOut">
              <a:rPr lang="en-US" smtClean="0"/>
              <a:t>10/5/2020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D382AA-001D-49F9-9072-D6486C49227B}" type="slidenum">
              <a:rPr lang="en-US" smtClean="0"/>
              <a:t>‹#›</a:t>
            </a:fld>
            <a:endParaRPr lang="en-US"/>
          </a:p>
        </p:txBody>
      </p:sp>
    </p:spTree>
    <p:extLst>
      <p:ext uri="{BB962C8B-B14F-4D97-AF65-F5344CB8AC3E}">
        <p14:creationId xmlns:p14="http://schemas.microsoft.com/office/powerpoint/2010/main" val="3894076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524898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Gandhi said</a:t>
            </a:r>
            <a:r>
              <a:rPr lang="en-US" i="1" baseline="0" dirty="0"/>
              <a:t>:   [Read the Slide]</a:t>
            </a:r>
          </a:p>
          <a:p>
            <a:endParaRPr lang="en-US" baseline="0" dirty="0"/>
          </a:p>
          <a:p>
            <a:r>
              <a:rPr lang="en-US" dirty="0"/>
              <a:t>So the question is are your current spending decisions in line with your defined values? </a:t>
            </a:r>
            <a:r>
              <a:rPr lang="en-US" baseline="0" dirty="0"/>
              <a:t>If not, think about how you can make changes to your spending. </a:t>
            </a:r>
          </a:p>
          <a:p>
            <a:endParaRPr lang="en-US" baseline="0" dirty="0"/>
          </a:p>
          <a:p>
            <a:r>
              <a:rPr lang="en-US" baseline="0" dirty="0"/>
              <a:t>[click] </a:t>
            </a:r>
          </a:p>
          <a:p>
            <a:r>
              <a:rPr lang="en-US" baseline="0" dirty="0"/>
              <a:t>If your spending and values do not reflect your values, make a change. </a:t>
            </a:r>
          </a:p>
          <a:p>
            <a:endParaRPr lang="en-US" b="1" baseline="0" dirty="0"/>
          </a:p>
          <a:p>
            <a:r>
              <a:rPr lang="en-US" baseline="0" dirty="0"/>
              <a:t>Make a conscious decision to put your money into things that represent your core values rather than allowing your  spending habits to determine your values. </a:t>
            </a:r>
          </a:p>
          <a:p>
            <a:endParaRPr lang="en-US" baseline="0" dirty="0"/>
          </a:p>
          <a:p>
            <a:r>
              <a:rPr lang="en-US" b="1" baseline="0" dirty="0"/>
              <a:t>NEXT SLIDE</a:t>
            </a:r>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748154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your values with your family.  S</a:t>
            </a:r>
            <a:r>
              <a:rPr lang="en-US" baseline="0" dirty="0"/>
              <a:t>pending decisions will be influenced by every member of the family.  It is important that everyone understands one another’s values and that you have identified shared values.</a:t>
            </a:r>
          </a:p>
          <a:p>
            <a:endParaRPr lang="en-US" baseline="0" dirty="0"/>
          </a:p>
          <a:p>
            <a:r>
              <a:rPr lang="en-US" baseline="0" dirty="0"/>
              <a:t>Now let’s turn our attention to other influences on our spending behaviors.</a:t>
            </a:r>
          </a:p>
          <a:p>
            <a:endParaRPr lang="en-US" baseline="0" dirty="0"/>
          </a:p>
          <a:p>
            <a:r>
              <a:rPr lang="en-US" i="1" baseline="0" dirty="0"/>
              <a:t>*This is a good place to take a 10-15 minute break if needed*</a:t>
            </a:r>
          </a:p>
          <a:p>
            <a:r>
              <a:rPr lang="en-US" b="1" baseline="0" dirty="0"/>
              <a:t>NEXT SLIDE</a:t>
            </a:r>
            <a:endParaRPr lang="en-US" b="1"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772148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Now let’s turn our attention to other influences on our spending behaviors.</a:t>
            </a:r>
          </a:p>
          <a:p>
            <a:endParaRPr lang="en-US" sz="1200" b="1"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NEXT SLIDE</a:t>
            </a: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271705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Effect of Advertising on Spending </a:t>
            </a:r>
          </a:p>
          <a:p>
            <a:r>
              <a:rPr lang="en-US" sz="1200" kern="1200" dirty="0">
                <a:solidFill>
                  <a:schemeClr val="tx1"/>
                </a:solidFill>
                <a:effectLst/>
                <a:latin typeface="+mn-lt"/>
                <a:ea typeface="+mn-ea"/>
                <a:cs typeface="+mn-cs"/>
              </a:rPr>
              <a:t>Experts estimate that the average person is exposed to anywhere between 250 and 5000 advertisements daily. </a:t>
            </a:r>
          </a:p>
          <a:p>
            <a:r>
              <a:rPr lang="en-US" sz="1200" kern="1200" dirty="0">
                <a:solidFill>
                  <a:schemeClr val="tx1"/>
                </a:solidFill>
                <a:effectLst/>
                <a:latin typeface="+mn-lt"/>
                <a:ea typeface="+mn-ea"/>
                <a:cs typeface="+mn-cs"/>
              </a:rPr>
              <a:t>[click]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takes into account not only the advertisements that we see when watching TV or listening to the radio, </a:t>
            </a:r>
          </a:p>
          <a:p>
            <a:r>
              <a:rPr lang="en-US" sz="1200" kern="1200" dirty="0">
                <a:solidFill>
                  <a:schemeClr val="tx1"/>
                </a:solidFill>
                <a:effectLst/>
                <a:latin typeface="+mn-lt"/>
                <a:ea typeface="+mn-ea"/>
                <a:cs typeface="+mn-cs"/>
              </a:rPr>
              <a:t>[click]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also those that pop up while surfing the internet and while using our favorite Apps on our phones; </a:t>
            </a:r>
          </a:p>
          <a:p>
            <a:r>
              <a:rPr lang="en-US" sz="1200" kern="1200" dirty="0">
                <a:solidFill>
                  <a:schemeClr val="tx1"/>
                </a:solidFill>
                <a:effectLst/>
                <a:latin typeface="+mn-lt"/>
                <a:ea typeface="+mn-ea"/>
                <a:cs typeface="+mn-cs"/>
              </a:rPr>
              <a:t>[click]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glaring advertisements like billboards lining the highway, </a:t>
            </a:r>
          </a:p>
          <a:p>
            <a:r>
              <a:rPr lang="en-US" sz="1200" kern="1200" dirty="0">
                <a:solidFill>
                  <a:schemeClr val="tx1"/>
                </a:solidFill>
                <a:effectLst/>
                <a:latin typeface="+mn-lt"/>
                <a:ea typeface="+mn-ea"/>
                <a:cs typeface="+mn-cs"/>
              </a:rPr>
              <a:t>[click]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subtler advertisements such as product placements in movies and TV shows. </a:t>
            </a:r>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326879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Let’s test our own brand</a:t>
            </a:r>
            <a:r>
              <a:rPr lang="en-US" baseline="0" dirty="0"/>
              <a:t> recognition skills by seeing if we can identify these logos.  Use the chat feature to play along.</a:t>
            </a:r>
          </a:p>
          <a:p>
            <a:r>
              <a:rPr lang="en-US" baseline="0" dirty="0"/>
              <a:t>[click to show each one, discuss]</a:t>
            </a:r>
          </a:p>
          <a:p>
            <a:pPr marL="171450" indent="-171450">
              <a:buFont typeface="Arial" panose="020B0604020202020204" pitchFamily="34" charset="0"/>
              <a:buChar char="•"/>
            </a:pPr>
            <a:r>
              <a:rPr lang="en-US" baseline="0" dirty="0"/>
              <a:t>Nike</a:t>
            </a:r>
          </a:p>
          <a:p>
            <a:pPr marL="171450" indent="-171450">
              <a:buFont typeface="Arial" panose="020B0604020202020204" pitchFamily="34" charset="0"/>
              <a:buChar char="•"/>
            </a:pPr>
            <a:r>
              <a:rPr lang="en-US" baseline="0" dirty="0"/>
              <a:t>Kentucky Fried Chicken</a:t>
            </a:r>
          </a:p>
          <a:p>
            <a:pPr marL="171450" indent="-171450">
              <a:buFont typeface="Arial" panose="020B0604020202020204" pitchFamily="34" charset="0"/>
              <a:buChar char="•"/>
            </a:pPr>
            <a:r>
              <a:rPr lang="en-US" baseline="0" dirty="0"/>
              <a:t>Starbucks</a:t>
            </a:r>
          </a:p>
          <a:p>
            <a:pPr marL="171450" indent="-171450">
              <a:buFont typeface="Arial" panose="020B0604020202020204" pitchFamily="34" charset="0"/>
              <a:buChar char="•"/>
            </a:pPr>
            <a:r>
              <a:rPr lang="en-US" baseline="0" dirty="0"/>
              <a:t>Apple</a:t>
            </a:r>
          </a:p>
          <a:p>
            <a:pPr marL="171450" indent="-171450">
              <a:buFont typeface="Arial" panose="020B0604020202020204" pitchFamily="34" charset="0"/>
              <a:buChar char="•"/>
            </a:pPr>
            <a:r>
              <a:rPr lang="en-US" baseline="0" dirty="0"/>
              <a:t>Amazon</a:t>
            </a:r>
          </a:p>
          <a:p>
            <a:pPr marL="171450" indent="-171450">
              <a:buFont typeface="Arial" panose="020B0604020202020204" pitchFamily="34" charset="0"/>
              <a:buChar char="•"/>
            </a:pPr>
            <a:r>
              <a:rPr lang="en-US" baseline="0" dirty="0" err="1"/>
              <a:t>Chilli’s</a:t>
            </a:r>
            <a:endParaRPr lang="en-US" baseline="0" dirty="0"/>
          </a:p>
          <a:p>
            <a:pPr marL="171450" indent="-171450">
              <a:buFont typeface="Arial" panose="020B0604020202020204" pitchFamily="34" charset="0"/>
              <a:buChar char="•"/>
            </a:pPr>
            <a:r>
              <a:rPr lang="en-US" baseline="0" dirty="0"/>
              <a:t>McDonalds</a:t>
            </a:r>
          </a:p>
          <a:p>
            <a:pPr marL="171450" indent="-171450">
              <a:buFont typeface="Arial" panose="020B0604020202020204" pitchFamily="34" charset="0"/>
              <a:buChar char="•"/>
            </a:pPr>
            <a:r>
              <a:rPr lang="en-US" baseline="0" dirty="0"/>
              <a:t>Twitter</a:t>
            </a:r>
          </a:p>
          <a:p>
            <a:pPr marL="171450" indent="-171450">
              <a:buFont typeface="Arial" panose="020B0604020202020204" pitchFamily="34" charset="0"/>
              <a:buChar char="•"/>
            </a:pPr>
            <a:r>
              <a:rPr lang="en-US" baseline="0" dirty="0"/>
              <a:t>Target</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I think you’d agree we all could names these logos with little hesitation.</a:t>
            </a:r>
          </a:p>
          <a:p>
            <a:pPr marL="0" indent="0">
              <a:buFont typeface="Arial" panose="020B0604020202020204" pitchFamily="34" charset="0"/>
              <a:buNone/>
            </a:pPr>
            <a:endParaRPr lang="en-US" baseline="0" dirty="0"/>
          </a:p>
          <a:p>
            <a:pPr marL="0" indent="0">
              <a:buFontTx/>
              <a:buNone/>
            </a:pPr>
            <a:r>
              <a:rPr lang="en-US" sz="1200" i="0" kern="1200" dirty="0">
                <a:solidFill>
                  <a:schemeClr val="tx1"/>
                </a:solidFill>
                <a:effectLst/>
                <a:latin typeface="+mn-lt"/>
                <a:ea typeface="+mn-ea"/>
                <a:cs typeface="+mn-cs"/>
              </a:rPr>
              <a:t>Short of living in a cave and cutting of all communication from the outside world, what can we do to combat the influence of advertising? </a:t>
            </a:r>
          </a:p>
          <a:p>
            <a:pPr marL="0" indent="0">
              <a:buFontTx/>
              <a:buNone/>
            </a:pPr>
            <a:endParaRPr lang="en-US" sz="120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The best way to combat the influence of advertising on our spending is to understand the tactics advertisers use to get us to buy.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NEXT SLIDE</a:t>
            </a:r>
          </a:p>
        </p:txBody>
      </p:sp>
      <p:sp>
        <p:nvSpPr>
          <p:cNvPr id="4" name="Slide Number Placeholder 3"/>
          <p:cNvSpPr>
            <a:spLocks noGrp="1"/>
          </p:cNvSpPr>
          <p:nvPr>
            <p:ph type="sldNum" sz="quarter" idx="10"/>
          </p:nvPr>
        </p:nvSpPr>
        <p:spPr/>
        <p:txBody>
          <a:bodyPr/>
          <a:lstStyle/>
          <a:p>
            <a:fld id="{B20383CE-E09F-F948-AB9D-546E2EFD7747}"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792416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effectLst/>
                <a:latin typeface="+mn-lt"/>
                <a:ea typeface="+mn-ea"/>
                <a:cs typeface="+mn-cs"/>
              </a:rPr>
              <a:t>[animation starts automatically]</a:t>
            </a:r>
          </a:p>
          <a:p>
            <a:r>
              <a:rPr lang="en-US" sz="1200" i="0" kern="1200" dirty="0">
                <a:solidFill>
                  <a:schemeClr val="tx1"/>
                </a:solidFill>
                <a:effectLst/>
                <a:latin typeface="+mn-lt"/>
                <a:ea typeface="+mn-ea"/>
                <a:cs typeface="+mn-cs"/>
              </a:rPr>
              <a:t>Advertisers are constantly barraging us with images of happy, healthy, smiling people using their particular product. This creates a psychological connection in our brains, linking personal fulfillment with their product. </a:t>
            </a:r>
          </a:p>
          <a:p>
            <a:endParaRPr lang="en-US" sz="1200" i="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*take a moment</a:t>
            </a:r>
            <a:r>
              <a:rPr lang="en-US" sz="1200" i="1" kern="1200" baseline="0" dirty="0">
                <a:solidFill>
                  <a:schemeClr val="tx1"/>
                </a:solidFill>
                <a:effectLst/>
                <a:latin typeface="+mn-lt"/>
                <a:ea typeface="+mn-ea"/>
                <a:cs typeface="+mn-cs"/>
              </a:rPr>
              <a:t> to point out the specific products that are highlighted in the TV and Movie clips: Starbucks, Apple, Audi, </a:t>
            </a:r>
            <a:r>
              <a:rPr lang="en-US" sz="1200" i="1" kern="1200" baseline="0" dirty="0" err="1">
                <a:solidFill>
                  <a:schemeClr val="tx1"/>
                </a:solidFill>
                <a:effectLst/>
                <a:latin typeface="+mn-lt"/>
                <a:ea typeface="+mn-ea"/>
                <a:cs typeface="+mn-cs"/>
              </a:rPr>
              <a:t>Eggo</a:t>
            </a:r>
            <a:r>
              <a:rPr lang="en-US" sz="1200" i="1" kern="1200" baseline="0" dirty="0">
                <a:solidFill>
                  <a:schemeClr val="tx1"/>
                </a:solidFill>
                <a:effectLst/>
                <a:latin typeface="+mn-lt"/>
                <a:ea typeface="+mn-ea"/>
                <a:cs typeface="+mn-cs"/>
              </a:rPr>
              <a:t>, Xbox &amp; Playstation.*</a:t>
            </a:r>
          </a:p>
          <a:p>
            <a:endParaRPr lang="en-US" sz="1200" i="1" kern="1200" baseline="0" dirty="0">
              <a:solidFill>
                <a:schemeClr val="tx1"/>
              </a:solidFill>
              <a:effectLst/>
              <a:latin typeface="+mn-lt"/>
              <a:ea typeface="+mn-ea"/>
              <a:cs typeface="+mn-cs"/>
            </a:endParaRPr>
          </a:p>
          <a:p>
            <a:r>
              <a:rPr lang="en-US" sz="1200" i="0" kern="1200" baseline="0" dirty="0">
                <a:solidFill>
                  <a:schemeClr val="tx1"/>
                </a:solidFill>
                <a:effectLst/>
                <a:latin typeface="+mn-lt"/>
                <a:ea typeface="+mn-ea"/>
                <a:cs typeface="+mn-cs"/>
              </a:rPr>
              <a:t>Advertisers will pay millions of dollars to have their product featured in in a scene. Example: Heineken Beer paid $45M to be centered in a movie scene. Apple doesn’t pay for product placement- instead, they send multiple ‘gifts’ to the production company with the hopes they may use the product in a scene… seems to work because Apple was the most promoted product in 2014.</a:t>
            </a:r>
            <a:endParaRPr lang="en-US" sz="1200" i="0" kern="1200" dirty="0">
              <a:solidFill>
                <a:schemeClr val="tx1"/>
              </a:solidFill>
              <a:effectLst/>
              <a:latin typeface="+mn-lt"/>
              <a:ea typeface="+mn-ea"/>
              <a:cs typeface="+mn-cs"/>
            </a:endParaRPr>
          </a:p>
          <a:p>
            <a:endParaRPr lang="en-US" sz="1200" i="0" kern="120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[click]</a:t>
            </a:r>
          </a:p>
          <a:p>
            <a:r>
              <a:rPr lang="en-US" sz="1200" i="0" kern="1200" dirty="0">
                <a:solidFill>
                  <a:schemeClr val="tx1"/>
                </a:solidFill>
                <a:effectLst/>
                <a:latin typeface="+mn-lt"/>
                <a:ea typeface="+mn-ea"/>
                <a:cs typeface="+mn-cs"/>
              </a:rPr>
              <a:t>These connections are so ingrained in our psyche and culture, we base an individual’s worth, including our own, on the stuff that we have. </a:t>
            </a:r>
            <a:endParaRPr lang="en-US" i="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a:solidFill>
                  <a:schemeClr val="tx1"/>
                </a:solidFill>
                <a:effectLst/>
                <a:latin typeface="+mn-lt"/>
                <a:ea typeface="+mn-ea"/>
                <a:cs typeface="+mn-cs"/>
              </a:rPr>
              <a:t>NEXT SLIDE</a:t>
            </a:r>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708147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a:t>
            </a:r>
            <a:r>
              <a:rPr lang="en-US" baseline="0" dirty="0"/>
              <a:t> also social situations that can influence our purchasing behavior.  </a:t>
            </a:r>
          </a:p>
          <a:p>
            <a:endParaRPr lang="en-US" sz="1200" b="1"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NEXT SLIDE</a:t>
            </a: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176679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a:t>
            </a:r>
            <a:r>
              <a:rPr lang="en-US" b="1" baseline="0" dirty="0"/>
              <a:t> </a:t>
            </a:r>
            <a:r>
              <a:rPr lang="en-US" dirty="0"/>
              <a:t>“</a:t>
            </a:r>
            <a:r>
              <a:rPr lang="en-US" baseline="0" dirty="0"/>
              <a:t>What are some social circumstances that might affect our spending?” Please use the chat feature again to share some of your ideas.</a:t>
            </a:r>
          </a:p>
          <a:p>
            <a:endParaRPr lang="en-US" baseline="0" dirty="0"/>
          </a:p>
          <a:p>
            <a:r>
              <a:rPr lang="en-US" baseline="0" dirty="0"/>
              <a:t>Possible answers:</a:t>
            </a:r>
          </a:p>
          <a:p>
            <a:pPr marL="171450" indent="-171450">
              <a:buFont typeface="Arial" panose="020B0604020202020204" pitchFamily="34" charset="0"/>
              <a:buChar char="•"/>
            </a:pPr>
            <a:r>
              <a:rPr lang="en-US" dirty="0"/>
              <a:t>Neighbors</a:t>
            </a:r>
          </a:p>
          <a:p>
            <a:pPr marL="171450" indent="-171450">
              <a:buFont typeface="Arial" panose="020B0604020202020204" pitchFamily="34" charset="0"/>
              <a:buChar char="•"/>
            </a:pPr>
            <a:r>
              <a:rPr lang="en-US" dirty="0"/>
              <a:t>Family -</a:t>
            </a:r>
          </a:p>
          <a:p>
            <a:pPr marL="171450" indent="-171450">
              <a:buFont typeface="Arial" panose="020B0604020202020204" pitchFamily="34" charset="0"/>
              <a:buChar char="•"/>
            </a:pPr>
            <a:r>
              <a:rPr lang="en-US" dirty="0"/>
              <a:t>Friends</a:t>
            </a:r>
          </a:p>
          <a:p>
            <a:pPr marL="171450" indent="-171450">
              <a:buFont typeface="Arial" panose="020B0604020202020204" pitchFamily="34" charset="0"/>
              <a:buChar char="•"/>
            </a:pPr>
            <a:r>
              <a:rPr lang="en-US" dirty="0"/>
              <a:t>Society</a:t>
            </a:r>
          </a:p>
          <a:p>
            <a:pPr marL="171450" indent="-171450">
              <a:buFont typeface="Arial" panose="020B0604020202020204" pitchFamily="34" charset="0"/>
              <a:buChar char="•"/>
            </a:pPr>
            <a:r>
              <a:rPr lang="en-US" dirty="0"/>
              <a:t>Social class</a:t>
            </a:r>
          </a:p>
          <a:p>
            <a:pPr marL="171450" indent="-171450">
              <a:buFont typeface="Arial" panose="020B0604020202020204" pitchFamily="34" charset="0"/>
              <a:buChar char="•"/>
            </a:pPr>
            <a:r>
              <a:rPr lang="en-US" dirty="0"/>
              <a:t>Type of job</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a:solidFill>
                  <a:schemeClr val="tx1"/>
                </a:solidFill>
                <a:effectLst/>
                <a:latin typeface="+mn-lt"/>
                <a:ea typeface="+mn-ea"/>
                <a:cs typeface="+mn-cs"/>
              </a:rPr>
              <a:t>Point out : </a:t>
            </a:r>
            <a:r>
              <a:rPr lang="en-US" sz="1200" i="0" kern="1200" dirty="0">
                <a:solidFill>
                  <a:schemeClr val="tx1"/>
                </a:solidFill>
                <a:effectLst/>
                <a:latin typeface="+mn-lt"/>
                <a:ea typeface="+mn-ea"/>
                <a:cs typeface="+mn-cs"/>
              </a:rPr>
              <a:t>We are more likely to purchase items from people we know. For example, you are more likely to purchase something at a friend’s party than from someone you don’t know. That is why companies like Tupperware, Pampered Chef, Avon, Mary Kay, and many others, rely on in-home parties to sell their products.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Our social class has an influence on our spending attitudes as well. Have you ever experienced a time when you received a significant increase in income only to find that it increased your spending? This may be because of your change in social class. A social class is a group of people who have the same social, economic, or educational status in society. When</a:t>
            </a:r>
            <a:r>
              <a:rPr lang="en-US" baseline="0" dirty="0"/>
              <a:t> you have more funds available you may be giving yourself permission to buy more or buy more expensive items.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If you are apposed</a:t>
            </a:r>
            <a:r>
              <a:rPr lang="en-US" baseline="0" dirty="0"/>
              <a:t> to spending more money with your next raise, consider instead raising your contribution to your retirement for the amount you gained. Or set up a direct deposit to a savings account for that same amount. That way you still know you got a raise but your net income or your purchasing power is that same as before. </a:t>
            </a:r>
            <a:endParaRPr lang="en-US"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a:solidFill>
                  <a:schemeClr val="tx1"/>
                </a:solidFill>
                <a:effectLst/>
                <a:latin typeface="+mn-lt"/>
                <a:ea typeface="+mn-ea"/>
                <a:cs typeface="+mn-cs"/>
              </a:rPr>
              <a:t>NEXT SLIDE</a:t>
            </a:r>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4060415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a:t>
            </a:r>
          </a:p>
          <a:p>
            <a:r>
              <a:rPr lang="en-US" dirty="0"/>
              <a:t>To some degree, consumers in the same social class exhibit similar purchasing behavior. The higher our socioeconomic status often the more expensive the cars, houses, clothing and food we buy. </a:t>
            </a:r>
          </a:p>
          <a:p>
            <a:endParaRPr lang="en-US" dirty="0"/>
          </a:p>
          <a:p>
            <a:r>
              <a:rPr lang="en-US" dirty="0"/>
              <a:t>[click]</a:t>
            </a:r>
          </a:p>
          <a:p>
            <a:r>
              <a:rPr lang="en-US" dirty="0"/>
              <a:t>Our peer group also has a strong influence on our spending habits. We may</a:t>
            </a:r>
            <a:r>
              <a:rPr lang="en-US" baseline="0" dirty="0"/>
              <a:t> think that peer pressure of this kind only exists for teenagers, but it is true for adults too. Have you ever found yourself going out to lunch at work (even though you brought lunch) because everyone else was going out. Or spending more than you intended to when shopping with a friend.</a:t>
            </a:r>
          </a:p>
          <a:p>
            <a:endParaRPr lang="en-US" baseline="0" dirty="0"/>
          </a:p>
          <a:p>
            <a:r>
              <a:rPr lang="en-US" baseline="0" dirty="0"/>
              <a:t>[click]</a:t>
            </a:r>
          </a:p>
          <a:p>
            <a:r>
              <a:rPr lang="en-US" baseline="0" dirty="0"/>
              <a:t>Just by knowing that this peer pressure exists, we can still choose to spend but we can also choose not too. Sometimes it helps imaging yourself in the situation ahead of time. For example if you know you get asked out to lunch frequently at work but are committed to saving by prepping lunch ahead of time. Consider what you might say when you are asked “oh not today I’ve made my lunch thanks Susie” or “ I just ate lunch but I’d love to come for the company” </a:t>
            </a:r>
          </a:p>
          <a:p>
            <a:r>
              <a:rPr lang="en-US" baseline="0" dirty="0"/>
              <a:t>We hope in bringing this to our awareness that we can curb that pressure to spend. </a:t>
            </a:r>
          </a:p>
          <a:p>
            <a:endParaRPr lang="en-US" b="1" baseline="0" dirty="0"/>
          </a:p>
          <a:p>
            <a:r>
              <a:rPr lang="en-US" b="1" baseline="0" dirty="0"/>
              <a:t>NEXT SLIDE</a:t>
            </a:r>
            <a:endParaRPr lang="en-US" b="1" dirty="0"/>
          </a:p>
          <a:p>
            <a:endParaRPr lang="en-US" dirty="0"/>
          </a:p>
        </p:txBody>
      </p:sp>
      <p:sp>
        <p:nvSpPr>
          <p:cNvPr id="4" name="Slide Number Placeholder 3"/>
          <p:cNvSpPr>
            <a:spLocks noGrp="1"/>
          </p:cNvSpPr>
          <p:nvPr>
            <p:ph type="sldNum" sz="quarter" idx="10"/>
          </p:nvPr>
        </p:nvSpPr>
        <p:spPr/>
        <p:txBody>
          <a:bodyPr/>
          <a:lstStyle/>
          <a:p>
            <a:fld id="{863F785C-F93D-4343-BB7F-99EBCC4696DA}"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802424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let’s not forget about</a:t>
            </a:r>
            <a:r>
              <a:rPr lang="en-US" sz="1200" kern="1200" baseline="0" dirty="0">
                <a:solidFill>
                  <a:schemeClr val="tx1"/>
                </a:solidFill>
                <a:effectLst/>
                <a:latin typeface="+mn-lt"/>
                <a:ea typeface="+mn-ea"/>
                <a:cs typeface="+mn-cs"/>
              </a:rPr>
              <a:t> Atmosphere!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[click 1]</a:t>
            </a:r>
          </a:p>
          <a:p>
            <a:r>
              <a:rPr lang="en-US" sz="1200" kern="1200" dirty="0">
                <a:solidFill>
                  <a:schemeClr val="tx1"/>
                </a:solidFill>
                <a:effectLst/>
                <a:latin typeface="+mn-lt"/>
                <a:ea typeface="+mn-ea"/>
                <a:cs typeface="+mn-cs"/>
              </a:rPr>
              <a:t>Most of us have had the experience of being in a department store or shopping</a:t>
            </a:r>
            <a:r>
              <a:rPr lang="en-US" sz="1200" kern="1200" baseline="0" dirty="0">
                <a:solidFill>
                  <a:schemeClr val="tx1"/>
                </a:solidFill>
                <a:effectLst/>
                <a:latin typeface="+mn-lt"/>
                <a:ea typeface="+mn-ea"/>
                <a:cs typeface="+mn-cs"/>
              </a:rPr>
              <a:t> mall</a:t>
            </a:r>
            <a:r>
              <a:rPr lang="en-US" sz="1200" kern="1200" dirty="0">
                <a:solidFill>
                  <a:schemeClr val="tx1"/>
                </a:solidFill>
                <a:effectLst/>
                <a:latin typeface="+mn-lt"/>
                <a:ea typeface="+mn-ea"/>
                <a:cs typeface="+mn-cs"/>
              </a:rPr>
              <a:t> and finding it extremely difficult to find the exit. This is not an accident!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 2]</a:t>
            </a:r>
          </a:p>
          <a:p>
            <a:r>
              <a:rPr lang="en-US" sz="1200" kern="1200" dirty="0">
                <a:solidFill>
                  <a:schemeClr val="tx1"/>
                </a:solidFill>
                <a:effectLst/>
                <a:latin typeface="+mn-lt"/>
                <a:ea typeface="+mn-ea"/>
                <a:cs typeface="+mn-cs"/>
              </a:rPr>
              <a:t>The longer you are in the store the greater the likelihood that you will make a purchase.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 3]</a:t>
            </a:r>
          </a:p>
          <a:p>
            <a:r>
              <a:rPr lang="en-US" sz="1200" kern="1200" dirty="0">
                <a:solidFill>
                  <a:schemeClr val="tx1"/>
                </a:solidFill>
                <a:effectLst/>
                <a:latin typeface="+mn-lt"/>
                <a:ea typeface="+mn-ea"/>
                <a:cs typeface="+mn-cs"/>
              </a:rPr>
              <a:t>Retailers control the lighting, layout, music, temperature and even smell, to entice you to buy.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 4]</a:t>
            </a:r>
          </a:p>
          <a:p>
            <a:r>
              <a:rPr lang="en-US" sz="1200" kern="1200" dirty="0">
                <a:solidFill>
                  <a:schemeClr val="tx1"/>
                </a:solidFill>
                <a:effectLst/>
                <a:latin typeface="+mn-lt"/>
                <a:ea typeface="+mn-ea"/>
                <a:cs typeface="+mn-cs"/>
              </a:rPr>
              <a:t>For most people, shopping is not simply an act of purchasing what you need and then going home.  Shopping is entertainment and social involvement and the shopping mall is “experiential.”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 5]</a:t>
            </a:r>
          </a:p>
          <a:p>
            <a:r>
              <a:rPr lang="en-US" sz="1200" kern="1200" dirty="0">
                <a:solidFill>
                  <a:schemeClr val="tx1"/>
                </a:solidFill>
                <a:effectLst/>
                <a:latin typeface="+mn-lt"/>
                <a:ea typeface="+mn-ea"/>
                <a:cs typeface="+mn-cs"/>
              </a:rPr>
              <a:t>For researchers, malls are vast, complex and complete.  Studies have shown that more actual purchases occur in the 3rd hour of shopping.  So, malls are designed to keep a shopper there for at least that long, with winding architecture, appealing music, and even adding pleasing aromas</a:t>
            </a:r>
            <a:r>
              <a:rPr lang="en-US" sz="1200" kern="1200" baseline="0" dirty="0">
                <a:solidFill>
                  <a:schemeClr val="tx1"/>
                </a:solidFill>
                <a:effectLst/>
                <a:latin typeface="+mn-lt"/>
                <a:ea typeface="+mn-ea"/>
                <a:cs typeface="+mn-cs"/>
              </a:rPr>
              <a:t> its not difficult to do.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NEXT SLIDE</a:t>
            </a:r>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681840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r>
              <a:rPr lang="en-US" sz="1200" dirty="0" err="1"/>
              <a:t>GreenPath</a:t>
            </a:r>
            <a:r>
              <a:rPr lang="en-US" sz="1200" baseline="0" dirty="0"/>
              <a:t> provides </a:t>
            </a:r>
            <a:r>
              <a:rPr lang="en-US" sz="1200" dirty="0"/>
              <a:t>a variety of different services including </a:t>
            </a:r>
          </a:p>
          <a:p>
            <a:pPr>
              <a:buFont typeface="Arial" pitchFamily="34" charset="0"/>
              <a:buNone/>
            </a:pPr>
            <a:r>
              <a:rPr lang="en-US" sz="1200" dirty="0"/>
              <a:t>[click]</a:t>
            </a:r>
          </a:p>
          <a:p>
            <a:pPr>
              <a:buFont typeface="Arial" pitchFamily="34" charset="0"/>
              <a:buNone/>
            </a:pPr>
            <a:r>
              <a:rPr lang="en-US" sz="1200" dirty="0"/>
              <a:t>one on one  financial assessments</a:t>
            </a:r>
          </a:p>
          <a:p>
            <a:pPr>
              <a:buFont typeface="Arial" pitchFamily="34" charset="0"/>
              <a:buNone/>
            </a:pPr>
            <a:r>
              <a:rPr lang="en-US" sz="1200" dirty="0"/>
              <a:t>[click]</a:t>
            </a:r>
          </a:p>
          <a:p>
            <a:pPr>
              <a:buFont typeface="Arial" pitchFamily="34" charset="0"/>
              <a:buNone/>
            </a:pPr>
            <a:r>
              <a:rPr lang="en-US" sz="1200" dirty="0"/>
              <a:t>housing counseling</a:t>
            </a:r>
          </a:p>
          <a:p>
            <a:pPr>
              <a:buFont typeface="Arial" pitchFamily="34" charset="0"/>
              <a:buNone/>
            </a:pPr>
            <a:r>
              <a:rPr lang="en-US" sz="1200" dirty="0"/>
              <a:t>[click]</a:t>
            </a:r>
          </a:p>
          <a:p>
            <a:pPr>
              <a:buFont typeface="Arial" pitchFamily="34" charset="0"/>
              <a:buNone/>
            </a:pPr>
            <a:r>
              <a:rPr lang="en-US" sz="1200" dirty="0"/>
              <a:t>Credit report counseling </a:t>
            </a:r>
          </a:p>
          <a:p>
            <a:pPr>
              <a:buFont typeface="Arial" pitchFamily="34" charset="0"/>
              <a:buNone/>
            </a:pPr>
            <a:r>
              <a:rPr lang="en-US" sz="1200" dirty="0"/>
              <a:t>[click]</a:t>
            </a:r>
          </a:p>
          <a:p>
            <a:pPr>
              <a:buFont typeface="Arial" pitchFamily="34" charset="0"/>
              <a:buNone/>
            </a:pPr>
            <a:r>
              <a:rPr lang="en-US" sz="1200" dirty="0"/>
              <a:t>and a Debt Management program.</a:t>
            </a:r>
          </a:p>
          <a:p>
            <a:pPr>
              <a:buFont typeface="Arial" pitchFamily="34" charset="0"/>
              <a:buNone/>
            </a:pPr>
            <a:endParaRPr lang="en-US" sz="1200" baseline="0" dirty="0"/>
          </a:p>
          <a:p>
            <a:pPr>
              <a:buFont typeface="Arial" pitchFamily="34" charset="0"/>
              <a:buNone/>
            </a:pPr>
            <a:r>
              <a:rPr lang="en-US" sz="1200" baseline="0" dirty="0"/>
              <a:t>This class pairs well with </a:t>
            </a:r>
            <a:r>
              <a:rPr lang="en-US" sz="1200" baseline="0" dirty="0" err="1"/>
              <a:t>GreenPath’s</a:t>
            </a:r>
            <a:r>
              <a:rPr lang="en-US" sz="1200" baseline="0" dirty="0"/>
              <a:t> online class Redesign Financial Habits which allows you to understand how habits work, provides tools so you can understand the financial habits you have and areas for improves then Then it walks you through step by step in creating a plan to change or create some lasting financial habits. </a:t>
            </a:r>
          </a:p>
          <a:p>
            <a:pPr>
              <a:buFont typeface="Arial" pitchFamily="34" charset="0"/>
              <a:buNone/>
            </a:pPr>
            <a:endParaRPr lang="en-US" sz="1200" dirty="0"/>
          </a:p>
          <a:p>
            <a:pPr>
              <a:buFont typeface="Arial" pitchFamily="34" charset="0"/>
              <a:buNone/>
            </a:pPr>
            <a:r>
              <a:rPr lang="en-US" sz="1200" b="1" dirty="0"/>
              <a:t>NEXT SLIDE</a:t>
            </a:r>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34118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Another very important  factor that influences our spending is our self-concept. </a:t>
            </a:r>
          </a:p>
          <a:p>
            <a:endParaRPr lang="en-US" sz="1200" b="1"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NEXT SLIDE</a:t>
            </a: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3720670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us carries a certain set of beliefs about ourselves. This set of beliefs is known as our self-concept.  Generally speaking we act in ways that are consistent with our self-concept. For example, if a component of one’s self-concept includes “I am a good cook”, that person is more likely to offer to help in preparing food for a party than someone who has a self–concept of being a “bad cook”. </a:t>
            </a:r>
          </a:p>
          <a:p>
            <a:endParaRPr lang="en-US" dirty="0"/>
          </a:p>
          <a:p>
            <a:r>
              <a:rPr lang="en-US" dirty="0"/>
              <a:t>Read slide</a:t>
            </a:r>
            <a:r>
              <a:rPr lang="en-US" baseline="0" dirty="0"/>
              <a:t>: </a:t>
            </a:r>
          </a:p>
          <a:p>
            <a:endParaRPr lang="en-US" dirty="0"/>
          </a:p>
          <a:p>
            <a:r>
              <a:rPr lang="en-US" b="1" dirty="0"/>
              <a:t>NEXT</a:t>
            </a:r>
            <a:r>
              <a:rPr lang="en-US" b="1" baseline="0" dirty="0"/>
              <a:t> SLIDE</a:t>
            </a:r>
            <a:endParaRPr lang="en-US" b="1" dirty="0"/>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426127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self-image answers the question “Who am I?” So self concepts may include ideas</a:t>
            </a:r>
            <a:r>
              <a:rPr lang="en-US" baseline="0" dirty="0"/>
              <a:t> such as I am a hard worker, or good at math, or tall.</a:t>
            </a:r>
            <a:endParaRPr lang="en-US" dirty="0"/>
          </a:p>
          <a:p>
            <a:endParaRPr lang="en-US" dirty="0"/>
          </a:p>
          <a:p>
            <a:r>
              <a:rPr lang="en-US" dirty="0"/>
              <a:t>Now</a:t>
            </a:r>
            <a:r>
              <a:rPr lang="en-US" baseline="0" dirty="0"/>
              <a:t> j</a:t>
            </a:r>
            <a:r>
              <a:rPr lang="en-US" dirty="0"/>
              <a:t>ust think for a minute about your self</a:t>
            </a:r>
            <a:r>
              <a:rPr lang="en-US" baseline="0" dirty="0"/>
              <a:t> concept in regards to spending money? </a:t>
            </a:r>
          </a:p>
          <a:p>
            <a:endParaRPr lang="en-US" baseline="0" dirty="0"/>
          </a:p>
          <a:p>
            <a:r>
              <a:rPr lang="en-US" b="1" baseline="0" dirty="0"/>
              <a:t>NEXT SLIDE</a:t>
            </a:r>
            <a:endParaRPr lang="en-US" b="1" dirty="0"/>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258362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[animation will start automatically]</a:t>
            </a:r>
          </a:p>
          <a:p>
            <a:r>
              <a:rPr lang="en-US" sz="1200" kern="1200" dirty="0">
                <a:solidFill>
                  <a:schemeClr val="tx1"/>
                </a:solidFill>
                <a:effectLst/>
                <a:latin typeface="+mn-lt"/>
                <a:ea typeface="+mn-ea"/>
                <a:cs typeface="+mn-cs"/>
              </a:rPr>
              <a:t>Keep in mind that</a:t>
            </a:r>
            <a:r>
              <a:rPr lang="en-US" sz="1200" kern="1200" baseline="0" dirty="0">
                <a:solidFill>
                  <a:schemeClr val="tx1"/>
                </a:solidFill>
                <a:effectLst/>
                <a:latin typeface="+mn-lt"/>
                <a:ea typeface="+mn-ea"/>
                <a:cs typeface="+mn-cs"/>
              </a:rPr>
              <a:t> w</a:t>
            </a:r>
            <a:r>
              <a:rPr lang="en-US" sz="1200" kern="1200" dirty="0">
                <a:solidFill>
                  <a:schemeClr val="tx1"/>
                </a:solidFill>
                <a:effectLst/>
                <a:latin typeface="+mn-lt"/>
                <a:ea typeface="+mn-ea"/>
                <a:cs typeface="+mn-cs"/>
              </a:rPr>
              <a:t>hen our behavior doesn’t match our self image it leads to mental stress.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Acting in ways that are contrary to our self-image can lead to something called </a:t>
            </a:r>
            <a:r>
              <a:rPr lang="en-US" sz="1200" b="0" kern="1200" dirty="0">
                <a:solidFill>
                  <a:schemeClr val="tx1"/>
                </a:solidFill>
                <a:effectLst/>
                <a:latin typeface="+mn-lt"/>
                <a:ea typeface="+mn-ea"/>
                <a:cs typeface="+mn-cs"/>
              </a:rPr>
              <a:t>cognitive dissonance.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In psychology, cognitive dissonance is the mental stress caused when our brains are confronted with contradictory beliefs or values. </a:t>
            </a:r>
          </a:p>
          <a:p>
            <a:r>
              <a:rPr lang="en-US" sz="1200" kern="1200" dirty="0">
                <a:solidFill>
                  <a:schemeClr val="tx1"/>
                </a:solidFill>
                <a:effectLst/>
                <a:latin typeface="+mn-lt"/>
                <a:ea typeface="+mn-ea"/>
                <a:cs typeface="+mn-cs"/>
              </a:rPr>
              <a:t>For example, a person whose self-image includes “I am good at riddles” will experience cognitive dissonance if they are confronted with a riddle that they cannot solve, while someone without that self-concept will likely not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your beliefs don’t match your behavior you will be stressed</a:t>
            </a:r>
            <a:r>
              <a:rPr lang="en-US" sz="1200" kern="1200" baseline="0" dirty="0">
                <a:solidFill>
                  <a:schemeClr val="tx1"/>
                </a:solidFill>
                <a:effectLst/>
                <a:latin typeface="+mn-lt"/>
                <a:ea typeface="+mn-ea"/>
                <a:cs typeface="+mn-cs"/>
              </a:rPr>
              <a:t> out and let’s not forget about the idea of a self-fulfilling prophecy. A </a:t>
            </a:r>
            <a:r>
              <a:rPr lang="en-US" sz="1200" b="0" kern="1200" dirty="0">
                <a:solidFill>
                  <a:schemeClr val="tx1"/>
                </a:solidFill>
                <a:effectLst/>
                <a:latin typeface="+mn-lt"/>
                <a:ea typeface="+mn-ea"/>
                <a:cs typeface="+mn-cs"/>
              </a:rPr>
              <a:t>self-fulfilling prophecy is a prediction that directly or indirectly causes itself to become true. </a:t>
            </a:r>
            <a:endParaRPr lang="en-US" b="1" dirty="0"/>
          </a:p>
          <a:p>
            <a:endParaRPr lang="en-US" dirty="0"/>
          </a:p>
        </p:txBody>
      </p:sp>
      <p:sp>
        <p:nvSpPr>
          <p:cNvPr id="4" name="Slide Number Placeholder 3"/>
          <p:cNvSpPr>
            <a:spLocks noGrp="1"/>
          </p:cNvSpPr>
          <p:nvPr>
            <p:ph type="sldNum" sz="quarter" idx="10"/>
          </p:nvPr>
        </p:nvSpPr>
        <p:spPr/>
        <p:txBody>
          <a:bodyPr/>
          <a:lstStyle/>
          <a:p>
            <a:fld id="{863F785C-F93D-4343-BB7F-99EBCC4696DA}"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0214806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what does this have to do with money? </a:t>
            </a:r>
          </a:p>
          <a:p>
            <a:r>
              <a:rPr lang="en-US" sz="1200" kern="1200" dirty="0">
                <a:solidFill>
                  <a:schemeClr val="tx1"/>
                </a:solidFill>
                <a:effectLst/>
                <a:latin typeface="+mn-lt"/>
                <a:ea typeface="+mn-ea"/>
                <a:cs typeface="+mn-cs"/>
              </a:rPr>
              <a:t>Because we subconsciously go to great lengths to avoid cognitive dissonance, we will act in ways consistent with our self-concept around money.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If you think of yourself as a “Saver”, you will probably feel some psychological stress when you have to take money out of a savings account for a large purchase.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If you think of yourself as a “Spender” you may be more likely to make impulsive purchases.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Examining and recognizing your self-concept around money can help you avoid behavior that is counterproductive to reaching your financial goals. A ‘spender’ who makes a conscious effort to change their self-concept to that of a ‘saver’ will find it much easier to save for their goals.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Changing how you think</a:t>
            </a:r>
            <a:r>
              <a:rPr lang="en-US" baseline="0" dirty="0"/>
              <a:t> about yourself may actually change your behavior. When faced with the decision of whether to buy or not to buy, if you think to yourself “I am the type of person who saves [click] money”  you might actually find it easier not to buy.</a:t>
            </a:r>
          </a:p>
          <a:p>
            <a:endParaRPr lang="en-US" baseline="0" dirty="0"/>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NEXT SLIDE</a:t>
            </a:r>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087448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[animation automatically</a:t>
            </a:r>
            <a:r>
              <a:rPr lang="en-US" sz="1200" i="0" kern="1200" baseline="0" dirty="0">
                <a:solidFill>
                  <a:schemeClr val="tx1"/>
                </a:solidFill>
                <a:effectLst/>
                <a:latin typeface="+mn-lt"/>
                <a:ea typeface="+mn-ea"/>
                <a:cs typeface="+mn-cs"/>
              </a:rPr>
              <a:t> begins]</a:t>
            </a:r>
            <a:endParaRPr lang="en-US" sz="120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Once we have a greater understanding of our values and the factors that affect our attitudes about money, we can then decide if we need to make a change to reach our financial goals.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NEXT</a:t>
            </a:r>
            <a:r>
              <a:rPr lang="en-US" sz="1200" b="1" i="0" kern="1200" baseline="0" dirty="0">
                <a:solidFill>
                  <a:schemeClr val="tx1"/>
                </a:solidFill>
                <a:effectLst/>
                <a:latin typeface="+mn-lt"/>
                <a:ea typeface="+mn-ea"/>
                <a:cs typeface="+mn-cs"/>
              </a:rPr>
              <a:t> SLIDE</a:t>
            </a:r>
            <a:endParaRPr lang="en-US" sz="1200" b="1"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003079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If you have determined changing and becoming more of a saver than a spender then it’s time to talk about a few strategies</a:t>
            </a:r>
            <a:r>
              <a:rPr lang="en-US" baseline="0" dirty="0"/>
              <a:t> to</a:t>
            </a:r>
            <a:r>
              <a:rPr lang="en-US" dirty="0"/>
              <a:t> save. </a:t>
            </a:r>
          </a:p>
          <a:p>
            <a:endParaRPr lang="en-US" dirty="0"/>
          </a:p>
          <a:p>
            <a:r>
              <a:rPr lang="en-US" dirty="0"/>
              <a:t>[click]</a:t>
            </a:r>
          </a:p>
          <a:p>
            <a:r>
              <a:rPr lang="en-US" b="1" dirty="0"/>
              <a:t>ASK:</a:t>
            </a:r>
            <a:r>
              <a:rPr lang="en-US" b="1" baseline="0" dirty="0"/>
              <a:t> </a:t>
            </a:r>
            <a:r>
              <a:rPr lang="en-US" baseline="0" dirty="0"/>
              <a:t>What does Pay yourself first mean? </a:t>
            </a:r>
            <a:r>
              <a:rPr lang="en-US" i="1" baseline="0" dirty="0"/>
              <a:t>*allow for some responses*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Paying yourself first means to designate a certain amount for money</a:t>
            </a:r>
            <a:r>
              <a:rPr lang="en-US" sz="1200" i="0" kern="1200" baseline="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before to go into savings before any other bills are paid.  For</a:t>
            </a:r>
            <a:r>
              <a:rPr lang="en-US" sz="1200" i="0" kern="1200" baseline="0" dirty="0">
                <a:solidFill>
                  <a:schemeClr val="tx1"/>
                </a:solidFill>
                <a:effectLst/>
                <a:latin typeface="+mn-lt"/>
                <a:ea typeface="+mn-ea"/>
                <a:cs typeface="+mn-cs"/>
              </a:rPr>
              <a:t> example . . . </a:t>
            </a:r>
            <a:r>
              <a:rPr lang="en-US" sz="1200" i="0" kern="1200" dirty="0">
                <a:solidFill>
                  <a:schemeClr val="tx1"/>
                </a:solidFill>
                <a:effectLst/>
                <a:latin typeface="+mn-lt"/>
                <a:ea typeface="+mn-ea"/>
                <a:cs typeface="+mn-cs"/>
              </a:rPr>
              <a:t>If you decided that you will</a:t>
            </a:r>
            <a:r>
              <a:rPr lang="en-US" sz="1200" i="0" kern="1200" baseline="0" dirty="0">
                <a:solidFill>
                  <a:schemeClr val="tx1"/>
                </a:solidFill>
                <a:effectLst/>
                <a:latin typeface="+mn-lt"/>
                <a:ea typeface="+mn-ea"/>
                <a:cs typeface="+mn-cs"/>
              </a:rPr>
              <a:t> save 10% of your income then you would create your</a:t>
            </a:r>
            <a:r>
              <a:rPr lang="en-US" sz="1200" i="0" kern="1200" dirty="0">
                <a:solidFill>
                  <a:schemeClr val="tx1"/>
                </a:solidFill>
                <a:effectLst/>
                <a:latin typeface="+mn-lt"/>
                <a:ea typeface="+mn-ea"/>
                <a:cs typeface="+mn-cs"/>
              </a:rPr>
              <a:t> budget based on 90% of your take home pay. People report the most success when they have that 10% directly deposited into a savings account. If you don’t see it, you won’t miss it.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Another strategy</a:t>
            </a:r>
            <a:r>
              <a:rPr lang="en-US" sz="1200" b="0" i="0" kern="1200" baseline="0" dirty="0">
                <a:solidFill>
                  <a:schemeClr val="tx1"/>
                </a:solidFill>
                <a:effectLst/>
                <a:latin typeface="+mn-lt"/>
                <a:ea typeface="+mn-ea"/>
                <a:cs typeface="+mn-cs"/>
              </a:rPr>
              <a:t> is to </a:t>
            </a:r>
            <a:r>
              <a:rPr lang="en-US" sz="1200" b="0" i="0" kern="1200" dirty="0">
                <a:solidFill>
                  <a:schemeClr val="tx1"/>
                </a:solidFill>
                <a:effectLst/>
                <a:latin typeface="+mn-lt"/>
                <a:ea typeface="+mn-ea"/>
                <a:cs typeface="+mn-cs"/>
              </a:rPr>
              <a:t>Learn to love saving</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You may find that watching your money grow and saving for future purchases will be more satisfying than spending impulsively. Remember</a:t>
            </a:r>
            <a:r>
              <a:rPr lang="en-US" sz="1200" b="0" i="0" kern="1200" baseline="0" dirty="0">
                <a:solidFill>
                  <a:schemeClr val="tx1"/>
                </a:solidFill>
                <a:effectLst/>
                <a:latin typeface="+mn-lt"/>
                <a:ea typeface="+mn-ea"/>
                <a:cs typeface="+mn-cs"/>
              </a:rPr>
              <a:t> we talked about this . . . c</a:t>
            </a:r>
            <a:r>
              <a:rPr lang="en-US" sz="1200" b="0" i="0" kern="1200" dirty="0">
                <a:solidFill>
                  <a:schemeClr val="tx1"/>
                </a:solidFill>
                <a:effectLst/>
                <a:latin typeface="+mn-lt"/>
                <a:ea typeface="+mn-ea"/>
                <a:cs typeface="+mn-cs"/>
              </a:rPr>
              <a:t>hange your self-concept from one of “I love spending” to “I love saving”</a:t>
            </a:r>
            <a:r>
              <a:rPr lang="en-US" sz="1200" b="0" i="0" kern="1200" baseline="0" dirty="0">
                <a:solidFill>
                  <a:schemeClr val="tx1"/>
                </a:solidFill>
                <a:effectLst/>
                <a:latin typeface="+mn-lt"/>
                <a:ea typeface="+mn-ea"/>
                <a:cs typeface="+mn-cs"/>
              </a:rPr>
              <a:t> can actually help you change your behavior. </a:t>
            </a: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Align your spending with your values. </a:t>
            </a:r>
            <a:r>
              <a:rPr lang="en-US" sz="1200" i="0" kern="1200" dirty="0">
                <a:solidFill>
                  <a:schemeClr val="tx1"/>
                </a:solidFill>
                <a:effectLst/>
                <a:latin typeface="+mn-lt"/>
                <a:ea typeface="+mn-ea"/>
                <a:cs typeface="+mn-cs"/>
              </a:rPr>
              <a:t>If you find that you are spending more money than you want on items like entertainment, eating out, clothes and other “wants”</a:t>
            </a:r>
            <a:r>
              <a:rPr lang="en-US" sz="1200" i="0" kern="1200" baseline="0" dirty="0">
                <a:solidFill>
                  <a:schemeClr val="tx1"/>
                </a:solidFill>
                <a:effectLst/>
                <a:latin typeface="+mn-lt"/>
                <a:ea typeface="+mn-ea"/>
                <a:cs typeface="+mn-cs"/>
              </a:rPr>
              <a:t> . . . </a:t>
            </a:r>
            <a:r>
              <a:rPr lang="en-US" sz="1200" i="0" kern="1200" dirty="0">
                <a:solidFill>
                  <a:schemeClr val="tx1"/>
                </a:solidFill>
                <a:effectLst/>
                <a:latin typeface="+mn-lt"/>
                <a:ea typeface="+mn-ea"/>
                <a:cs typeface="+mn-cs"/>
              </a:rPr>
              <a:t> review your core values. If “entertainment” was not one of your top values, why would you spend a lot of money on it? Find the things that truly matter to you and demonstrate it’s important with your spending decisions.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r>
              <a:rPr lang="en-US" b="1" dirty="0"/>
              <a:t>NEXT</a:t>
            </a:r>
            <a:r>
              <a:rPr lang="en-US" b="1" baseline="0" dirty="0"/>
              <a:t> SLIDE</a:t>
            </a:r>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693594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And finally</a:t>
            </a:r>
            <a:r>
              <a:rPr lang="en-US" sz="1200" b="0" i="0" kern="1200" baseline="0" dirty="0">
                <a:solidFill>
                  <a:schemeClr val="tx1"/>
                </a:solidFill>
                <a:effectLst/>
                <a:latin typeface="+mn-lt"/>
                <a:ea typeface="+mn-ea"/>
                <a:cs typeface="+mn-cs"/>
              </a:rPr>
              <a:t> please b</a:t>
            </a:r>
            <a:r>
              <a:rPr lang="en-US" sz="1200" b="0" i="0" kern="1200" dirty="0">
                <a:solidFill>
                  <a:schemeClr val="tx1"/>
                </a:solidFill>
                <a:effectLst/>
                <a:latin typeface="+mn-lt"/>
                <a:ea typeface="+mn-ea"/>
                <a:cs typeface="+mn-cs"/>
              </a:rPr>
              <a:t>e aware that we are highly influenced by advertising. </a:t>
            </a:r>
            <a:r>
              <a:rPr lang="en-US" sz="1200" i="0" kern="1200" dirty="0">
                <a:solidFill>
                  <a:schemeClr val="tx1"/>
                </a:solidFill>
                <a:effectLst/>
                <a:latin typeface="+mn-lt"/>
                <a:ea typeface="+mn-ea"/>
                <a:cs typeface="+mn-cs"/>
              </a:rPr>
              <a:t>Think before</a:t>
            </a:r>
            <a:r>
              <a:rPr lang="en-US" sz="1200" i="0" kern="1200" baseline="0" dirty="0">
                <a:solidFill>
                  <a:schemeClr val="tx1"/>
                </a:solidFill>
                <a:effectLst/>
                <a:latin typeface="+mn-lt"/>
                <a:ea typeface="+mn-ea"/>
                <a:cs typeface="+mn-cs"/>
              </a:rPr>
              <a:t> you buy.</a:t>
            </a:r>
            <a:endParaRPr lang="en-US" i="0" baseline="0" dirty="0"/>
          </a:p>
          <a:p>
            <a:r>
              <a:rPr lang="en-US" i="0" baseline="0" dirty="0"/>
              <a:t>[click once, then automation begins] </a:t>
            </a:r>
            <a:r>
              <a:rPr lang="en-US" i="1" baseline="0" dirty="0"/>
              <a:t>**Read questions off slide</a:t>
            </a:r>
            <a:r>
              <a:rPr lang="en-US" i="0" baseline="0" dirty="0"/>
              <a:t>:** </a:t>
            </a:r>
          </a:p>
          <a:p>
            <a:r>
              <a:rPr lang="en-US" i="0" baseline="0" dirty="0"/>
              <a:t>All important questions to ask yourself before you buy to assure you are being intentional with your purchases. </a:t>
            </a:r>
          </a:p>
          <a:p>
            <a:endParaRPr lang="en-US"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What are some </a:t>
            </a:r>
            <a:r>
              <a:rPr lang="en-US" i="0" dirty="0"/>
              <a:t>strategies that can help prevent those impulse</a:t>
            </a:r>
            <a:r>
              <a:rPr lang="en-US" i="0" baseline="0" dirty="0"/>
              <a:t> purchases? </a:t>
            </a:r>
          </a:p>
          <a:p>
            <a:r>
              <a:rPr lang="en-US" b="1" i="0" baseline="0" dirty="0"/>
              <a:t>Discuss with Participants</a:t>
            </a:r>
          </a:p>
          <a:p>
            <a:endParaRPr lang="en-US" i="0" baseline="0" dirty="0"/>
          </a:p>
          <a:p>
            <a:r>
              <a:rPr lang="en-US" i="0" baseline="0" dirty="0"/>
              <a:t>DON’T LIST these too many =</a:t>
            </a:r>
          </a:p>
          <a:p>
            <a:r>
              <a:rPr lang="en-US" i="0" baseline="0" dirty="0"/>
              <a:t>Possible answers: </a:t>
            </a:r>
          </a:p>
          <a:p>
            <a:r>
              <a:rPr lang="en-US" sz="1200" b="0" i="0" u="none" strike="noStrike" kern="1200" baseline="0" dirty="0">
                <a:solidFill>
                  <a:schemeClr val="tx1"/>
                </a:solidFill>
                <a:latin typeface="+mn-lt"/>
                <a:ea typeface="+mn-ea"/>
                <a:cs typeface="+mn-cs"/>
              </a:rPr>
              <a:t>a. Why am I here? </a:t>
            </a:r>
          </a:p>
          <a:p>
            <a:r>
              <a:rPr lang="en-US" sz="1200" b="0" i="0" u="none" strike="noStrike" kern="1200" baseline="0" dirty="0">
                <a:solidFill>
                  <a:schemeClr val="tx1"/>
                </a:solidFill>
                <a:latin typeface="+mn-lt"/>
                <a:ea typeface="+mn-ea"/>
                <a:cs typeface="+mn-cs"/>
              </a:rPr>
              <a:t>b. Do I need this? </a:t>
            </a:r>
          </a:p>
          <a:p>
            <a:r>
              <a:rPr lang="en-US" sz="1200" b="0" i="0" u="none" strike="noStrike" kern="1200" baseline="0" dirty="0">
                <a:solidFill>
                  <a:schemeClr val="tx1"/>
                </a:solidFill>
                <a:latin typeface="+mn-lt"/>
                <a:ea typeface="+mn-ea"/>
                <a:cs typeface="+mn-cs"/>
              </a:rPr>
              <a:t>c. Will I really use this product?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d. Are there underlying motives for making this purchase? </a:t>
            </a:r>
          </a:p>
          <a:p>
            <a:r>
              <a:rPr lang="en-US" sz="1200" b="0" i="0" u="none" strike="noStrike" kern="1200" baseline="0" dirty="0">
                <a:solidFill>
                  <a:schemeClr val="tx1"/>
                </a:solidFill>
                <a:latin typeface="+mn-lt"/>
                <a:ea typeface="+mn-ea"/>
                <a:cs typeface="+mn-cs"/>
              </a:rPr>
              <a:t>e. Do I own anything else that provides the same use? </a:t>
            </a:r>
          </a:p>
          <a:p>
            <a:r>
              <a:rPr lang="en-US" sz="1200" b="0" i="0" u="none" strike="noStrike" kern="1200" baseline="0" dirty="0">
                <a:solidFill>
                  <a:schemeClr val="tx1"/>
                </a:solidFill>
                <a:latin typeface="+mn-lt"/>
                <a:ea typeface="+mn-ea"/>
                <a:cs typeface="+mn-cs"/>
              </a:rPr>
              <a:t>f. Did I feel a need for this item before I saw it in the mall? </a:t>
            </a:r>
          </a:p>
          <a:p>
            <a:r>
              <a:rPr lang="en-US" sz="1200" b="0" i="0" u="none" strike="noStrike" kern="1200" baseline="0" dirty="0">
                <a:solidFill>
                  <a:schemeClr val="tx1"/>
                </a:solidFill>
                <a:latin typeface="+mn-lt"/>
                <a:ea typeface="+mn-ea"/>
                <a:cs typeface="+mn-cs"/>
              </a:rPr>
              <a:t>g. Am I motivated to buy this because I like the setting I saw it in? </a:t>
            </a:r>
          </a:p>
          <a:p>
            <a:r>
              <a:rPr lang="en-US" sz="1200" b="0" i="0" u="none" strike="noStrike" kern="1200" baseline="0" dirty="0">
                <a:solidFill>
                  <a:schemeClr val="tx1"/>
                </a:solidFill>
                <a:latin typeface="+mn-lt"/>
                <a:ea typeface="+mn-ea"/>
                <a:cs typeface="+mn-cs"/>
              </a:rPr>
              <a:t>h. Did the salesperson influence my desire for this item? </a:t>
            </a:r>
          </a:p>
          <a:p>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Where will I put it? </a:t>
            </a:r>
          </a:p>
          <a:p>
            <a:r>
              <a:rPr lang="en-US" sz="1200" b="0" i="0" u="none" strike="noStrike" kern="1200" baseline="0" dirty="0">
                <a:solidFill>
                  <a:schemeClr val="tx1"/>
                </a:solidFill>
                <a:latin typeface="+mn-lt"/>
                <a:ea typeface="+mn-ea"/>
                <a:cs typeface="+mn-cs"/>
              </a:rPr>
              <a:t>j. What is the financial cost of this purchase and can I really afford it? </a:t>
            </a:r>
          </a:p>
          <a:p>
            <a:r>
              <a:rPr lang="en-US" sz="1200" b="0" i="0" u="none" strike="noStrike" kern="1200" baseline="0" dirty="0">
                <a:solidFill>
                  <a:schemeClr val="tx1"/>
                </a:solidFill>
                <a:latin typeface="+mn-lt"/>
                <a:ea typeface="+mn-ea"/>
                <a:cs typeface="+mn-cs"/>
              </a:rPr>
              <a:t>k. What if I wait? </a:t>
            </a:r>
          </a:p>
          <a:p>
            <a:r>
              <a:rPr lang="en-US" sz="1200" b="0" i="0" u="none" strike="noStrike" kern="1200" baseline="0" dirty="0">
                <a:solidFill>
                  <a:schemeClr val="tx1"/>
                </a:solidFill>
                <a:latin typeface="+mn-lt"/>
                <a:ea typeface="+mn-ea"/>
                <a:cs typeface="+mn-cs"/>
              </a:rPr>
              <a:t>l. What else will I have to give up to afford this? </a:t>
            </a:r>
          </a:p>
          <a:p>
            <a:r>
              <a:rPr lang="en-US" sz="1200" b="0" i="0" u="none" strike="noStrike" kern="1200" baseline="0" dirty="0">
                <a:solidFill>
                  <a:schemeClr val="tx1"/>
                </a:solidFill>
                <a:latin typeface="+mn-lt"/>
                <a:ea typeface="+mn-ea"/>
                <a:cs typeface="+mn-cs"/>
              </a:rPr>
              <a:t>m. What are the other costs of this purchase? (Will it start an argument with my spouse? Make me feel guilty? Do I need to buy other matching items?) </a:t>
            </a:r>
          </a:p>
          <a:p>
            <a:r>
              <a:rPr lang="en-US" sz="1200" b="0" i="0" u="none" strike="noStrike" kern="1200" baseline="0" dirty="0">
                <a:solidFill>
                  <a:schemeClr val="tx1"/>
                </a:solidFill>
                <a:latin typeface="+mn-lt"/>
                <a:ea typeface="+mn-ea"/>
                <a:cs typeface="+mn-cs"/>
              </a:rPr>
              <a:t>n. How do I feel?</a:t>
            </a:r>
            <a:endParaRPr lang="en-US" i="0" baseline="0" dirty="0"/>
          </a:p>
          <a:p>
            <a:endParaRPr lang="en-US" i="0" baseline="0" dirty="0"/>
          </a:p>
          <a:p>
            <a:r>
              <a:rPr lang="en-US" b="1" i="0" baseline="0" dirty="0"/>
              <a:t>NEXT SLIDE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7033810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**animations</a:t>
            </a:r>
            <a:r>
              <a:rPr lang="en-US" sz="1200" i="1" kern="1200" baseline="0" dirty="0">
                <a:solidFill>
                  <a:schemeClr val="tx1"/>
                </a:solidFill>
                <a:effectLst/>
                <a:latin typeface="+mn-lt"/>
                <a:ea typeface="+mn-ea"/>
                <a:cs typeface="+mn-cs"/>
              </a:rPr>
              <a:t> will start automatically**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Understanding your values, attitudes and emotional reactions can help you change your behaviors.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Defining your values helps you make money choices that are inline with them. Being aware of the things that impact your attitudes (social status, peer pressure and advertising) can help you change your behavior. And don’t forget building your savings usually relieves stress.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Combining this insight with why you buy will hopefully help you make the choices that will allow you to meet your financial goals.</a:t>
            </a:r>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0272240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 really hope this workshop has been helpful to lead you on the path to be intentional with your money choices.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Finally remember you’re welcome to schedule a free phone or in person assessment to meet with one of </a:t>
            </a:r>
            <a:r>
              <a:rPr lang="en-US" baseline="0" dirty="0" err="1"/>
              <a:t>GreenPath’s</a:t>
            </a:r>
            <a:r>
              <a:rPr lang="en-US" baseline="0" dirty="0"/>
              <a:t> financial wellness experts to review your credit report and receive tips tailored to your own situation.</a:t>
            </a:r>
          </a:p>
          <a:p>
            <a:endParaRPr lang="en-US" baseline="0" dirty="0"/>
          </a:p>
          <a:p>
            <a:r>
              <a:rPr lang="en-US" baseline="0" dirty="0"/>
              <a:t>*Provide </a:t>
            </a:r>
            <a:r>
              <a:rPr lang="en-US" baseline="0" dirty="0" err="1"/>
              <a:t>GreenPath’s</a:t>
            </a:r>
            <a:r>
              <a:rPr lang="en-US" baseline="0" dirty="0"/>
              <a:t> contact information.</a:t>
            </a:r>
          </a:p>
          <a:p>
            <a:endParaRPr lang="en-US" baseline="0" dirty="0"/>
          </a:p>
          <a:p>
            <a:endParaRPr lang="en-US" baseline="0" dirty="0"/>
          </a:p>
          <a:p>
            <a:r>
              <a:rPr lang="en-US" baseline="0" dirty="0"/>
              <a:t>Thanks everyone and have a great day!</a:t>
            </a:r>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580166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as we start looking at</a:t>
            </a:r>
            <a:r>
              <a:rPr lang="en-US" baseline="0" dirty="0"/>
              <a:t> Psychology of Spending. </a:t>
            </a:r>
            <a:r>
              <a:rPr lang="en-US" dirty="0"/>
              <a:t>We’re first going to turn our attention to our spending habits. How did we become spenders or savers? </a:t>
            </a:r>
          </a:p>
          <a:p>
            <a:endParaRPr lang="en-US" dirty="0"/>
          </a:p>
          <a:p>
            <a:r>
              <a:rPr lang="en-US" dirty="0"/>
              <a:t>There are various factors that have</a:t>
            </a:r>
            <a:r>
              <a:rPr lang="en-US" baseline="0" dirty="0"/>
              <a:t> contributed to our current relationship with money.</a:t>
            </a:r>
          </a:p>
          <a:p>
            <a:r>
              <a:rPr lang="en-US" b="0" baseline="0" dirty="0"/>
              <a:t>[click]</a:t>
            </a:r>
          </a:p>
          <a:p>
            <a:r>
              <a:rPr lang="en-US" b="1" baseline="0" dirty="0"/>
              <a:t>ASK: </a:t>
            </a:r>
            <a:r>
              <a:rPr lang="en-US" b="0" baseline="0" dirty="0"/>
              <a:t>What do you think some of the influences are to your spending?</a:t>
            </a:r>
          </a:p>
          <a:p>
            <a:endParaRPr lang="en-US" b="0" baseline="0" dirty="0"/>
          </a:p>
          <a:p>
            <a:r>
              <a:rPr lang="en-US" b="0" i="1" baseline="0" dirty="0"/>
              <a:t>Discuss responses</a:t>
            </a:r>
          </a:p>
          <a:p>
            <a:r>
              <a:rPr lang="en-US" baseline="0" dirty="0"/>
              <a:t>Those are all really great ideas.  We’re going to focus on four influences during this workshop.</a:t>
            </a:r>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4130677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We’re going to take a look at </a:t>
            </a:r>
          </a:p>
          <a:p>
            <a:r>
              <a:rPr lang="en-US" baseline="0" dirty="0"/>
              <a:t>[click once]</a:t>
            </a:r>
          </a:p>
          <a:p>
            <a:endParaRPr lang="en-US" baseline="0" dirty="0"/>
          </a:p>
          <a:p>
            <a:pPr marL="171450" indent="-171450">
              <a:buFont typeface="Arial" panose="020B0604020202020204" pitchFamily="34" charset="0"/>
              <a:buChar char="•"/>
            </a:pPr>
            <a:r>
              <a:rPr lang="en-US" baseline="0" dirty="0"/>
              <a:t>Values</a:t>
            </a:r>
          </a:p>
          <a:p>
            <a:pPr marL="171450" indent="-171450">
              <a:buFont typeface="Arial" panose="020B0604020202020204" pitchFamily="34" charset="0"/>
              <a:buChar char="•"/>
            </a:pPr>
            <a:r>
              <a:rPr lang="en-US" baseline="0" dirty="0"/>
              <a:t>Self Concept</a:t>
            </a:r>
          </a:p>
          <a:p>
            <a:pPr marL="171450" indent="-171450">
              <a:buFont typeface="Arial" panose="020B0604020202020204" pitchFamily="34" charset="0"/>
              <a:buChar char="•"/>
            </a:pPr>
            <a:r>
              <a:rPr lang="en-US" baseline="0" dirty="0"/>
              <a:t>Social factors</a:t>
            </a:r>
          </a:p>
          <a:p>
            <a:pPr marL="171450" indent="-171450">
              <a:buFont typeface="Arial" panose="020B0604020202020204" pitchFamily="34" charset="0"/>
              <a:buChar char="•"/>
            </a:pPr>
            <a:r>
              <a:rPr lang="en-US" baseline="0" dirty="0"/>
              <a:t>Advertising</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And how these factors interact to shape our spending habits.</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1" baseline="0" dirty="0"/>
              <a:t>NEXT SLIDE</a:t>
            </a:r>
            <a:endParaRPr lang="en-US" b="1" dirty="0"/>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176274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 why we spend we must start with understanding our values and attitudes towards money.</a:t>
            </a:r>
          </a:p>
          <a:p>
            <a:endParaRPr lang="en-US" dirty="0"/>
          </a:p>
          <a:p>
            <a:r>
              <a:rPr lang="en-US" sz="1200" kern="1200" dirty="0">
                <a:solidFill>
                  <a:schemeClr val="tx1"/>
                </a:solidFill>
                <a:effectLst/>
                <a:latin typeface="+mn-lt"/>
                <a:ea typeface="+mn-ea"/>
                <a:cs typeface="+mn-cs"/>
              </a:rPr>
              <a:t>What is the difference between values and attitudes?</a:t>
            </a:r>
            <a:r>
              <a:rPr lang="en-US" sz="1200" kern="1200" baseline="0" dirty="0">
                <a:solidFill>
                  <a:schemeClr val="tx1"/>
                </a:solidFill>
                <a:effectLst/>
                <a:latin typeface="+mn-lt"/>
                <a:ea typeface="+mn-ea"/>
                <a:cs typeface="+mn-cs"/>
              </a:rPr>
              <a:t> </a:t>
            </a:r>
            <a:r>
              <a:rPr lang="en-US" dirty="0"/>
              <a:t>The two words are often used interchangeably, but are actually rather distinct ideas.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p>
          <a:p>
            <a:endParaRPr lang="en-US" sz="1200" kern="1200" dirty="0">
              <a:solidFill>
                <a:schemeClr val="tx1"/>
              </a:solidFill>
              <a:effectLst/>
              <a:latin typeface="+mn-lt"/>
              <a:ea typeface="+mn-ea"/>
              <a:cs typeface="+mn-cs"/>
            </a:endParaRPr>
          </a:p>
          <a:p>
            <a:r>
              <a:rPr lang="en-US" dirty="0"/>
              <a:t>Values are strongly held beliefs that reflect our upbringing. Without examination and conscious effort, it is very difficult to alter a personal </a:t>
            </a:r>
            <a:r>
              <a:rPr lang="en-US" b="1" dirty="0"/>
              <a:t>value.</a:t>
            </a:r>
            <a:endParaRPr lang="en-US" dirty="0"/>
          </a:p>
          <a:p>
            <a:r>
              <a:rPr lang="en-US" dirty="0"/>
              <a:t>[click]</a:t>
            </a:r>
          </a:p>
          <a:p>
            <a:endParaRPr lang="en-US" dirty="0"/>
          </a:p>
          <a:p>
            <a:r>
              <a:rPr lang="en-US" dirty="0"/>
              <a:t>Attitudes are more</a:t>
            </a:r>
            <a:r>
              <a:rPr lang="en-US" baseline="0" dirty="0"/>
              <a:t> easily changed</a:t>
            </a:r>
            <a:r>
              <a:rPr lang="en-US" dirty="0"/>
              <a:t>. They usually reflect our current life situation, our likes and dislikes; as such they</a:t>
            </a:r>
            <a:r>
              <a:rPr lang="en-US" baseline="0" dirty="0"/>
              <a:t> </a:t>
            </a:r>
            <a:r>
              <a:rPr lang="en-US" dirty="0"/>
              <a:t>are not as deeply embedded as values. </a:t>
            </a:r>
          </a:p>
          <a:p>
            <a:endParaRPr lang="en-US" dirty="0"/>
          </a:p>
          <a:p>
            <a:r>
              <a:rPr lang="en-US" dirty="0"/>
              <a:t>The two</a:t>
            </a:r>
            <a:r>
              <a:rPr lang="en-US" baseline="0" dirty="0"/>
              <a:t> work together and can influence each other, but are not the same thing.</a:t>
            </a:r>
            <a:endParaRPr lang="en-US" dirty="0"/>
          </a:p>
          <a:p>
            <a:endParaRPr lang="en-US" dirty="0"/>
          </a:p>
          <a:p>
            <a:r>
              <a:rPr lang="en-US" b="1" dirty="0"/>
              <a:t>NEXT SLIDE</a:t>
            </a:r>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808406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simple example of the difference:</a:t>
            </a:r>
          </a:p>
          <a:p>
            <a:r>
              <a:rPr lang="en-US" baseline="0" dirty="0"/>
              <a:t>Meet Robert </a:t>
            </a:r>
          </a:p>
          <a:p>
            <a:r>
              <a:rPr lang="en-US" baseline="0" dirty="0"/>
              <a:t>[click]</a:t>
            </a:r>
          </a:p>
          <a:p>
            <a:endParaRPr lang="en-US" baseline="0" dirty="0"/>
          </a:p>
          <a:p>
            <a:r>
              <a:rPr lang="en-US" baseline="0" dirty="0"/>
              <a:t>he values hard work and commitment</a:t>
            </a:r>
          </a:p>
          <a:p>
            <a:r>
              <a:rPr lang="en-US" b="0" baseline="0" dirty="0"/>
              <a:t>[click]</a:t>
            </a:r>
          </a:p>
          <a:p>
            <a:endParaRPr lang="en-US" baseline="0" dirty="0"/>
          </a:p>
          <a:p>
            <a:r>
              <a:rPr lang="en-US" baseline="0" dirty="0"/>
              <a:t>But on Monday morning at 6am, his attitude towards work may be less than positive, creating in him a negative emotional reaction to his alarm going off.  His value hasn’t changed, just his immediate attitude towards going to work has.  And that </a:t>
            </a:r>
            <a:r>
              <a:rPr lang="en-US" b="0" baseline="0" dirty="0"/>
              <a:t>attitude leads to the behavior </a:t>
            </a:r>
            <a:r>
              <a:rPr lang="en-US" baseline="0" dirty="0"/>
              <a:t>of hitting the snooze button one too many times.</a:t>
            </a:r>
          </a:p>
          <a:p>
            <a:endParaRPr lang="en-US" baseline="0" dirty="0"/>
          </a:p>
          <a:p>
            <a:endParaRPr lang="en-US" baseline="0" dirty="0"/>
          </a:p>
          <a:p>
            <a:r>
              <a:rPr lang="en-US" b="1" baseline="0" dirty="0"/>
              <a:t>NEXT SLIDE</a:t>
            </a:r>
            <a:endParaRPr lang="en-US" b="1" dirty="0"/>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899725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That’s great… but what does that have to do with spending?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matters because: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a:t>
            </a:r>
            <a:r>
              <a:rPr lang="en-US" sz="1200" b="1" kern="1200" dirty="0">
                <a:solidFill>
                  <a:schemeClr val="tx1"/>
                </a:solidFill>
                <a:effectLst/>
                <a:latin typeface="+mn-lt"/>
                <a:ea typeface="+mn-ea"/>
                <a:cs typeface="+mn-cs"/>
              </a:rPr>
              <a:t>values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[click] </a:t>
            </a:r>
            <a:r>
              <a:rPr lang="en-US" sz="1200" b="0" i="1" kern="1200" dirty="0">
                <a:solidFill>
                  <a:schemeClr val="tx1"/>
                </a:solidFill>
                <a:effectLst/>
                <a:latin typeface="+mn-lt"/>
                <a:ea typeface="+mn-ea"/>
                <a:cs typeface="+mn-cs"/>
              </a:rPr>
              <a:t>**animation will automate**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usually influence our </a:t>
            </a:r>
            <a:r>
              <a:rPr lang="en-US" sz="1200" b="1" kern="1200" dirty="0">
                <a:solidFill>
                  <a:schemeClr val="tx1"/>
                </a:solidFill>
                <a:effectLst/>
                <a:latin typeface="+mn-lt"/>
                <a:ea typeface="+mn-ea"/>
                <a:cs typeface="+mn-cs"/>
              </a:rPr>
              <a:t>attitudes</a:t>
            </a:r>
            <a:r>
              <a:rPr lang="en-US" sz="1200" kern="1200" dirty="0">
                <a:solidFill>
                  <a:schemeClr val="tx1"/>
                </a:solidFill>
                <a:effectLst/>
                <a:latin typeface="+mn-lt"/>
                <a:ea typeface="+mn-ea"/>
                <a:cs typeface="+mn-cs"/>
              </a:rPr>
              <a:t>. </a:t>
            </a:r>
            <a:endParaRPr lang="en-US"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a</a:t>
            </a:r>
            <a:r>
              <a:rPr lang="en-US" sz="1200" kern="1200" dirty="0">
                <a:solidFill>
                  <a:schemeClr val="tx1"/>
                </a:solidFill>
                <a:effectLst/>
                <a:latin typeface="+mn-lt"/>
                <a:ea typeface="+mn-ea"/>
                <a:cs typeface="+mn-cs"/>
              </a:rPr>
              <a:t>ttitudes create an </a:t>
            </a:r>
            <a:r>
              <a:rPr lang="en-US" sz="1200" b="1" kern="1200" dirty="0">
                <a:solidFill>
                  <a:schemeClr val="tx1"/>
                </a:solidFill>
                <a:effectLst/>
                <a:latin typeface="+mn-lt"/>
                <a:ea typeface="+mn-ea"/>
                <a:cs typeface="+mn-cs"/>
              </a:rPr>
              <a:t>emotional reaction.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That emotional reaction can lead us to certain </a:t>
            </a:r>
            <a:r>
              <a:rPr lang="en-US" sz="1200" b="1" kern="1200" dirty="0">
                <a:solidFill>
                  <a:schemeClr val="tx1"/>
                </a:solidFill>
                <a:effectLst/>
                <a:latin typeface="+mn-lt"/>
                <a:ea typeface="+mn-ea"/>
                <a:cs typeface="+mn-cs"/>
              </a:rPr>
              <a:t>behaviors.</a:t>
            </a:r>
            <a:r>
              <a:rPr lang="en-US" sz="1200" kern="1200" dirty="0">
                <a:solidFill>
                  <a:schemeClr val="tx1"/>
                </a:solidFill>
                <a:effectLst/>
                <a:latin typeface="+mn-lt"/>
                <a:ea typeface="+mn-ea"/>
                <a:cs typeface="+mn-cs"/>
              </a:rPr>
              <a:t> </a:t>
            </a:r>
            <a:endParaRPr lang="en-US"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some of us that behavior </a:t>
            </a:r>
            <a:r>
              <a:rPr lang="en-US" sz="1200" b="1" kern="1200" dirty="0">
                <a:solidFill>
                  <a:schemeClr val="tx1"/>
                </a:solidFill>
                <a:effectLst/>
                <a:latin typeface="+mn-lt"/>
                <a:ea typeface="+mn-ea"/>
                <a:cs typeface="+mn-cs"/>
              </a:rPr>
              <a:t>detours</a:t>
            </a:r>
            <a:r>
              <a:rPr lang="en-US" sz="1200" kern="1200" dirty="0">
                <a:solidFill>
                  <a:schemeClr val="tx1"/>
                </a:solidFill>
                <a:effectLst/>
                <a:latin typeface="+mn-lt"/>
                <a:ea typeface="+mn-ea"/>
                <a:cs typeface="+mn-cs"/>
              </a:rPr>
              <a:t> us from </a:t>
            </a:r>
            <a:r>
              <a:rPr lang="en-US" sz="1200" kern="1200" baseline="0" dirty="0">
                <a:solidFill>
                  <a:schemeClr val="tx1"/>
                </a:solidFill>
                <a:effectLst/>
                <a:latin typeface="+mn-lt"/>
                <a:ea typeface="+mn-ea"/>
                <a:cs typeface="+mn-cs"/>
              </a:rPr>
              <a:t>achieving our financial goals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So how do we stop the counterproductive behaviors?</a:t>
            </a:r>
          </a:p>
          <a:p>
            <a:r>
              <a:rPr lang="en-US" dirty="0"/>
              <a:t>We have to go back to the beginning </a:t>
            </a:r>
          </a:p>
          <a:p>
            <a:endParaRPr lang="en-US" dirty="0"/>
          </a:p>
          <a:p>
            <a:r>
              <a:rPr lang="en-US" dirty="0"/>
              <a:t>[click]</a:t>
            </a:r>
          </a:p>
          <a:p>
            <a:r>
              <a:rPr lang="en-US" dirty="0"/>
              <a:t>and understand where our </a:t>
            </a:r>
            <a:r>
              <a:rPr lang="en-US" b="0" dirty="0"/>
              <a:t>values </a:t>
            </a:r>
            <a:r>
              <a:rPr lang="en-US" dirty="0"/>
              <a:t>about money and spending came from.</a:t>
            </a:r>
          </a:p>
          <a:p>
            <a:r>
              <a:rPr lang="en-US" dirty="0"/>
              <a:t>The only way to alter your attitude toward money  and thus your behavior is to understand the values that lead to those attitudes. </a:t>
            </a:r>
          </a:p>
          <a:p>
            <a:endParaRPr lang="en-US" dirty="0"/>
          </a:p>
          <a:p>
            <a:r>
              <a:rPr lang="en-US" b="1" dirty="0"/>
              <a:t>NEXT SLIDE</a:t>
            </a:r>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549718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200" dirty="0">
                <a:effectLst/>
                <a:latin typeface="Arial"/>
                <a:ea typeface="Calibri"/>
                <a:cs typeface="Times New Roman"/>
              </a:rPr>
              <a:t>Our money values are influenced by several different factors:  What affects our money values? Were going to start with</a:t>
            </a:r>
            <a:r>
              <a:rPr lang="en-US" sz="1200" baseline="0" dirty="0">
                <a:effectLst/>
                <a:latin typeface="Arial"/>
                <a:ea typeface="Calibri"/>
                <a:cs typeface="Times New Roman"/>
              </a:rPr>
              <a:t> our family. </a:t>
            </a:r>
          </a:p>
          <a:p>
            <a:pPr marL="0" marR="0">
              <a:lnSpc>
                <a:spcPct val="115000"/>
              </a:lnSpc>
              <a:spcBef>
                <a:spcPts val="0"/>
              </a:spcBef>
              <a:spcAft>
                <a:spcPts val="1000"/>
              </a:spcAft>
            </a:pPr>
            <a:endParaRPr lang="en-US" sz="1200" b="0" dirty="0">
              <a:effectLst/>
              <a:latin typeface="Arial"/>
              <a:ea typeface="Calibri"/>
              <a:cs typeface="Times New Roman"/>
            </a:endParaRPr>
          </a:p>
          <a:p>
            <a:pPr marL="0" marR="0">
              <a:lnSpc>
                <a:spcPct val="115000"/>
              </a:lnSpc>
              <a:spcBef>
                <a:spcPts val="0"/>
              </a:spcBef>
              <a:spcAft>
                <a:spcPts val="1000"/>
              </a:spcAft>
            </a:pPr>
            <a:r>
              <a:rPr lang="en-US" sz="1200" b="0" dirty="0">
                <a:effectLst/>
                <a:latin typeface="Arial"/>
                <a:ea typeface="Calibri"/>
                <a:cs typeface="Times New Roman"/>
              </a:rPr>
              <a:t>[click on ‘family’ hexagon]</a:t>
            </a:r>
          </a:p>
          <a:p>
            <a:pPr marL="0" marR="0">
              <a:lnSpc>
                <a:spcPct val="115000"/>
              </a:lnSpc>
              <a:spcBef>
                <a:spcPts val="0"/>
              </a:spcBef>
              <a:spcAft>
                <a:spcPts val="1000"/>
              </a:spcAft>
            </a:pPr>
            <a:r>
              <a:rPr lang="en-US" sz="1200" b="1" dirty="0">
                <a:effectLst/>
                <a:latin typeface="Arial"/>
                <a:ea typeface="Calibri"/>
                <a:cs typeface="Times New Roman"/>
              </a:rPr>
              <a:t>Family</a:t>
            </a:r>
            <a:endParaRPr lang="en-US" sz="1200" b="0" dirty="0">
              <a:effectLst/>
              <a:latin typeface="+mn-lt"/>
              <a:ea typeface="Calibri"/>
              <a:cs typeface="Times New Roman"/>
            </a:endParaRPr>
          </a:p>
          <a:p>
            <a:pPr marL="0" marR="0">
              <a:lnSpc>
                <a:spcPct val="115000"/>
              </a:lnSpc>
              <a:spcBef>
                <a:spcPts val="0"/>
              </a:spcBef>
              <a:spcAft>
                <a:spcPts val="1000"/>
              </a:spcAft>
            </a:pPr>
            <a:r>
              <a:rPr lang="en-US" sz="1200" dirty="0">
                <a:effectLst/>
                <a:latin typeface="Arial"/>
                <a:ea typeface="Calibri"/>
                <a:cs typeface="Times New Roman"/>
              </a:rPr>
              <a:t>The family in which a person is raised usually has the greatest influence on an individual’s values about money. Research finds that we are a lot more like our parents than we think, at least as far as our spending habits are concerned. Our tendency to spend or save, the way we manage money, even the brands we choose to spend our money on; are all highly influenced by what our parents did while we were growing up.</a:t>
            </a:r>
          </a:p>
          <a:p>
            <a:pPr marL="0" marR="0">
              <a:lnSpc>
                <a:spcPct val="115000"/>
              </a:lnSpc>
              <a:spcBef>
                <a:spcPts val="0"/>
              </a:spcBef>
              <a:spcAft>
                <a:spcPts val="1000"/>
              </a:spcAft>
            </a:pPr>
            <a:endParaRPr lang="en-US" sz="1200" b="0" dirty="0">
              <a:effectLst/>
              <a:latin typeface="Arial"/>
              <a:ea typeface="Calibri"/>
              <a:cs typeface="Times New Roman"/>
            </a:endParaRPr>
          </a:p>
          <a:p>
            <a:pPr marL="0" marR="0">
              <a:lnSpc>
                <a:spcPct val="115000"/>
              </a:lnSpc>
              <a:spcBef>
                <a:spcPts val="0"/>
              </a:spcBef>
              <a:spcAft>
                <a:spcPts val="1000"/>
              </a:spcAft>
            </a:pPr>
            <a:r>
              <a:rPr lang="en-US" sz="1200" b="0" dirty="0">
                <a:effectLst/>
                <a:latin typeface="Arial"/>
                <a:ea typeface="Calibri"/>
                <a:cs typeface="Times New Roman"/>
              </a:rPr>
              <a:t>[click</a:t>
            </a:r>
            <a:r>
              <a:rPr lang="en-US" sz="1200" b="0" baseline="0" dirty="0">
                <a:effectLst/>
                <a:latin typeface="Arial"/>
                <a:ea typeface="Calibri"/>
                <a:cs typeface="Times New Roman"/>
              </a:rPr>
              <a:t> on hexagon 2]</a:t>
            </a:r>
            <a:endParaRPr lang="en-US" sz="1200" b="1" dirty="0">
              <a:effectLst/>
              <a:latin typeface="Arial"/>
              <a:ea typeface="Calibri"/>
              <a:cs typeface="Times New Roman"/>
            </a:endParaRPr>
          </a:p>
          <a:p>
            <a:pPr marL="0" marR="0">
              <a:lnSpc>
                <a:spcPct val="115000"/>
              </a:lnSpc>
              <a:spcBef>
                <a:spcPts val="0"/>
              </a:spcBef>
              <a:spcAft>
                <a:spcPts val="1000"/>
              </a:spcAft>
            </a:pPr>
            <a:r>
              <a:rPr lang="en-US" sz="1200" b="1" dirty="0">
                <a:effectLst/>
                <a:latin typeface="Arial"/>
                <a:ea typeface="Calibri"/>
                <a:cs typeface="Times New Roman"/>
              </a:rPr>
              <a:t>Media</a:t>
            </a:r>
            <a:endParaRPr lang="en-US" sz="1200" b="0" dirty="0">
              <a:effectLst/>
              <a:latin typeface="+mn-lt"/>
              <a:ea typeface="Calibri"/>
              <a:cs typeface="Times New Roman"/>
            </a:endParaRPr>
          </a:p>
          <a:p>
            <a:pPr marL="0" marR="0">
              <a:lnSpc>
                <a:spcPct val="115000"/>
              </a:lnSpc>
              <a:spcBef>
                <a:spcPts val="0"/>
              </a:spcBef>
              <a:spcAft>
                <a:spcPts val="1000"/>
              </a:spcAft>
            </a:pPr>
            <a:r>
              <a:rPr lang="en-US" sz="1200" dirty="0">
                <a:effectLst/>
                <a:latin typeface="Arial"/>
                <a:ea typeface="Calibri"/>
                <a:cs typeface="Times New Roman"/>
              </a:rPr>
              <a:t>American movies and television shows are filled with images of “the good life.”   The lifestyle depicted is often far from the reality that most of us experience; and yet, these projected images deeply influence the way we see our personal level of success and what we value.</a:t>
            </a:r>
            <a:endParaRPr lang="en-US" sz="1200" dirty="0">
              <a:effectLst/>
              <a:latin typeface="+mn-lt"/>
              <a:ea typeface="Calibri"/>
              <a:cs typeface="Times New Roman"/>
            </a:endParaRPr>
          </a:p>
          <a:p>
            <a:pPr marL="0" marR="0">
              <a:lnSpc>
                <a:spcPct val="115000"/>
              </a:lnSpc>
              <a:spcBef>
                <a:spcPts val="0"/>
              </a:spcBef>
              <a:spcAft>
                <a:spcPts val="1000"/>
              </a:spcAft>
            </a:pPr>
            <a:endParaRPr lang="en-US" sz="1200" b="0" dirty="0">
              <a:effectLst/>
              <a:latin typeface="+mn-lt"/>
              <a:ea typeface="Calibri"/>
              <a:cs typeface="Times New Roman"/>
            </a:endParaRPr>
          </a:p>
          <a:p>
            <a:pPr marL="0" marR="0">
              <a:lnSpc>
                <a:spcPct val="115000"/>
              </a:lnSpc>
              <a:spcBef>
                <a:spcPts val="0"/>
              </a:spcBef>
              <a:spcAft>
                <a:spcPts val="1000"/>
              </a:spcAft>
            </a:pPr>
            <a:r>
              <a:rPr lang="en-US" sz="1200" b="0" dirty="0">
                <a:effectLst/>
                <a:latin typeface="+mn-lt"/>
                <a:ea typeface="Calibri"/>
                <a:cs typeface="Times New Roman"/>
              </a:rPr>
              <a:t>[click</a:t>
            </a:r>
            <a:r>
              <a:rPr lang="en-US" sz="1200" b="0" baseline="0" dirty="0">
                <a:effectLst/>
                <a:latin typeface="+mn-lt"/>
                <a:ea typeface="Calibri"/>
                <a:cs typeface="Times New Roman"/>
              </a:rPr>
              <a:t> on hexagon 3]</a:t>
            </a:r>
            <a:endParaRPr lang="en-US" sz="1200" b="1" dirty="0">
              <a:effectLst/>
              <a:latin typeface="Arial"/>
              <a:ea typeface="Calibri"/>
              <a:cs typeface="Times New Roman"/>
            </a:endParaRPr>
          </a:p>
          <a:p>
            <a:pPr marL="0" marR="0">
              <a:lnSpc>
                <a:spcPct val="115000"/>
              </a:lnSpc>
              <a:spcBef>
                <a:spcPts val="0"/>
              </a:spcBef>
              <a:spcAft>
                <a:spcPts val="1000"/>
              </a:spcAft>
            </a:pPr>
            <a:r>
              <a:rPr lang="en-US" sz="1200" b="1" dirty="0">
                <a:effectLst/>
                <a:latin typeface="Arial"/>
                <a:ea typeface="Calibri"/>
                <a:cs typeface="Times New Roman"/>
              </a:rPr>
              <a:t>Culture</a:t>
            </a:r>
            <a:endParaRPr lang="en-US" sz="1200" b="0" dirty="0">
              <a:effectLst/>
              <a:latin typeface="+mn-lt"/>
              <a:ea typeface="Calibri"/>
              <a:cs typeface="Times New Roman"/>
            </a:endParaRPr>
          </a:p>
          <a:p>
            <a:pPr marL="0" marR="0">
              <a:lnSpc>
                <a:spcPct val="115000"/>
              </a:lnSpc>
              <a:spcBef>
                <a:spcPts val="0"/>
              </a:spcBef>
              <a:spcAft>
                <a:spcPts val="1000"/>
              </a:spcAft>
            </a:pPr>
            <a:r>
              <a:rPr lang="en-US" sz="1200" dirty="0">
                <a:effectLst/>
                <a:latin typeface="Arial"/>
                <a:ea typeface="Calibri"/>
                <a:cs typeface="Times New Roman"/>
              </a:rPr>
              <a:t>An individual’s values are also influenced by cultural values. America is a culture of spending. Since the explosion of easily accessible credit that began in the 1980s, our cultural tendency has been a “buy now, pay later” mentality. We value material goods and, culturally speaking, tend to judge others not on their character, but rather on what they own.  </a:t>
            </a:r>
          </a:p>
          <a:p>
            <a:pPr marL="0" marR="0">
              <a:lnSpc>
                <a:spcPct val="115000"/>
              </a:lnSpc>
              <a:spcBef>
                <a:spcPts val="0"/>
              </a:spcBef>
              <a:spcAft>
                <a:spcPts val="1000"/>
              </a:spcAft>
            </a:pPr>
            <a:endParaRPr lang="en-US" sz="1200" b="1" dirty="0">
              <a:effectLst/>
              <a:latin typeface="Arial"/>
              <a:ea typeface="Calibri"/>
              <a:cs typeface="Times New Roman"/>
            </a:endParaRPr>
          </a:p>
          <a:p>
            <a:pPr marL="0" marR="0">
              <a:lnSpc>
                <a:spcPct val="115000"/>
              </a:lnSpc>
              <a:spcBef>
                <a:spcPts val="0"/>
              </a:spcBef>
              <a:spcAft>
                <a:spcPts val="1000"/>
              </a:spcAft>
            </a:pPr>
            <a:r>
              <a:rPr lang="en-US" sz="1200" b="1" dirty="0">
                <a:effectLst/>
                <a:latin typeface="Arial"/>
                <a:ea typeface="Calibri"/>
                <a:cs typeface="Times New Roman"/>
              </a:rPr>
              <a:t>NEXT</a:t>
            </a:r>
            <a:r>
              <a:rPr lang="en-US" sz="1200" b="1" baseline="0" dirty="0">
                <a:effectLst/>
                <a:latin typeface="Arial"/>
                <a:ea typeface="Calibri"/>
                <a:cs typeface="Times New Roman"/>
              </a:rPr>
              <a:t> SLIDE</a:t>
            </a:r>
            <a:endParaRPr lang="en-US" sz="1200" b="1" dirty="0">
              <a:effectLst/>
              <a:latin typeface="+mn-lt"/>
              <a:ea typeface="Calibri"/>
              <a:cs typeface="Times New Roman"/>
            </a:endParaRPr>
          </a:p>
          <a:p>
            <a:endParaRPr lang="en-US" dirty="0"/>
          </a:p>
        </p:txBody>
      </p:sp>
      <p:sp>
        <p:nvSpPr>
          <p:cNvPr id="4" name="Slide Number Placeholder 3"/>
          <p:cNvSpPr>
            <a:spLocks noGrp="1"/>
          </p:cNvSpPr>
          <p:nvPr>
            <p:ph type="sldNum" sz="quarter" idx="10"/>
          </p:nvPr>
        </p:nvSpPr>
        <p:spPr/>
        <p:txBody>
          <a:bodyPr/>
          <a:lstStyle/>
          <a:p>
            <a:fld id="{863F785C-F93D-4343-BB7F-99EBCC4696DA}"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009358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Next were going to do an exercise,</a:t>
            </a:r>
            <a:r>
              <a:rPr lang="en-US" sz="1200" kern="1200" baseline="0" dirty="0">
                <a:solidFill>
                  <a:schemeClr val="tx1"/>
                </a:solidFill>
                <a:effectLst/>
                <a:latin typeface="+mn-lt"/>
                <a:ea typeface="+mn-ea"/>
                <a:cs typeface="+mn-cs"/>
              </a:rPr>
              <a:t> so if you can find a piece of paper and something to write with then you can jot down some ideas as we go along.   </a:t>
            </a:r>
            <a:r>
              <a:rPr lang="en-US" sz="1200" kern="1200" dirty="0">
                <a:solidFill>
                  <a:schemeClr val="tx1"/>
                </a:solidFill>
                <a:effectLst/>
                <a:latin typeface="+mn-lt"/>
                <a:ea typeface="+mn-ea"/>
                <a:cs typeface="+mn-cs"/>
              </a:rPr>
              <a:t>In this exercise we will follow the next 6 steps to learn about our values.</a:t>
            </a: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Don’t display step 1 until all participants</a:t>
            </a:r>
            <a:r>
              <a:rPr lang="en-US" sz="1200" b="1" i="1" kern="1200" baseline="0" dirty="0">
                <a:solidFill>
                  <a:schemeClr val="tx1"/>
                </a:solidFill>
                <a:effectLst/>
                <a:latin typeface="+mn-lt"/>
                <a:ea typeface="+mn-ea"/>
                <a:cs typeface="+mn-cs"/>
              </a:rPr>
              <a:t> are prepared</a:t>
            </a:r>
          </a:p>
          <a:p>
            <a:r>
              <a:rPr lang="en-US" sz="1200" i="0" kern="1200" baseline="0" dirty="0">
                <a:solidFill>
                  <a:schemeClr val="tx1"/>
                </a:solidFill>
                <a:effectLst/>
                <a:latin typeface="+mn-lt"/>
                <a:ea typeface="+mn-ea"/>
                <a:cs typeface="+mn-cs"/>
              </a:rPr>
              <a:t>[click on corresponding step to move through the activity] </a:t>
            </a:r>
          </a:p>
          <a:p>
            <a:r>
              <a:rPr lang="en-US" sz="1200" i="1" kern="1200" baseline="0" dirty="0">
                <a:solidFill>
                  <a:schemeClr val="tx1"/>
                </a:solidFill>
                <a:effectLst/>
                <a:latin typeface="+mn-lt"/>
                <a:ea typeface="+mn-ea"/>
                <a:cs typeface="+mn-cs"/>
              </a:rPr>
              <a:t>**allow 2-3 minutes per step**</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Step 1: Identify a time in your life when you felt the happiest</a:t>
            </a:r>
          </a:p>
          <a:p>
            <a:pPr lvl="0"/>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What were you doing?</a:t>
            </a:r>
          </a:p>
          <a:p>
            <a:pPr lvl="1"/>
            <a:r>
              <a:rPr lang="en-US" sz="1200" kern="1200" dirty="0">
                <a:solidFill>
                  <a:schemeClr val="tx1"/>
                </a:solidFill>
                <a:effectLst/>
                <a:latin typeface="+mn-lt"/>
                <a:ea typeface="+mn-ea"/>
                <a:cs typeface="+mn-cs"/>
              </a:rPr>
              <a:t>Were there others with you? If so whom?</a:t>
            </a:r>
          </a:p>
          <a:p>
            <a:pPr lvl="1"/>
            <a:r>
              <a:rPr lang="en-US" sz="1200" kern="1200" dirty="0">
                <a:solidFill>
                  <a:schemeClr val="tx1"/>
                </a:solidFill>
                <a:effectLst/>
                <a:latin typeface="+mn-lt"/>
                <a:ea typeface="+mn-ea"/>
                <a:cs typeface="+mn-cs"/>
              </a:rPr>
              <a:t>What in particular made this time happy?</a:t>
            </a:r>
          </a:p>
          <a:p>
            <a:endParaRPr lang="en-US" sz="1200" i="0" kern="1200" baseline="0" dirty="0">
              <a:solidFill>
                <a:schemeClr val="tx1"/>
              </a:solidFill>
              <a:effectLst/>
              <a:latin typeface="+mn-lt"/>
              <a:ea typeface="+mn-ea"/>
              <a:cs typeface="+mn-cs"/>
            </a:endParaRPr>
          </a:p>
          <a:p>
            <a:pPr lvl="0" indent="-457200"/>
            <a:r>
              <a:rPr lang="en-US" sz="1200" kern="1200" dirty="0">
                <a:solidFill>
                  <a:schemeClr val="tx1"/>
                </a:solidFill>
                <a:effectLst/>
                <a:latin typeface="+mn-lt"/>
                <a:ea typeface="+mn-ea"/>
                <a:cs typeface="+mn-cs"/>
              </a:rPr>
              <a:t>Step 2: Identify a time in your life when you made a difficult decision, but knew with all certainty that it was the right decision</a:t>
            </a:r>
          </a:p>
          <a:p>
            <a:pPr lvl="0" indent="-457200"/>
            <a:endParaRPr lang="en-US" sz="1200" kern="1200" dirty="0">
              <a:solidFill>
                <a:schemeClr val="tx1"/>
              </a:solidFill>
              <a:effectLst/>
              <a:latin typeface="+mn-lt"/>
              <a:ea typeface="+mn-ea"/>
              <a:cs typeface="+mn-cs"/>
            </a:endParaRPr>
          </a:p>
          <a:p>
            <a:pPr lvl="1" indent="-457200"/>
            <a:r>
              <a:rPr lang="en-US" sz="1200" kern="1200" dirty="0">
                <a:solidFill>
                  <a:schemeClr val="tx1"/>
                </a:solidFill>
                <a:effectLst/>
                <a:latin typeface="+mn-lt"/>
                <a:ea typeface="+mn-ea"/>
                <a:cs typeface="+mn-cs"/>
              </a:rPr>
              <a:t>	What made the decision difficult to make?</a:t>
            </a:r>
          </a:p>
          <a:p>
            <a:pPr lvl="1"/>
            <a:r>
              <a:rPr lang="en-US" sz="1200" kern="1200" dirty="0">
                <a:solidFill>
                  <a:schemeClr val="tx1"/>
                </a:solidFill>
                <a:effectLst/>
                <a:latin typeface="+mn-lt"/>
                <a:ea typeface="+mn-ea"/>
                <a:cs typeface="+mn-cs"/>
              </a:rPr>
              <a:t>Did you feel relief once the decision was made? </a:t>
            </a:r>
          </a:p>
          <a:p>
            <a:pPr lvl="1"/>
            <a:r>
              <a:rPr lang="en-US" sz="1200" kern="1200" dirty="0">
                <a:solidFill>
                  <a:schemeClr val="tx1"/>
                </a:solidFill>
                <a:effectLst/>
                <a:latin typeface="+mn-lt"/>
                <a:ea typeface="+mn-ea"/>
                <a:cs typeface="+mn-cs"/>
              </a:rPr>
              <a:t>How did you know it was the right decision?</a:t>
            </a:r>
          </a:p>
          <a:p>
            <a:endParaRPr lang="en-US" sz="1200" i="0" kern="1200" baseline="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Step 3: Identify a time in your life when you felt the most successful</a:t>
            </a:r>
          </a:p>
          <a:p>
            <a:pPr lvl="0"/>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What about the achievement made it a success? </a:t>
            </a:r>
          </a:p>
          <a:p>
            <a:pPr lvl="1"/>
            <a:r>
              <a:rPr lang="en-US" sz="1200" kern="1200" dirty="0">
                <a:solidFill>
                  <a:schemeClr val="tx1"/>
                </a:solidFill>
                <a:effectLst/>
                <a:latin typeface="+mn-lt"/>
                <a:ea typeface="+mn-ea"/>
                <a:cs typeface="+mn-cs"/>
              </a:rPr>
              <a:t>Did other people know about the success or was it a personal achievement?</a:t>
            </a:r>
          </a:p>
          <a:p>
            <a:pPr lvl="1"/>
            <a:r>
              <a:rPr lang="en-US" sz="1200" kern="1200" dirty="0">
                <a:solidFill>
                  <a:schemeClr val="tx1"/>
                </a:solidFill>
                <a:effectLst/>
                <a:latin typeface="+mn-lt"/>
                <a:ea typeface="+mn-ea"/>
                <a:cs typeface="+mn-cs"/>
              </a:rPr>
              <a:t>What particularly made you feel successful?</a:t>
            </a:r>
          </a:p>
          <a:p>
            <a:r>
              <a:rPr lang="en-US" sz="1200" kern="1200" dirty="0">
                <a:solidFill>
                  <a:schemeClr val="tx1"/>
                </a:solidFill>
                <a:effectLst/>
                <a:latin typeface="+mn-lt"/>
                <a:ea typeface="+mn-ea"/>
                <a:cs typeface="+mn-cs"/>
              </a:rPr>
              <a:t> </a:t>
            </a:r>
            <a:endParaRPr lang="en-US" sz="1200" i="0" kern="1200" baseline="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Step 4: Identify a time in your life when you felt the most satisfied and peaceful</a:t>
            </a:r>
          </a:p>
          <a:p>
            <a:pPr lvl="1"/>
            <a:r>
              <a:rPr lang="en-US" sz="1200" kern="1200" dirty="0">
                <a:solidFill>
                  <a:schemeClr val="tx1"/>
                </a:solidFill>
                <a:effectLst/>
                <a:latin typeface="+mn-lt"/>
                <a:ea typeface="+mn-ea"/>
                <a:cs typeface="+mn-cs"/>
              </a:rPr>
              <a:t>What was happening at the time?</a:t>
            </a:r>
          </a:p>
          <a:p>
            <a:pPr lvl="1"/>
            <a:r>
              <a:rPr lang="en-US" sz="1200" kern="1200" dirty="0">
                <a:solidFill>
                  <a:schemeClr val="tx1"/>
                </a:solidFill>
                <a:effectLst/>
                <a:latin typeface="+mn-lt"/>
                <a:ea typeface="+mn-ea"/>
                <a:cs typeface="+mn-cs"/>
              </a:rPr>
              <a:t>Were there others with you? If so whom?</a:t>
            </a:r>
          </a:p>
          <a:p>
            <a:pPr lvl="1"/>
            <a:r>
              <a:rPr lang="en-US" sz="1200" kern="1200" dirty="0">
                <a:solidFill>
                  <a:schemeClr val="tx1"/>
                </a:solidFill>
                <a:effectLst/>
                <a:latin typeface="+mn-lt"/>
                <a:ea typeface="+mn-ea"/>
                <a:cs typeface="+mn-cs"/>
              </a:rPr>
              <a:t>What in particular made this time peaceful and satisfying?</a:t>
            </a:r>
          </a:p>
          <a:p>
            <a:r>
              <a:rPr lang="en-US" sz="1200" b="1" kern="1200" dirty="0">
                <a:solidFill>
                  <a:schemeClr val="tx1"/>
                </a:solidFill>
                <a:effectLst/>
                <a:latin typeface="+mn-lt"/>
                <a:ea typeface="+mn-ea"/>
                <a:cs typeface="+mn-cs"/>
              </a:rPr>
              <a:t> </a:t>
            </a:r>
            <a:endParaRPr lang="en-US" sz="1200" i="0" kern="1200" baseline="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Step 5: Using your experiences of happiness, certainty, success and satisfaction try to describe in just a few words why each experience was truly important and memorable.  </a:t>
            </a:r>
          </a:p>
          <a:p>
            <a:endParaRPr lang="en-US" sz="1200" b="0"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**allow 3-5 minutes for this step after providing</a:t>
            </a:r>
            <a:r>
              <a:rPr lang="en-US" sz="1200" b="0" i="1" kern="1200" baseline="0" dirty="0">
                <a:solidFill>
                  <a:schemeClr val="tx1"/>
                </a:solidFill>
                <a:effectLst/>
                <a:latin typeface="+mn-lt"/>
                <a:ea typeface="+mn-ea"/>
                <a:cs typeface="+mn-cs"/>
              </a:rPr>
              <a:t> description below</a:t>
            </a:r>
            <a:r>
              <a:rPr lang="en-US" sz="1200" b="0" i="1"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exercise often leads us to our </a:t>
            </a:r>
            <a:r>
              <a:rPr lang="en-US" sz="1200" kern="1200" baseline="0" dirty="0">
                <a:solidFill>
                  <a:schemeClr val="tx1"/>
                </a:solidFill>
                <a:effectLst/>
                <a:latin typeface="+mn-lt"/>
                <a:ea typeface="+mn-ea"/>
                <a:cs typeface="+mn-cs"/>
              </a:rPr>
              <a:t>few core values</a:t>
            </a:r>
          </a:p>
          <a:p>
            <a:r>
              <a:rPr lang="en-US" dirty="0"/>
              <a:t>To give you some</a:t>
            </a:r>
            <a:r>
              <a:rPr lang="en-US" baseline="0" dirty="0"/>
              <a:t> words used to describe values you can refer to the handout [NAME OF HANDOUT- list of value words]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Most people have between 3 and 7 core values. If you find you have more than 7, see if some of them group together. If so, choose the one that best represents that group of values. For instance, if you felt most successful after organizing a million dollar fund raising drive for your favorite charity you may use the value words philanthropy, community, and generosity, to describe why that event was meaningful.  These three words could then be condensed even further to say that “service to others” was the true value of the event. </a:t>
            </a:r>
          </a:p>
          <a:p>
            <a:endParaRPr lang="en-US" sz="1200" i="0" kern="1200" baseline="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Step 6: Once you have defined your core values, think about the ways in which you choose to spend money.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Are your spending choices in line with your core values?</a:t>
            </a:r>
          </a:p>
          <a:p>
            <a:pPr lvl="1"/>
            <a:r>
              <a:rPr lang="en-US" sz="1200" kern="1200" dirty="0">
                <a:solidFill>
                  <a:schemeClr val="tx1"/>
                </a:solidFill>
                <a:effectLst/>
                <a:latin typeface="+mn-lt"/>
                <a:ea typeface="+mn-ea"/>
                <a:cs typeface="+mn-cs"/>
              </a:rPr>
              <a:t>If not, what changes can you make to better align your spending and values?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**allow 3-5 minutes**</a:t>
            </a:r>
            <a:endParaRPr lang="en-US" sz="1200" kern="1200" dirty="0">
              <a:solidFill>
                <a:schemeClr val="tx1"/>
              </a:solidFill>
              <a:effectLst/>
              <a:latin typeface="+mn-lt"/>
              <a:ea typeface="+mn-ea"/>
              <a:cs typeface="+mn-cs"/>
            </a:endParaRPr>
          </a:p>
          <a:p>
            <a:endParaRPr lang="en-US" sz="1200" i="0" kern="1200" baseline="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63F785C-F93D-4343-BB7F-99EBCC4696DA}"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507847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99D6A-CD2C-4FFA-BE4F-5136D58804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6DDA57-0D8A-4D2E-8727-806DCCE31E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17A604-E37D-4C23-A0F2-F7CD80840ECB}"/>
              </a:ext>
            </a:extLst>
          </p:cNvPr>
          <p:cNvSpPr>
            <a:spLocks noGrp="1"/>
          </p:cNvSpPr>
          <p:nvPr>
            <p:ph type="dt" sz="half" idx="10"/>
          </p:nvPr>
        </p:nvSpPr>
        <p:spPr/>
        <p:txBody>
          <a:bodyPr/>
          <a:lstStyle/>
          <a:p>
            <a:fld id="{D196DD14-F30D-4010-A7DD-76E55DCA222B}" type="datetimeFigureOut">
              <a:rPr lang="en-US" smtClean="0">
                <a:solidFill>
                  <a:prstClr val="black">
                    <a:tint val="75000"/>
                  </a:prstClr>
                </a:solidFill>
              </a:rPr>
              <a:pPr/>
              <a:t>10/5/2020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BD521FC-409D-419C-875B-F7700B36D39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9FE4FB4-F7C1-4133-8DD6-0D776811929A}"/>
              </a:ext>
            </a:extLst>
          </p:cNvPr>
          <p:cNvSpPr>
            <a:spLocks noGrp="1"/>
          </p:cNvSpPr>
          <p:nvPr>
            <p:ph type="sldNum" sz="quarter" idx="12"/>
          </p:nvPr>
        </p:nvSpPr>
        <p:spPr/>
        <p:txBody>
          <a:bodyPr/>
          <a:lstStyle/>
          <a:p>
            <a:fld id="{1E019B60-3206-48C6-85DC-A98833B1F457}" type="slidenum">
              <a:rPr lang="en-US" smtClean="0">
                <a:solidFill>
                  <a:prstClr val="black">
                    <a:tint val="75000"/>
                  </a:prstClr>
                </a:solidFill>
              </a:rPr>
              <a:pPr/>
              <a:t>‹#›</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711541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EC1D1-D1D4-4555-A0FF-47276DD152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100847-A681-4516-87EB-6C89B0B69D5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A8BCAF-01BD-4733-B5DA-3360E67041C1}"/>
              </a:ext>
            </a:extLst>
          </p:cNvPr>
          <p:cNvSpPr>
            <a:spLocks noGrp="1"/>
          </p:cNvSpPr>
          <p:nvPr>
            <p:ph type="dt" sz="half" idx="10"/>
          </p:nvPr>
        </p:nvSpPr>
        <p:spPr/>
        <p:txBody>
          <a:bodyPr/>
          <a:lstStyle/>
          <a:p>
            <a:fld id="{D196DD14-F30D-4010-A7DD-76E55DCA222B}" type="datetimeFigureOut">
              <a:rPr lang="en-US" smtClean="0">
                <a:solidFill>
                  <a:prstClr val="black">
                    <a:tint val="75000"/>
                  </a:prstClr>
                </a:solidFill>
              </a:rPr>
              <a:pPr/>
              <a:t>10/5/2020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5A32A8-A25F-4907-ACC8-CAD709017D7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4DC300-F6AE-413E-9697-301EAE43A094}"/>
              </a:ext>
            </a:extLst>
          </p:cNvPr>
          <p:cNvSpPr>
            <a:spLocks noGrp="1"/>
          </p:cNvSpPr>
          <p:nvPr>
            <p:ph type="sldNum" sz="quarter" idx="12"/>
          </p:nvPr>
        </p:nvSpPr>
        <p:spPr/>
        <p:txBody>
          <a:bodyPr/>
          <a:lstStyle/>
          <a:p>
            <a:fld id="{1E019B60-3206-48C6-85DC-A98833B1F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5070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13C4D2-65DF-48BF-A6E8-D24468CCF0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4E8F51-6596-4F55-A421-DF6D3DFDB91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92486A-32A4-4F7E-8928-CAD916B56D29}"/>
              </a:ext>
            </a:extLst>
          </p:cNvPr>
          <p:cNvSpPr>
            <a:spLocks noGrp="1"/>
          </p:cNvSpPr>
          <p:nvPr>
            <p:ph type="dt" sz="half" idx="10"/>
          </p:nvPr>
        </p:nvSpPr>
        <p:spPr/>
        <p:txBody>
          <a:bodyPr/>
          <a:lstStyle/>
          <a:p>
            <a:fld id="{D196DD14-F30D-4010-A7DD-76E55DCA222B}" type="datetimeFigureOut">
              <a:rPr lang="en-US" smtClean="0">
                <a:solidFill>
                  <a:prstClr val="black">
                    <a:tint val="75000"/>
                  </a:prstClr>
                </a:solidFill>
              </a:rPr>
              <a:pPr/>
              <a:t>10/5/2020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22F83D-9ECF-4A80-A435-772F3298FC2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23C6EB0-FB6E-4809-AD87-877A3560702D}"/>
              </a:ext>
            </a:extLst>
          </p:cNvPr>
          <p:cNvSpPr>
            <a:spLocks noGrp="1"/>
          </p:cNvSpPr>
          <p:nvPr>
            <p:ph type="sldNum" sz="quarter" idx="12"/>
          </p:nvPr>
        </p:nvSpPr>
        <p:spPr/>
        <p:txBody>
          <a:bodyPr/>
          <a:lstStyle/>
          <a:p>
            <a:fld id="{1E019B60-3206-48C6-85DC-A98833B1F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4638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384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A498719-BE06-44C1-AB44-BBDDE0539610}" type="datetimeFigureOut">
              <a:rPr lang="en-US" smtClean="0">
                <a:solidFill>
                  <a:prstClr val="black">
                    <a:tint val="75000"/>
                  </a:prstClr>
                </a:solidFill>
              </a:rPr>
              <a:pPr/>
              <a:t>10/5/2020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1BD2FC-3A5A-43A8-8C39-6F970530A5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7468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498719-BE06-44C1-AB44-BBDDE0539610}" type="datetimeFigureOut">
              <a:rPr lang="en-US" smtClean="0">
                <a:solidFill>
                  <a:prstClr val="black">
                    <a:tint val="75000"/>
                  </a:prstClr>
                </a:solidFill>
              </a:rPr>
              <a:pPr/>
              <a:t>10/5/2020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1BD2FC-3A5A-43A8-8C39-6F970530A5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7859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498719-BE06-44C1-AB44-BBDDE0539610}" type="datetimeFigureOut">
              <a:rPr lang="en-US" smtClean="0">
                <a:solidFill>
                  <a:prstClr val="black">
                    <a:tint val="75000"/>
                  </a:prstClr>
                </a:solidFill>
              </a:rPr>
              <a:pPr/>
              <a:t>10/5/2020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1BD2FC-3A5A-43A8-8C39-6F970530A5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204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A498719-BE06-44C1-AB44-BBDDE0539610}" type="datetimeFigureOut">
              <a:rPr lang="en-US" smtClean="0">
                <a:solidFill>
                  <a:prstClr val="black">
                    <a:tint val="75000"/>
                  </a:prstClr>
                </a:solidFill>
              </a:rPr>
              <a:pPr/>
              <a:t>10/5/2020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1BD2FC-3A5A-43A8-8C39-6F970530A5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91802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498719-BE06-44C1-AB44-BBDDE0539610}" type="datetimeFigureOut">
              <a:rPr lang="en-US" smtClean="0">
                <a:solidFill>
                  <a:prstClr val="black">
                    <a:tint val="75000"/>
                  </a:prstClr>
                </a:solidFill>
              </a:rPr>
              <a:pPr/>
              <a:t>10/5/2020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01BD2FC-3A5A-43A8-8C39-6F970530A5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8440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A498719-BE06-44C1-AB44-BBDDE0539610}" type="datetimeFigureOut">
              <a:rPr lang="en-US" smtClean="0">
                <a:solidFill>
                  <a:prstClr val="black">
                    <a:tint val="75000"/>
                  </a:prstClr>
                </a:solidFill>
              </a:rPr>
              <a:pPr/>
              <a:t>10/5/2020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01BD2FC-3A5A-43A8-8C39-6F970530A5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88383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498719-BE06-44C1-AB44-BBDDE0539610}" type="datetimeFigureOut">
              <a:rPr lang="en-US" smtClean="0">
                <a:solidFill>
                  <a:prstClr val="black">
                    <a:tint val="75000"/>
                  </a:prstClr>
                </a:solidFill>
              </a:rPr>
              <a:pPr/>
              <a:t>10/5/2020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01BD2FC-3A5A-43A8-8C39-6F970530A5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8621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C2FB6-4DC3-4AC2-8EE1-96487B3A04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32F8F5-027B-4772-99AA-A8E06F7A356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2A728D-603D-4178-AB6A-674F16D8C3FD}"/>
              </a:ext>
            </a:extLst>
          </p:cNvPr>
          <p:cNvSpPr>
            <a:spLocks noGrp="1"/>
          </p:cNvSpPr>
          <p:nvPr>
            <p:ph type="dt" sz="half" idx="10"/>
          </p:nvPr>
        </p:nvSpPr>
        <p:spPr/>
        <p:txBody>
          <a:bodyPr/>
          <a:lstStyle/>
          <a:p>
            <a:fld id="{D196DD14-F30D-4010-A7DD-76E55DCA222B}" type="datetimeFigureOut">
              <a:rPr lang="en-US" smtClean="0">
                <a:solidFill>
                  <a:prstClr val="black">
                    <a:tint val="75000"/>
                  </a:prstClr>
                </a:solidFill>
              </a:rPr>
              <a:pPr/>
              <a:t>10/5/2020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3C8EF20-88B7-4CF0-8046-0B0BF566556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3F9684-52BC-4C5F-A0B4-FFE491CC6534}"/>
              </a:ext>
            </a:extLst>
          </p:cNvPr>
          <p:cNvSpPr>
            <a:spLocks noGrp="1"/>
          </p:cNvSpPr>
          <p:nvPr>
            <p:ph type="sldNum" sz="quarter" idx="12"/>
          </p:nvPr>
        </p:nvSpPr>
        <p:spPr/>
        <p:txBody>
          <a:bodyPr/>
          <a:lstStyle/>
          <a:p>
            <a:fld id="{1E019B60-3206-48C6-85DC-A98833B1F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22935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498719-BE06-44C1-AB44-BBDDE0539610}" type="datetimeFigureOut">
              <a:rPr lang="en-US" smtClean="0">
                <a:solidFill>
                  <a:prstClr val="black">
                    <a:tint val="75000"/>
                  </a:prstClr>
                </a:solidFill>
              </a:rPr>
              <a:pPr/>
              <a:t>10/5/2020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1BD2FC-3A5A-43A8-8C39-6F970530A5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7936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498719-BE06-44C1-AB44-BBDDE0539610}" type="datetimeFigureOut">
              <a:rPr lang="en-US" smtClean="0">
                <a:solidFill>
                  <a:prstClr val="black">
                    <a:tint val="75000"/>
                  </a:prstClr>
                </a:solidFill>
              </a:rPr>
              <a:pPr/>
              <a:t>10/5/2020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1BD2FC-3A5A-43A8-8C39-6F970530A5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1503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498719-BE06-44C1-AB44-BBDDE0539610}" type="datetimeFigureOut">
              <a:rPr lang="en-US" smtClean="0">
                <a:solidFill>
                  <a:prstClr val="black">
                    <a:tint val="75000"/>
                  </a:prstClr>
                </a:solidFill>
              </a:rPr>
              <a:pPr/>
              <a:t>10/5/2020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1BD2FC-3A5A-43A8-8C39-6F970530A5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62511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498719-BE06-44C1-AB44-BBDDE0539610}" type="datetimeFigureOut">
              <a:rPr lang="en-US" smtClean="0">
                <a:solidFill>
                  <a:prstClr val="black">
                    <a:tint val="75000"/>
                  </a:prstClr>
                </a:solidFill>
              </a:rPr>
              <a:pPr/>
              <a:t>10/5/2020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1BD2FC-3A5A-43A8-8C39-6F970530A5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837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D8016-7C2B-4F8F-92C6-2FB989CE82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860828-B821-458A-891C-870D85C367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BF30319-D4CA-4727-B2ED-D18B51ADF8E8}"/>
              </a:ext>
            </a:extLst>
          </p:cNvPr>
          <p:cNvSpPr>
            <a:spLocks noGrp="1"/>
          </p:cNvSpPr>
          <p:nvPr>
            <p:ph type="dt" sz="half" idx="10"/>
          </p:nvPr>
        </p:nvSpPr>
        <p:spPr/>
        <p:txBody>
          <a:bodyPr/>
          <a:lstStyle/>
          <a:p>
            <a:fld id="{D196DD14-F30D-4010-A7DD-76E55DCA222B}" type="datetimeFigureOut">
              <a:rPr lang="en-US" smtClean="0">
                <a:solidFill>
                  <a:prstClr val="black">
                    <a:tint val="75000"/>
                  </a:prstClr>
                </a:solidFill>
              </a:rPr>
              <a:pPr/>
              <a:t>10/5/2020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57ED66B-86C4-444F-A42B-4786174DF25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8670908-6917-4427-B30D-00B5D0A033CE}"/>
              </a:ext>
            </a:extLst>
          </p:cNvPr>
          <p:cNvSpPr>
            <a:spLocks noGrp="1"/>
          </p:cNvSpPr>
          <p:nvPr>
            <p:ph type="sldNum" sz="quarter" idx="12"/>
          </p:nvPr>
        </p:nvSpPr>
        <p:spPr/>
        <p:txBody>
          <a:bodyPr/>
          <a:lstStyle/>
          <a:p>
            <a:fld id="{1E019B60-3206-48C6-85DC-A98833B1F457}" type="slidenum">
              <a:rPr lang="en-US" smtClean="0">
                <a:solidFill>
                  <a:prstClr val="black">
                    <a:tint val="75000"/>
                  </a:prstClr>
                </a:solidFill>
              </a:rPr>
              <a:pPr/>
              <a:t>‹#›</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274829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1E847-BC3A-42D6-9290-FB819F7D9A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B7F47A-567C-4A05-A285-712811ED48D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576390-D744-462E-8E1D-DF882317811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DA1E66-1C97-4629-9593-86211FE17667}"/>
              </a:ext>
            </a:extLst>
          </p:cNvPr>
          <p:cNvSpPr>
            <a:spLocks noGrp="1"/>
          </p:cNvSpPr>
          <p:nvPr>
            <p:ph type="dt" sz="half" idx="10"/>
          </p:nvPr>
        </p:nvSpPr>
        <p:spPr/>
        <p:txBody>
          <a:bodyPr/>
          <a:lstStyle/>
          <a:p>
            <a:fld id="{D196DD14-F30D-4010-A7DD-76E55DCA222B}" type="datetimeFigureOut">
              <a:rPr lang="en-US" smtClean="0">
                <a:solidFill>
                  <a:prstClr val="black">
                    <a:tint val="75000"/>
                  </a:prstClr>
                </a:solidFill>
              </a:rPr>
              <a:pPr/>
              <a:t>10/5/2020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224F177-7091-4B5C-AEC1-0AB86967069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5E00CB2-2BAE-48F0-9348-D56B979C1276}"/>
              </a:ext>
            </a:extLst>
          </p:cNvPr>
          <p:cNvSpPr>
            <a:spLocks noGrp="1"/>
          </p:cNvSpPr>
          <p:nvPr>
            <p:ph type="sldNum" sz="quarter" idx="12"/>
          </p:nvPr>
        </p:nvSpPr>
        <p:spPr/>
        <p:txBody>
          <a:bodyPr/>
          <a:lstStyle/>
          <a:p>
            <a:fld id="{1E019B60-3206-48C6-85DC-A98833B1F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8181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C8636-E7B4-40BE-B2D2-2F0E1E5935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D464BD-E659-4A96-93BF-5DDD320D40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F68886B-6BC7-468E-81AA-5384AB04E9F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EF85B1-3CA9-4008-94BD-57C6DDBD86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490D79A-3262-41C3-BF32-E6161005A93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8D09EF-92EF-4F09-ADB8-E7A8FDBD4F52}"/>
              </a:ext>
            </a:extLst>
          </p:cNvPr>
          <p:cNvSpPr>
            <a:spLocks noGrp="1"/>
          </p:cNvSpPr>
          <p:nvPr>
            <p:ph type="dt" sz="half" idx="10"/>
          </p:nvPr>
        </p:nvSpPr>
        <p:spPr/>
        <p:txBody>
          <a:bodyPr/>
          <a:lstStyle/>
          <a:p>
            <a:fld id="{D196DD14-F30D-4010-A7DD-76E55DCA222B}" type="datetimeFigureOut">
              <a:rPr lang="en-US" smtClean="0">
                <a:solidFill>
                  <a:prstClr val="black">
                    <a:tint val="75000"/>
                  </a:prstClr>
                </a:solidFill>
              </a:rPr>
              <a:pPr/>
              <a:t>10/5/2020</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0641CE49-8567-4209-A0F2-11BC3FD7706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AA5F6CC8-F7F2-4A0E-8AE8-0DCC9E457307}"/>
              </a:ext>
            </a:extLst>
          </p:cNvPr>
          <p:cNvSpPr>
            <a:spLocks noGrp="1"/>
          </p:cNvSpPr>
          <p:nvPr>
            <p:ph type="sldNum" sz="quarter" idx="12"/>
          </p:nvPr>
        </p:nvSpPr>
        <p:spPr/>
        <p:txBody>
          <a:bodyPr/>
          <a:lstStyle/>
          <a:p>
            <a:fld id="{1E019B60-3206-48C6-85DC-A98833B1F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8860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1D1E3-D6DE-49E2-BF43-229FD91AEE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45DD56-1D58-4396-9939-5F121D2C2C47}"/>
              </a:ext>
            </a:extLst>
          </p:cNvPr>
          <p:cNvSpPr>
            <a:spLocks noGrp="1"/>
          </p:cNvSpPr>
          <p:nvPr>
            <p:ph type="dt" sz="half" idx="10"/>
          </p:nvPr>
        </p:nvSpPr>
        <p:spPr/>
        <p:txBody>
          <a:bodyPr/>
          <a:lstStyle/>
          <a:p>
            <a:fld id="{D196DD14-F30D-4010-A7DD-76E55DCA222B}" type="datetimeFigureOut">
              <a:rPr lang="en-US" smtClean="0">
                <a:solidFill>
                  <a:prstClr val="black">
                    <a:tint val="75000"/>
                  </a:prstClr>
                </a:solidFill>
              </a:rPr>
              <a:pPr/>
              <a:t>10/5/2020</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DC75A17-EA37-4C3B-B2AD-F437A440DE6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439CC3F-4B91-4680-B38D-DBBB4AA75A55}"/>
              </a:ext>
            </a:extLst>
          </p:cNvPr>
          <p:cNvSpPr>
            <a:spLocks noGrp="1"/>
          </p:cNvSpPr>
          <p:nvPr>
            <p:ph type="sldNum" sz="quarter" idx="12"/>
          </p:nvPr>
        </p:nvSpPr>
        <p:spPr/>
        <p:txBody>
          <a:bodyPr/>
          <a:lstStyle/>
          <a:p>
            <a:fld id="{1E019B60-3206-48C6-85DC-A98833B1F457}" type="slidenum">
              <a:rPr lang="en-US" smtClean="0">
                <a:solidFill>
                  <a:prstClr val="black">
                    <a:tint val="75000"/>
                  </a:prstClr>
                </a:solidFill>
              </a:rPr>
              <a:pPr/>
              <a:t>‹#›</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440592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6E68E7-CEF4-4EB7-B45D-81D58C388DFD}"/>
              </a:ext>
            </a:extLst>
          </p:cNvPr>
          <p:cNvSpPr>
            <a:spLocks noGrp="1"/>
          </p:cNvSpPr>
          <p:nvPr>
            <p:ph type="dt" sz="half" idx="10"/>
          </p:nvPr>
        </p:nvSpPr>
        <p:spPr/>
        <p:txBody>
          <a:bodyPr/>
          <a:lstStyle/>
          <a:p>
            <a:fld id="{D196DD14-F30D-4010-A7DD-76E55DCA222B}" type="datetimeFigureOut">
              <a:rPr lang="en-US" smtClean="0">
                <a:solidFill>
                  <a:prstClr val="black">
                    <a:tint val="75000"/>
                  </a:prstClr>
                </a:solidFill>
              </a:rPr>
              <a:pPr/>
              <a:t>10/5/2020</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598AC05-C81F-477A-9724-109D1DE530A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81B73EC5-348D-4205-AF19-E8BFBCDE53AA}"/>
              </a:ext>
            </a:extLst>
          </p:cNvPr>
          <p:cNvSpPr>
            <a:spLocks noGrp="1"/>
          </p:cNvSpPr>
          <p:nvPr>
            <p:ph type="sldNum" sz="quarter" idx="12"/>
          </p:nvPr>
        </p:nvSpPr>
        <p:spPr/>
        <p:txBody>
          <a:bodyPr/>
          <a:lstStyle/>
          <a:p>
            <a:fld id="{1E019B60-3206-48C6-85DC-A98833B1F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563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B6B9D-36A4-404E-961A-30989D05A5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BC9CCC-5172-468E-9D32-0A28152527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162E54-9483-494C-A9E7-38805B94E3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E7EC3D-E658-4756-BB7E-8E0A2A4EBCEF}"/>
              </a:ext>
            </a:extLst>
          </p:cNvPr>
          <p:cNvSpPr>
            <a:spLocks noGrp="1"/>
          </p:cNvSpPr>
          <p:nvPr>
            <p:ph type="dt" sz="half" idx="10"/>
          </p:nvPr>
        </p:nvSpPr>
        <p:spPr/>
        <p:txBody>
          <a:bodyPr/>
          <a:lstStyle/>
          <a:p>
            <a:fld id="{D196DD14-F30D-4010-A7DD-76E55DCA222B}" type="datetimeFigureOut">
              <a:rPr lang="en-US" smtClean="0">
                <a:solidFill>
                  <a:prstClr val="black">
                    <a:tint val="75000"/>
                  </a:prstClr>
                </a:solidFill>
              </a:rPr>
              <a:pPr/>
              <a:t>10/5/2020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A400AE7-82F2-4271-B698-D95B080CBDF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DEB3B17-D83C-4975-B958-02023E2FAB82}"/>
              </a:ext>
            </a:extLst>
          </p:cNvPr>
          <p:cNvSpPr>
            <a:spLocks noGrp="1"/>
          </p:cNvSpPr>
          <p:nvPr>
            <p:ph type="sldNum" sz="quarter" idx="12"/>
          </p:nvPr>
        </p:nvSpPr>
        <p:spPr/>
        <p:txBody>
          <a:bodyPr/>
          <a:lstStyle/>
          <a:p>
            <a:fld id="{1E019B60-3206-48C6-85DC-A98833B1F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143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BE928-0D27-426A-BBCC-8F501B87F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B74493-9018-4E3D-BF4E-FF4A618D7E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CDDF89-FE74-445C-918E-7692F6A11F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530A1FA-5252-4311-AF03-406EE387D6B5}"/>
              </a:ext>
            </a:extLst>
          </p:cNvPr>
          <p:cNvSpPr>
            <a:spLocks noGrp="1"/>
          </p:cNvSpPr>
          <p:nvPr>
            <p:ph type="dt" sz="half" idx="10"/>
          </p:nvPr>
        </p:nvSpPr>
        <p:spPr/>
        <p:txBody>
          <a:bodyPr/>
          <a:lstStyle/>
          <a:p>
            <a:fld id="{D196DD14-F30D-4010-A7DD-76E55DCA222B}" type="datetimeFigureOut">
              <a:rPr lang="en-US" smtClean="0">
                <a:solidFill>
                  <a:prstClr val="black">
                    <a:tint val="75000"/>
                  </a:prstClr>
                </a:solidFill>
              </a:rPr>
              <a:pPr/>
              <a:t>10/5/2020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2598050-8FDF-42D4-AD64-DF9AEA37FA7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56B56A7-9FA9-4A73-A81E-F779B278AEC0}"/>
              </a:ext>
            </a:extLst>
          </p:cNvPr>
          <p:cNvSpPr>
            <a:spLocks noGrp="1"/>
          </p:cNvSpPr>
          <p:nvPr>
            <p:ph type="sldNum" sz="quarter" idx="12"/>
          </p:nvPr>
        </p:nvSpPr>
        <p:spPr/>
        <p:txBody>
          <a:bodyPr/>
          <a:lstStyle/>
          <a:p>
            <a:fld id="{1E019B60-3206-48C6-85DC-A98833B1F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230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E05E24-940D-4A8C-98A2-921C3D6593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12301A-67B3-4F71-8BCD-DF0B8C768C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CB89D5-A66C-47C2-8BB9-BF475DD2A1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96DD14-F30D-4010-A7DD-76E55DCA222B}" type="datetimeFigureOut">
              <a:rPr lang="en-US" smtClean="0">
                <a:solidFill>
                  <a:prstClr val="black">
                    <a:tint val="75000"/>
                  </a:prstClr>
                </a:solidFill>
              </a:rPr>
              <a:pPr/>
              <a:t>10/5/2020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BD2AF83-CFA9-48A1-BFD7-7573C77314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5BCC21-B9A0-45FB-AB57-92A3C54EE6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019B60-3206-48C6-85DC-A98833B1F457}" type="slidenum">
              <a:rPr lang="en-US" smtClean="0">
                <a:solidFill>
                  <a:prstClr val="black">
                    <a:tint val="75000"/>
                  </a:prstClr>
                </a:solidFill>
              </a:rPr>
              <a:pPr/>
              <a:t>‹#›</a:t>
            </a:fld>
            <a:endParaRPr lang="en-US">
              <a:solidFill>
                <a:prstClr val="black">
                  <a:tint val="75000"/>
                </a:prstClr>
              </a:solidFill>
            </a:endParaRPr>
          </a:p>
        </p:txBody>
      </p:sp>
    </p:spTree>
    <p:custDataLst>
      <p:tags r:id="rId14"/>
    </p:custDataLst>
    <p:extLst>
      <p:ext uri="{BB962C8B-B14F-4D97-AF65-F5344CB8AC3E}">
        <p14:creationId xmlns:p14="http://schemas.microsoft.com/office/powerpoint/2010/main" val="7914474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498719-BE06-44C1-AB44-BBDDE0539610}" type="datetimeFigureOut">
              <a:rPr lang="en-US" smtClean="0">
                <a:solidFill>
                  <a:prstClr val="black">
                    <a:tint val="75000"/>
                  </a:prstClr>
                </a:solidFill>
              </a:rPr>
              <a:pPr/>
              <a:t>10/5/2020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1BD2FC-3A5A-43A8-8C39-6F970530A5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692921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15.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1.xml"/><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16.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12.wdp"/><Relationship Id="rId3" Type="http://schemas.openxmlformats.org/officeDocument/2006/relationships/notesSlide" Target="../notesSlides/notesSlide13.xml"/><Relationship Id="rId7" Type="http://schemas.microsoft.com/office/2007/relationships/hdphoto" Target="../media/hdphoto1.wdp"/><Relationship Id="rId12" Type="http://schemas.openxmlformats.org/officeDocument/2006/relationships/image" Target="../media/image29.png"/><Relationship Id="rId2" Type="http://schemas.openxmlformats.org/officeDocument/2006/relationships/slideLayout" Target="../slideLayouts/slideLayout7.xml"/><Relationship Id="rId16" Type="http://schemas.openxmlformats.org/officeDocument/2006/relationships/image" Target="../media/image2.png"/><Relationship Id="rId1" Type="http://schemas.openxmlformats.org/officeDocument/2006/relationships/tags" Target="../tags/tag18.xml"/><Relationship Id="rId6" Type="http://schemas.openxmlformats.org/officeDocument/2006/relationships/image" Target="../media/image3.png"/><Relationship Id="rId11" Type="http://schemas.microsoft.com/office/2007/relationships/hdphoto" Target="../media/hdphoto11.wdp"/><Relationship Id="rId5" Type="http://schemas.microsoft.com/office/2007/relationships/hdphoto" Target="../media/hdphoto9.wdp"/><Relationship Id="rId15" Type="http://schemas.openxmlformats.org/officeDocument/2006/relationships/image" Target="../media/image31.png"/><Relationship Id="rId10" Type="http://schemas.openxmlformats.org/officeDocument/2006/relationships/image" Target="../media/image28.png"/><Relationship Id="rId4" Type="http://schemas.openxmlformats.org/officeDocument/2006/relationships/image" Target="../media/image26.png"/><Relationship Id="rId9" Type="http://schemas.microsoft.com/office/2007/relationships/hdphoto" Target="../media/hdphoto10.wdp"/><Relationship Id="rId14" Type="http://schemas.openxmlformats.org/officeDocument/2006/relationships/image" Target="../media/image30.jpe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microsoft.com/office/2007/relationships/hdphoto" Target="../media/hdphoto1.wdp"/><Relationship Id="rId3" Type="http://schemas.openxmlformats.org/officeDocument/2006/relationships/notesSlide" Target="../notesSlides/notesSlide14.xml"/><Relationship Id="rId7" Type="http://schemas.microsoft.com/office/2007/relationships/hdphoto" Target="../media/hdphoto14.wdp"/><Relationship Id="rId12" Type="http://schemas.openxmlformats.org/officeDocument/2006/relationships/image" Target="../media/image38.png"/><Relationship Id="rId17" Type="http://schemas.openxmlformats.org/officeDocument/2006/relationships/image" Target="../media/image3.png"/><Relationship Id="rId2" Type="http://schemas.openxmlformats.org/officeDocument/2006/relationships/slideLayout" Target="../slideLayouts/slideLayout12.xml"/><Relationship Id="rId16" Type="http://schemas.openxmlformats.org/officeDocument/2006/relationships/image" Target="../media/image42.png"/><Relationship Id="rId1" Type="http://schemas.openxmlformats.org/officeDocument/2006/relationships/tags" Target="../tags/tag19.xml"/><Relationship Id="rId6" Type="http://schemas.openxmlformats.org/officeDocument/2006/relationships/image" Target="../media/image33.png"/><Relationship Id="rId11" Type="http://schemas.openxmlformats.org/officeDocument/2006/relationships/image" Target="../media/image37.png"/><Relationship Id="rId5" Type="http://schemas.microsoft.com/office/2007/relationships/hdphoto" Target="../media/hdphoto13.wdp"/><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image" Target="../media/image2.png"/><Relationship Id="rId4" Type="http://schemas.openxmlformats.org/officeDocument/2006/relationships/image" Target="../media/image32.png"/><Relationship Id="rId9" Type="http://schemas.openxmlformats.org/officeDocument/2006/relationships/image" Target="../media/image35.png"/><Relationship Id="rId1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6.jpeg"/><Relationship Id="rId13" Type="http://schemas.microsoft.com/office/2007/relationships/hdphoto" Target="../media/hdphoto1.wdp"/><Relationship Id="rId3" Type="http://schemas.openxmlformats.org/officeDocument/2006/relationships/notesSlide" Target="../notesSlides/notesSlide15.xml"/><Relationship Id="rId7" Type="http://schemas.openxmlformats.org/officeDocument/2006/relationships/image" Target="../media/image45.jpeg"/><Relationship Id="rId12"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44.png"/><Relationship Id="rId11" Type="http://schemas.microsoft.com/office/2007/relationships/hdphoto" Target="../media/hdphoto16.wdp"/><Relationship Id="rId5" Type="http://schemas.microsoft.com/office/2007/relationships/hdphoto" Target="../media/hdphoto15.wdp"/><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7.xml"/><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notesSlide" Target="../notesSlides/notesSlide18.xml"/><Relationship Id="rId7"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50.jpeg"/><Relationship Id="rId5" Type="http://schemas.openxmlformats.org/officeDocument/2006/relationships/hyperlink" Target="http://www.google.com/url?sa=i&amp;rct=j&amp;q=&amp;esrc=s&amp;source=images&amp;cd=&amp;cad=rja&amp;uact=8&amp;ved=0ahUKEwj-8_3D2qjPAhWMx4MKHSzOC0UQjRwIBw&amp;url=http://www.delsuites.com/blog/our-top-5-new-places-to-eat-in-toronto/&amp;psig=AFQjCNHbWv6_aO4pq3DfErWzqHktFXmmZA&amp;ust=1474830653601366" TargetMode="External"/><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notesSlide" Target="../notesSlides/notesSlide19.xml"/><Relationship Id="rId7" Type="http://schemas.openxmlformats.org/officeDocument/2006/relationships/image" Target="../media/image55.jpe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 Id="rId9" Type="http://schemas.openxmlformats.org/officeDocument/2006/relationships/image" Target="../media/image5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1.xml"/><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3.png"/><Relationship Id="rId5" Type="http://schemas.microsoft.com/office/2007/relationships/hdphoto" Target="../media/hdphoto18.wdp"/><Relationship Id="rId4" Type="http://schemas.openxmlformats.org/officeDocument/2006/relationships/image" Target="../media/image58.png"/><Relationship Id="rId9"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22.xml"/><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notesSlide" Target="../notesSlides/notesSlide23.xml"/><Relationship Id="rId7" Type="http://schemas.microsoft.com/office/2007/relationships/hdphoto" Target="../media/hdphoto19.wdp"/><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60.png"/><Relationship Id="rId5" Type="http://schemas.openxmlformats.org/officeDocument/2006/relationships/hyperlink" Target="http://www.google.com/url?sa=i&amp;rct=j&amp;q=&amp;esrc=s&amp;source=images&amp;cd=&amp;cad=rja&amp;uact=8&amp;ved=0ahUKEwj-8_3D2qjPAhWMx4MKHSzOC0UQjRwIBw&amp;url=http://www.delsuites.com/blog/our-top-5-new-places-to-eat-in-toronto/&amp;psig=AFQjCNHbWv6_aO4pq3DfErWzqHktFXmmZA&amp;ust=1474830653601366" TargetMode="External"/><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24.xml"/><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3.png"/><Relationship Id="rId5" Type="http://schemas.microsoft.com/office/2007/relationships/hdphoto" Target="../media/hdphoto20.wdp"/><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26.xml"/><Relationship Id="rId7" Type="http://schemas.openxmlformats.org/officeDocument/2006/relationships/image" Target="../media/image64.png"/><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63.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3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33.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3.xml"/><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5.xml"/><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3.png"/><Relationship Id="rId11" Type="http://schemas.openxmlformats.org/officeDocument/2006/relationships/image" Target="../media/image2.png"/><Relationship Id="rId5" Type="http://schemas.microsoft.com/office/2007/relationships/hdphoto" Target="../media/hdphoto3.wdp"/><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notesSlide" Target="../notesSlides/notesSlide6.xml"/><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3.png"/><Relationship Id="rId11" Type="http://schemas.openxmlformats.org/officeDocument/2006/relationships/image" Target="../media/image2.png"/><Relationship Id="rId5" Type="http://schemas.microsoft.com/office/2007/relationships/hdphoto" Target="../media/hdphoto4.wdp"/><Relationship Id="rId10" Type="http://schemas.microsoft.com/office/2007/relationships/hdphoto" Target="../media/hdphoto5.wdp"/><Relationship Id="rId4" Type="http://schemas.openxmlformats.org/officeDocument/2006/relationships/image" Target="../media/image10.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1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8.xml"/><Relationship Id="rId7" Type="http://schemas.microsoft.com/office/2007/relationships/hdphoto" Target="../media/hdphoto7.wdp"/><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15.png"/><Relationship Id="rId5" Type="http://schemas.microsoft.com/office/2007/relationships/hdphoto" Target="../media/hdphoto6.wdp"/><Relationship Id="rId4" Type="http://schemas.openxmlformats.org/officeDocument/2006/relationships/image" Target="../media/image14.png"/><Relationship Id="rId9" Type="http://schemas.microsoft.com/office/2007/relationships/hdphoto" Target="../media/hdphoto8.wdp"/></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9.xml"/><Relationship Id="rId7" Type="http://schemas.openxmlformats.org/officeDocument/2006/relationships/image" Target="../media/image20.jpeg"/><Relationship Id="rId12" Type="http://schemas.openxmlformats.org/officeDocument/2006/relationships/image" Target="../media/image2.png"/><Relationship Id="rId2" Type="http://schemas.openxmlformats.org/officeDocument/2006/relationships/slideLayout" Target="../slideLayouts/slideLayout19.xml"/><Relationship Id="rId1" Type="http://schemas.openxmlformats.org/officeDocument/2006/relationships/tags" Target="../tags/tag14.xml"/><Relationship Id="rId6" Type="http://schemas.openxmlformats.org/officeDocument/2006/relationships/image" Target="../media/image19.jpeg"/><Relationship Id="rId11" Type="http://schemas.microsoft.com/office/2007/relationships/hdphoto" Target="../media/hdphoto1.wdp"/><Relationship Id="rId5" Type="http://schemas.openxmlformats.org/officeDocument/2006/relationships/image" Target="../media/image18.jpeg"/><Relationship Id="rId10" Type="http://schemas.openxmlformats.org/officeDocument/2006/relationships/image" Target="../media/image3.png"/><Relationship Id="rId4" Type="http://schemas.openxmlformats.org/officeDocument/2006/relationships/image" Target="../media/image17.png"/><Relationship Id="rId9"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D822F3F4-702C-49C3-8D06-CE20D575A6B1}"/>
              </a:ext>
            </a:extLst>
          </p:cNvPr>
          <p:cNvGrpSpPr/>
          <p:nvPr/>
        </p:nvGrpSpPr>
        <p:grpSpPr>
          <a:xfrm>
            <a:off x="717755" y="377138"/>
            <a:ext cx="5231767" cy="6103722"/>
            <a:chOff x="632989" y="1862399"/>
            <a:chExt cx="2194562" cy="2560320"/>
          </a:xfrm>
        </p:grpSpPr>
        <p:sp>
          <p:nvSpPr>
            <p:cNvPr id="11" name="Flowchart: Manual Operation 10">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7"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6" name="TextBox 5">
            <a:extLst>
              <a:ext uri="{FF2B5EF4-FFF2-40B4-BE49-F238E27FC236}">
                <a16:creationId xmlns:a16="http://schemas.microsoft.com/office/drawing/2014/main" id="{354507D8-2A10-4B23-94A6-0401BDA1E526}"/>
              </a:ext>
            </a:extLst>
          </p:cNvPr>
          <p:cNvSpPr txBox="1"/>
          <p:nvPr/>
        </p:nvSpPr>
        <p:spPr>
          <a:xfrm>
            <a:off x="948628" y="2722584"/>
            <a:ext cx="10314399" cy="830997"/>
          </a:xfrm>
          <a:prstGeom prst="rect">
            <a:avLst/>
          </a:prstGeom>
          <a:noFill/>
        </p:spPr>
        <p:txBody>
          <a:bodyPr wrap="square" rtlCol="0">
            <a:spAutoFit/>
          </a:bodyPr>
          <a:lstStyle/>
          <a:p>
            <a:r>
              <a:rPr lang="en-US" sz="4800" b="1" spc="600" dirty="0">
                <a:solidFill>
                  <a:srgbClr val="FFFFFF"/>
                </a:solidFill>
                <a:latin typeface="Century Gothic" panose="020B0502020202020204" pitchFamily="34" charset="0"/>
              </a:rPr>
              <a:t>PSYCHOLOGY </a:t>
            </a:r>
            <a:r>
              <a:rPr lang="en-US" sz="4800" b="1" spc="600" dirty="0">
                <a:solidFill>
                  <a:prstClr val="black">
                    <a:lumMod val="50000"/>
                    <a:lumOff val="50000"/>
                  </a:prstClr>
                </a:solidFill>
                <a:latin typeface="Century Gothic" panose="020B0502020202020204" pitchFamily="34" charset="0"/>
              </a:rPr>
              <a:t>OF SPENDING</a:t>
            </a:r>
          </a:p>
        </p:txBody>
      </p:sp>
      <p:sp>
        <p:nvSpPr>
          <p:cNvPr id="2" name="TextBox 1"/>
          <p:cNvSpPr txBox="1"/>
          <p:nvPr/>
        </p:nvSpPr>
        <p:spPr>
          <a:xfrm>
            <a:off x="6105827" y="3563199"/>
            <a:ext cx="3667438" cy="707886"/>
          </a:xfrm>
          <a:prstGeom prst="rect">
            <a:avLst/>
          </a:prstGeom>
          <a:noFill/>
        </p:spPr>
        <p:txBody>
          <a:bodyPr wrap="square" rtlCol="0">
            <a:spAutoFit/>
          </a:bodyPr>
          <a:lstStyle/>
          <a:p>
            <a:r>
              <a:rPr lang="en-US" sz="4000" dirty="0">
                <a:solidFill>
                  <a:srgbClr val="88C040"/>
                </a:solidFill>
                <a:latin typeface="Calibri Light" panose="020F0302020204030204"/>
              </a:rPr>
              <a:t>Why We Buy</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08801" y="5663732"/>
            <a:ext cx="2937393" cy="817129"/>
          </a:xfrm>
          <a:prstGeom prst="rect">
            <a:avLst/>
          </a:prstGeom>
        </p:spPr>
      </p:pic>
      <p:pic>
        <p:nvPicPr>
          <p:cNvPr id="3" name="Picture 2">
            <a:extLst>
              <a:ext uri="{FF2B5EF4-FFF2-40B4-BE49-F238E27FC236}">
                <a16:creationId xmlns:a16="http://schemas.microsoft.com/office/drawing/2014/main" id="{2872AAAF-847D-467F-B898-1D8662257E09}"/>
              </a:ext>
            </a:extLst>
          </p:cNvPr>
          <p:cNvPicPr>
            <a:picLocks noChangeAspect="1"/>
          </p:cNvPicPr>
          <p:nvPr/>
        </p:nvPicPr>
        <p:blipFill>
          <a:blip r:embed="rId5"/>
          <a:stretch>
            <a:fillRect/>
          </a:stretch>
        </p:blipFill>
        <p:spPr>
          <a:xfrm>
            <a:off x="265817" y="6110550"/>
            <a:ext cx="1365622" cy="566977"/>
          </a:xfrm>
          <a:prstGeom prst="rect">
            <a:avLst/>
          </a:prstGeom>
        </p:spPr>
      </p:pic>
    </p:spTree>
    <p:custDataLst>
      <p:tags r:id="rId1"/>
    </p:custDataLst>
    <p:extLst>
      <p:ext uri="{BB962C8B-B14F-4D97-AF65-F5344CB8AC3E}">
        <p14:creationId xmlns:p14="http://schemas.microsoft.com/office/powerpoint/2010/main" val="1465485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689" y="0"/>
            <a:ext cx="6112864" cy="6858000"/>
          </a:xfrm>
          <a:prstGeom prst="rect">
            <a:avLst/>
          </a:prstGeom>
        </p:spPr>
      </p:pic>
      <p:pic>
        <p:nvPicPr>
          <p:cNvPr id="22" name="Picture 21"/>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grpSp>
        <p:nvGrpSpPr>
          <p:cNvPr id="5" name="Group 4"/>
          <p:cNvGrpSpPr/>
          <p:nvPr/>
        </p:nvGrpSpPr>
        <p:grpSpPr>
          <a:xfrm>
            <a:off x="7165846" y="15240"/>
            <a:ext cx="4980434" cy="4568022"/>
            <a:chOff x="826006" y="0"/>
            <a:chExt cx="4980434" cy="4568022"/>
          </a:xfrm>
        </p:grpSpPr>
        <p:cxnSp>
          <p:nvCxnSpPr>
            <p:cNvPr id="6" name="Straight Connector 5"/>
            <p:cNvCxnSpPr/>
            <p:nvPr/>
          </p:nvCxnSpPr>
          <p:spPr>
            <a:xfrm>
              <a:off x="826007" y="0"/>
              <a:ext cx="0" cy="1561207"/>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826006" y="1151702"/>
              <a:ext cx="4980434" cy="3416320"/>
            </a:xfrm>
            <a:prstGeom prst="rect">
              <a:avLst/>
            </a:prstGeom>
          </p:spPr>
          <p:txBody>
            <a:bodyPr wrap="square">
              <a:spAutoFit/>
            </a:bodyPr>
            <a:lstStyle/>
            <a:p>
              <a:r>
                <a:rPr lang="en-US" sz="2700" i="1" dirty="0">
                  <a:solidFill>
                    <a:srgbClr val="7F7F7F"/>
                  </a:solidFill>
                  <a:latin typeface="Calibri Light" panose="020F0302020204030204"/>
                </a:rPr>
                <a:t>Your beliefs become your thoughts. </a:t>
              </a:r>
            </a:p>
            <a:p>
              <a:r>
                <a:rPr lang="en-US" sz="2700" i="1" dirty="0">
                  <a:solidFill>
                    <a:srgbClr val="7F7F7F"/>
                  </a:solidFill>
                  <a:latin typeface="Calibri Light" panose="020F0302020204030204"/>
                </a:rPr>
                <a:t>Your thoughts become your words. </a:t>
              </a:r>
            </a:p>
            <a:p>
              <a:r>
                <a:rPr lang="en-US" sz="2700" i="1" dirty="0">
                  <a:solidFill>
                    <a:srgbClr val="7F7F7F"/>
                  </a:solidFill>
                  <a:latin typeface="Calibri Light" panose="020F0302020204030204"/>
                </a:rPr>
                <a:t>Your words become your actions. </a:t>
              </a:r>
            </a:p>
            <a:p>
              <a:r>
                <a:rPr lang="en-US" sz="2700" i="1" dirty="0">
                  <a:solidFill>
                    <a:srgbClr val="7F7F7F"/>
                  </a:solidFill>
                  <a:latin typeface="Calibri Light" panose="020F0302020204030204"/>
                </a:rPr>
                <a:t>Your actions become your habits. </a:t>
              </a:r>
            </a:p>
            <a:p>
              <a:r>
                <a:rPr lang="en-US" sz="2700" i="1" dirty="0">
                  <a:solidFill>
                    <a:srgbClr val="7F7F7F"/>
                  </a:solidFill>
                  <a:latin typeface="Calibri Light" panose="020F0302020204030204"/>
                </a:rPr>
                <a:t>Your habits become your values. </a:t>
              </a:r>
            </a:p>
            <a:p>
              <a:r>
                <a:rPr lang="en-US" sz="2700" i="1" dirty="0">
                  <a:solidFill>
                    <a:srgbClr val="7F7F7F"/>
                  </a:solidFill>
                  <a:latin typeface="Calibri Light" panose="020F0302020204030204"/>
                </a:rPr>
                <a:t>Your values become your destiny. </a:t>
              </a:r>
            </a:p>
            <a:p>
              <a:r>
                <a:rPr lang="en-US" sz="2700" i="1" dirty="0">
                  <a:solidFill>
                    <a:srgbClr val="7F7F7F"/>
                  </a:solidFill>
                  <a:latin typeface="Calibri Light" panose="020F0302020204030204"/>
                </a:rPr>
                <a:t> </a:t>
              </a:r>
            </a:p>
            <a:p>
              <a:r>
                <a:rPr lang="en-US" sz="2700" i="1" dirty="0">
                  <a:solidFill>
                    <a:srgbClr val="7F7F7F"/>
                  </a:solidFill>
                  <a:latin typeface="Calibri Light" panose="020F0302020204030204"/>
                </a:rPr>
                <a:t>-Gandhi </a:t>
              </a:r>
            </a:p>
          </p:txBody>
        </p:sp>
      </p:grpSp>
      <p:sp>
        <p:nvSpPr>
          <p:cNvPr id="94" name="Rectangle 93"/>
          <p:cNvSpPr/>
          <p:nvPr/>
        </p:nvSpPr>
        <p:spPr>
          <a:xfrm>
            <a:off x="6081176" y="5106961"/>
            <a:ext cx="6110824" cy="769441"/>
          </a:xfrm>
          <a:prstGeom prst="rect">
            <a:avLst/>
          </a:prstGeom>
          <a:solidFill>
            <a:schemeClr val="accent6"/>
          </a:solidFill>
        </p:spPr>
        <p:txBody>
          <a:bodyPr wrap="square">
            <a:spAutoFit/>
          </a:bodyPr>
          <a:lstStyle/>
          <a:p>
            <a:pPr algn="ctr"/>
            <a:r>
              <a:rPr lang="en-US" sz="2000" dirty="0">
                <a:solidFill>
                  <a:srgbClr val="F3F3F3"/>
                </a:solidFill>
                <a:latin typeface="Calibri Light" panose="020F0302020204030204"/>
              </a:rPr>
              <a:t>If your spending habits do not reflect your values, </a:t>
            </a:r>
          </a:p>
          <a:p>
            <a:pPr algn="ctr"/>
            <a:r>
              <a:rPr lang="en-US" sz="2400" b="1" dirty="0">
                <a:solidFill>
                  <a:srgbClr val="F3F3F3"/>
                </a:solidFill>
                <a:latin typeface="Calibri Light" panose="020F0302020204030204"/>
              </a:rPr>
              <a:t>make a change.</a:t>
            </a:r>
          </a:p>
        </p:txBody>
      </p:sp>
      <p:grpSp>
        <p:nvGrpSpPr>
          <p:cNvPr id="20" name="Group 19">
            <a:extLst>
              <a:ext uri="{FF2B5EF4-FFF2-40B4-BE49-F238E27FC236}">
                <a16:creationId xmlns:a16="http://schemas.microsoft.com/office/drawing/2014/main" id="{D822F3F4-702C-49C3-8D06-CE20D575A6B1}"/>
              </a:ext>
            </a:extLst>
          </p:cNvPr>
          <p:cNvGrpSpPr/>
          <p:nvPr/>
        </p:nvGrpSpPr>
        <p:grpSpPr>
          <a:xfrm>
            <a:off x="5015252" y="2166866"/>
            <a:ext cx="2163658" cy="2524265"/>
            <a:chOff x="632988" y="1870466"/>
            <a:chExt cx="2194562" cy="2560320"/>
          </a:xfrm>
        </p:grpSpPr>
        <p:sp>
          <p:nvSpPr>
            <p:cNvPr id="21" name="Flowchart: Manual Operation 20">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3" name="Freeform: Shape 6">
              <a:extLst>
                <a:ext uri="{FF2B5EF4-FFF2-40B4-BE49-F238E27FC236}">
                  <a16:creationId xmlns:a16="http://schemas.microsoft.com/office/drawing/2014/main" id="{5D3D4BA2-A523-41E2-8910-97EC2384FE6A}"/>
                </a:ext>
              </a:extLst>
            </p:cNvPr>
            <p:cNvSpPr/>
            <p:nvPr/>
          </p:nvSpPr>
          <p:spPr>
            <a:xfrm rot="5400000">
              <a:off x="450109" y="2053345"/>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9" name="Group 8"/>
          <p:cNvGrpSpPr/>
          <p:nvPr/>
        </p:nvGrpSpPr>
        <p:grpSpPr>
          <a:xfrm>
            <a:off x="5456628" y="2800476"/>
            <a:ext cx="1249095" cy="1249095"/>
            <a:chOff x="259080" y="-2240279"/>
            <a:chExt cx="4663440" cy="4663440"/>
          </a:xfrm>
        </p:grpSpPr>
        <p:sp>
          <p:nvSpPr>
            <p:cNvPr id="7" name="Oval 6"/>
            <p:cNvSpPr/>
            <p:nvPr/>
          </p:nvSpPr>
          <p:spPr>
            <a:xfrm>
              <a:off x="1478280" y="-2240279"/>
              <a:ext cx="2225040" cy="4663440"/>
            </a:xfrm>
            <a:prstGeom prst="ellipse">
              <a:avLst/>
            </a:prstGeom>
            <a:no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96" name="Oval 95"/>
            <p:cNvSpPr/>
            <p:nvPr/>
          </p:nvSpPr>
          <p:spPr>
            <a:xfrm rot="5400000">
              <a:off x="1478280" y="-2240279"/>
              <a:ext cx="2225040" cy="4663440"/>
            </a:xfrm>
            <a:prstGeom prst="ellipse">
              <a:avLst/>
            </a:prstGeom>
            <a:no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97" name="Oval 96"/>
            <p:cNvSpPr/>
            <p:nvPr/>
          </p:nvSpPr>
          <p:spPr>
            <a:xfrm rot="13453815">
              <a:off x="1657224" y="-1913130"/>
              <a:ext cx="1885825" cy="4035663"/>
            </a:xfrm>
            <a:prstGeom prst="ellipse">
              <a:avLst/>
            </a:prstGeom>
            <a:noFill/>
            <a:ln w="28575" cap="rnd">
              <a:solidFill>
                <a:srgbClr val="FFFFFF"/>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98" name="Oval 97"/>
            <p:cNvSpPr/>
            <p:nvPr/>
          </p:nvSpPr>
          <p:spPr>
            <a:xfrm rot="18853815">
              <a:off x="1677647" y="-1892708"/>
              <a:ext cx="1885825" cy="4035663"/>
            </a:xfrm>
            <a:prstGeom prst="ellipse">
              <a:avLst/>
            </a:prstGeom>
            <a:noFill/>
            <a:ln w="34925" cap="rnd">
              <a:solidFill>
                <a:srgbClr val="FFFFFF"/>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99" name="Oval 98"/>
            <p:cNvSpPr/>
            <p:nvPr/>
          </p:nvSpPr>
          <p:spPr>
            <a:xfrm>
              <a:off x="2185414" y="-320041"/>
              <a:ext cx="816865" cy="822961"/>
            </a:xfrm>
            <a:prstGeom prst="ellipse">
              <a:avLst/>
            </a:prstGeom>
            <a:no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pic>
        <p:nvPicPr>
          <p:cNvPr id="4" name="Picture 3">
            <a:extLst>
              <a:ext uri="{FF2B5EF4-FFF2-40B4-BE49-F238E27FC236}">
                <a16:creationId xmlns:a16="http://schemas.microsoft.com/office/drawing/2014/main" id="{65838930-4D85-42D4-9B95-4F4391A23BA5}"/>
              </a:ext>
            </a:extLst>
          </p:cNvPr>
          <p:cNvPicPr>
            <a:picLocks noChangeAspect="1"/>
          </p:cNvPicPr>
          <p:nvPr/>
        </p:nvPicPr>
        <p:blipFill>
          <a:blip r:embed="rId7"/>
          <a:stretch>
            <a:fillRect/>
          </a:stretch>
        </p:blipFill>
        <p:spPr>
          <a:xfrm>
            <a:off x="6232041" y="6083712"/>
            <a:ext cx="1365622" cy="566977"/>
          </a:xfrm>
          <a:prstGeom prst="rect">
            <a:avLst/>
          </a:prstGeom>
        </p:spPr>
      </p:pic>
    </p:spTree>
    <p:custDataLst>
      <p:tags r:id="rId1"/>
    </p:custDataLst>
    <p:extLst>
      <p:ext uri="{BB962C8B-B14F-4D97-AF65-F5344CB8AC3E}">
        <p14:creationId xmlns:p14="http://schemas.microsoft.com/office/powerpoint/2010/main" val="26946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1000"/>
                                        <p:tgtEl>
                                          <p:spTgt spid="94"/>
                                        </p:tgtEl>
                                      </p:cBhvr>
                                    </p:animEffect>
                                    <p:anim calcmode="lin" valueType="num">
                                      <p:cBhvr>
                                        <p:cTn id="8" dur="1000" fill="hold"/>
                                        <p:tgtEl>
                                          <p:spTgt spid="94"/>
                                        </p:tgtEl>
                                        <p:attrNameLst>
                                          <p:attrName>ppt_x</p:attrName>
                                        </p:attrNameLst>
                                      </p:cBhvr>
                                      <p:tavLst>
                                        <p:tav tm="0">
                                          <p:val>
                                            <p:strVal val="#ppt_x"/>
                                          </p:val>
                                        </p:tav>
                                        <p:tav tm="100000">
                                          <p:val>
                                            <p:strVal val="#ppt_x"/>
                                          </p:val>
                                        </p:tav>
                                      </p:tavLst>
                                    </p:anim>
                                    <p:anim calcmode="lin" valueType="num">
                                      <p:cBhvr>
                                        <p:cTn id="9"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http://www.bls.gov/opub/btn/volume-3/images/education-classification-and-income-and-spending-patterns-image.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94791" y="1"/>
            <a:ext cx="613200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sp>
        <p:nvSpPr>
          <p:cNvPr id="21" name="Flowchart: Manual Operation 20">
            <a:extLst>
              <a:ext uri="{FF2B5EF4-FFF2-40B4-BE49-F238E27FC236}">
                <a16:creationId xmlns:a16="http://schemas.microsoft.com/office/drawing/2014/main" id="{13968875-6991-453A-8772-B599413D69A9}"/>
              </a:ext>
            </a:extLst>
          </p:cNvPr>
          <p:cNvSpPr/>
          <p:nvPr/>
        </p:nvSpPr>
        <p:spPr>
          <a:xfrm rot="5400000">
            <a:off x="4296867" y="2885254"/>
            <a:ext cx="2516310" cy="1079538"/>
          </a:xfrm>
          <a:prstGeom prst="flowChartManualOperati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nvGrpSpPr>
          <p:cNvPr id="17" name="Group 16"/>
          <p:cNvGrpSpPr/>
          <p:nvPr/>
        </p:nvGrpSpPr>
        <p:grpSpPr>
          <a:xfrm>
            <a:off x="826007" y="0"/>
            <a:ext cx="4649239" cy="1667264"/>
            <a:chOff x="826007" y="0"/>
            <a:chExt cx="4649239" cy="1667264"/>
          </a:xfrm>
        </p:grpSpPr>
        <p:sp>
          <p:nvSpPr>
            <p:cNvPr id="18" name="TextBox 17">
              <a:extLst>
                <a:ext uri="{FF2B5EF4-FFF2-40B4-BE49-F238E27FC236}">
                  <a16:creationId xmlns:a16="http://schemas.microsoft.com/office/drawing/2014/main" id="{E742F038-7124-4F62-80E7-5DCD31A1CC93}"/>
                </a:ext>
              </a:extLst>
            </p:cNvPr>
            <p:cNvSpPr txBox="1"/>
            <p:nvPr/>
          </p:nvSpPr>
          <p:spPr>
            <a:xfrm>
              <a:off x="826007" y="1082489"/>
              <a:ext cx="4649239" cy="584775"/>
            </a:xfrm>
            <a:prstGeom prst="rect">
              <a:avLst/>
            </a:prstGeom>
            <a:noFill/>
          </p:spPr>
          <p:txBody>
            <a:bodyPr wrap="square" rtlCol="0">
              <a:spAutoFit/>
            </a:bodyPr>
            <a:lstStyle/>
            <a:p>
              <a:r>
                <a:rPr lang="en-US" sz="3200" dirty="0">
                  <a:solidFill>
                    <a:prstClr val="black">
                      <a:lumMod val="50000"/>
                      <a:lumOff val="50000"/>
                    </a:prstClr>
                  </a:solidFill>
                  <a:latin typeface="Century Gothic" panose="020B0502020202020204" pitchFamily="34" charset="0"/>
                </a:rPr>
                <a:t>SHARED </a:t>
              </a:r>
              <a:r>
                <a:rPr lang="en-US" sz="3200" b="1" dirty="0">
                  <a:solidFill>
                    <a:prstClr val="black">
                      <a:lumMod val="50000"/>
                      <a:lumOff val="50000"/>
                    </a:prstClr>
                  </a:solidFill>
                  <a:latin typeface="Century Gothic" panose="020B0502020202020204" pitchFamily="34" charset="0"/>
                </a:rPr>
                <a:t>VALUES</a:t>
              </a:r>
            </a:p>
          </p:txBody>
        </p:sp>
        <p:cxnSp>
          <p:nvCxnSpPr>
            <p:cNvPr id="19" name="Straight Connector 18"/>
            <p:cNvCxnSpPr/>
            <p:nvPr/>
          </p:nvCxnSpPr>
          <p:spPr>
            <a:xfrm>
              <a:off x="826007" y="0"/>
              <a:ext cx="0" cy="1561207"/>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2D6E3723-E1C7-404D-8940-A5F951B598F8}"/>
              </a:ext>
            </a:extLst>
          </p:cNvPr>
          <p:cNvSpPr txBox="1"/>
          <p:nvPr/>
        </p:nvSpPr>
        <p:spPr>
          <a:xfrm>
            <a:off x="826007" y="2516522"/>
            <a:ext cx="4024056" cy="1815882"/>
          </a:xfrm>
          <a:prstGeom prst="rect">
            <a:avLst/>
          </a:prstGeom>
          <a:noFill/>
        </p:spPr>
        <p:txBody>
          <a:bodyPr wrap="square" rtlCol="0">
            <a:spAutoFit/>
          </a:bodyPr>
          <a:lstStyle/>
          <a:p>
            <a:r>
              <a:rPr lang="en-US" sz="2800" dirty="0">
                <a:solidFill>
                  <a:srgbClr val="7F7F7F"/>
                </a:solidFill>
                <a:latin typeface="Calibri Light" panose="020F0302020204030204" pitchFamily="34" charset="0"/>
                <a:cs typeface="Calibri Light" panose="020F0302020204030204" pitchFamily="34" charset="0"/>
              </a:rPr>
              <a:t>Make it a family affair so everyone can be on the same page when it comes to money decisions. </a:t>
            </a:r>
          </a:p>
        </p:txBody>
      </p:sp>
      <p:grpSp>
        <p:nvGrpSpPr>
          <p:cNvPr id="6" name="Group 5"/>
          <p:cNvGrpSpPr/>
          <p:nvPr/>
        </p:nvGrpSpPr>
        <p:grpSpPr>
          <a:xfrm>
            <a:off x="5015253" y="2166875"/>
            <a:ext cx="2163658" cy="2524265"/>
            <a:chOff x="5015253" y="2166875"/>
            <a:chExt cx="2163658" cy="2524265"/>
          </a:xfrm>
        </p:grpSpPr>
        <p:sp>
          <p:nvSpPr>
            <p:cNvPr id="23" name="Freeform: Shape 6">
              <a:extLst>
                <a:ext uri="{FF2B5EF4-FFF2-40B4-BE49-F238E27FC236}">
                  <a16:creationId xmlns:a16="http://schemas.microsoft.com/office/drawing/2014/main" id="{5D3D4BA2-A523-41E2-8910-97EC2384FE6A}"/>
                </a:ext>
              </a:extLst>
            </p:cNvPr>
            <p:cNvSpPr/>
            <p:nvPr/>
          </p:nvSpPr>
          <p:spPr>
            <a:xfrm rot="5400000">
              <a:off x="4834949" y="2347179"/>
              <a:ext cx="2524265" cy="2163658"/>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nvGrpSpPr>
            <p:cNvPr id="5" name="Group 4"/>
            <p:cNvGrpSpPr/>
            <p:nvPr/>
          </p:nvGrpSpPr>
          <p:grpSpPr>
            <a:xfrm>
              <a:off x="5524510" y="2829818"/>
              <a:ext cx="1140561" cy="1189290"/>
              <a:chOff x="5524510" y="2829818"/>
              <a:chExt cx="1140561" cy="1189290"/>
            </a:xfrm>
          </p:grpSpPr>
          <p:sp>
            <p:nvSpPr>
              <p:cNvPr id="4" name="Heart 3"/>
              <p:cNvSpPr/>
              <p:nvPr/>
            </p:nvSpPr>
            <p:spPr>
              <a:xfrm>
                <a:off x="5524510" y="2829818"/>
                <a:ext cx="1140561" cy="1189290"/>
              </a:xfrm>
              <a:prstGeom prst="heart">
                <a:avLst/>
              </a:prstGeom>
              <a:noFill/>
              <a:ln w="28575" cap="rnd">
                <a:solidFill>
                  <a:srgbClr val="FFFFFF"/>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nvGrpSpPr>
              <p:cNvPr id="3" name="Group 2"/>
              <p:cNvGrpSpPr/>
              <p:nvPr/>
            </p:nvGrpSpPr>
            <p:grpSpPr>
              <a:xfrm flipH="1">
                <a:off x="5751625" y="3110613"/>
                <a:ext cx="686333" cy="735556"/>
                <a:chOff x="5688125" y="3102723"/>
                <a:chExt cx="686333" cy="735556"/>
              </a:xfrm>
            </p:grpSpPr>
            <p:sp>
              <p:nvSpPr>
                <p:cNvPr id="29" name="Heart 28"/>
                <p:cNvSpPr/>
                <p:nvPr/>
              </p:nvSpPr>
              <p:spPr>
                <a:xfrm>
                  <a:off x="5691773" y="3102723"/>
                  <a:ext cx="682685" cy="735556"/>
                </a:xfrm>
                <a:prstGeom prst="heart">
                  <a:avLst/>
                </a:prstGeom>
                <a:solidFill>
                  <a:srgbClr val="FFFFFF">
                    <a:alpha val="75000"/>
                  </a:srgbClr>
                </a:solidFill>
                <a:ln w="285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pic>
              <p:nvPicPr>
                <p:cNvPr id="2" name="Picture 1"/>
                <p:cNvPicPr>
                  <a:picLocks noChangeAspect="1"/>
                </p:cNvPicPr>
                <p:nvPr/>
              </p:nvPicPr>
              <p:blipFill rotWithShape="1">
                <a:blip r:embed="rId7" cstate="screen">
                  <a:extLst>
                    <a:ext uri="{28A0092B-C50C-407E-A947-70E740481C1C}">
                      <a14:useLocalDpi xmlns:a14="http://schemas.microsoft.com/office/drawing/2010/main"/>
                    </a:ext>
                  </a:extLst>
                </a:blip>
                <a:srcRect r="49836"/>
                <a:stretch/>
              </p:blipFill>
              <p:spPr>
                <a:xfrm>
                  <a:off x="5688125" y="3107757"/>
                  <a:ext cx="348640" cy="725487"/>
                </a:xfrm>
                <a:prstGeom prst="rect">
                  <a:avLst/>
                </a:prstGeom>
              </p:spPr>
            </p:pic>
          </p:grpSp>
        </p:grpSp>
      </p:grpSp>
      <p:pic>
        <p:nvPicPr>
          <p:cNvPr id="7" name="Picture 6">
            <a:extLst>
              <a:ext uri="{FF2B5EF4-FFF2-40B4-BE49-F238E27FC236}">
                <a16:creationId xmlns:a16="http://schemas.microsoft.com/office/drawing/2014/main" id="{30B6FF25-4095-4E5B-AF2A-0C882309B482}"/>
              </a:ext>
            </a:extLst>
          </p:cNvPr>
          <p:cNvPicPr>
            <a:picLocks noChangeAspect="1"/>
          </p:cNvPicPr>
          <p:nvPr/>
        </p:nvPicPr>
        <p:blipFill>
          <a:blip r:embed="rId8"/>
          <a:stretch>
            <a:fillRect/>
          </a:stretch>
        </p:blipFill>
        <p:spPr>
          <a:xfrm>
            <a:off x="177053" y="6154150"/>
            <a:ext cx="1365622" cy="566977"/>
          </a:xfrm>
          <a:prstGeom prst="rect">
            <a:avLst/>
          </a:prstGeom>
        </p:spPr>
      </p:pic>
    </p:spTree>
    <p:custDataLst>
      <p:tags r:id="rId1"/>
    </p:custDataLst>
    <p:extLst>
      <p:ext uri="{BB962C8B-B14F-4D97-AF65-F5344CB8AC3E}">
        <p14:creationId xmlns:p14="http://schemas.microsoft.com/office/powerpoint/2010/main" val="1917714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D822F3F4-702C-49C3-8D06-CE20D575A6B1}"/>
              </a:ext>
            </a:extLst>
          </p:cNvPr>
          <p:cNvGrpSpPr/>
          <p:nvPr/>
        </p:nvGrpSpPr>
        <p:grpSpPr>
          <a:xfrm>
            <a:off x="262246" y="2220505"/>
            <a:ext cx="2614946" cy="3050768"/>
            <a:chOff x="632988" y="1870466"/>
            <a:chExt cx="2194562" cy="2560320"/>
          </a:xfrm>
        </p:grpSpPr>
        <p:sp>
          <p:nvSpPr>
            <p:cNvPr id="22" name="Flowchart: Manual Operation 21">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3" name="Freeform: Shape 6">
              <a:extLst>
                <a:ext uri="{FF2B5EF4-FFF2-40B4-BE49-F238E27FC236}">
                  <a16:creationId xmlns:a16="http://schemas.microsoft.com/office/drawing/2014/main" id="{5D3D4BA2-A523-41E2-8910-97EC2384FE6A}"/>
                </a:ext>
              </a:extLst>
            </p:cNvPr>
            <p:cNvSpPr/>
            <p:nvPr/>
          </p:nvSpPr>
          <p:spPr>
            <a:xfrm rot="5400000">
              <a:off x="450109" y="2053345"/>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bg1">
                <a:lumMod val="9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33" name="TextBox 32">
            <a:extLst>
              <a:ext uri="{FF2B5EF4-FFF2-40B4-BE49-F238E27FC236}">
                <a16:creationId xmlns:a16="http://schemas.microsoft.com/office/drawing/2014/main" id="{354507D8-2A10-4B23-94A6-0401BDA1E526}"/>
              </a:ext>
            </a:extLst>
          </p:cNvPr>
          <p:cNvSpPr txBox="1"/>
          <p:nvPr/>
        </p:nvSpPr>
        <p:spPr>
          <a:xfrm>
            <a:off x="262246" y="3541026"/>
            <a:ext cx="2614945" cy="400110"/>
          </a:xfrm>
          <a:prstGeom prst="rect">
            <a:avLst/>
          </a:prstGeom>
          <a:noFill/>
        </p:spPr>
        <p:txBody>
          <a:bodyPr wrap="square" rtlCol="0">
            <a:spAutoFit/>
          </a:bodyPr>
          <a:lstStyle/>
          <a:p>
            <a:pPr algn="ctr"/>
            <a:r>
              <a:rPr lang="en-US" sz="2000" b="1" spc="600" dirty="0">
                <a:solidFill>
                  <a:srgbClr val="FFFFFF"/>
                </a:solidFill>
                <a:latin typeface="Century Gothic" panose="020B0502020202020204" pitchFamily="34" charset="0"/>
              </a:rPr>
              <a:t>VALUES</a:t>
            </a:r>
          </a:p>
        </p:txBody>
      </p:sp>
      <p:pic>
        <p:nvPicPr>
          <p:cNvPr id="34" name="Picture 33"/>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grpSp>
        <p:nvGrpSpPr>
          <p:cNvPr id="15" name="Group 14"/>
          <p:cNvGrpSpPr/>
          <p:nvPr/>
        </p:nvGrpSpPr>
        <p:grpSpPr>
          <a:xfrm>
            <a:off x="3274327" y="2220506"/>
            <a:ext cx="2627776" cy="3050768"/>
            <a:chOff x="3274327" y="2220506"/>
            <a:chExt cx="2627776" cy="3050768"/>
          </a:xfrm>
        </p:grpSpPr>
        <p:grpSp>
          <p:nvGrpSpPr>
            <p:cNvPr id="24" name="Group 23">
              <a:extLst>
                <a:ext uri="{FF2B5EF4-FFF2-40B4-BE49-F238E27FC236}">
                  <a16:creationId xmlns:a16="http://schemas.microsoft.com/office/drawing/2014/main" id="{D822F3F4-702C-49C3-8D06-CE20D575A6B1}"/>
                </a:ext>
              </a:extLst>
            </p:cNvPr>
            <p:cNvGrpSpPr/>
            <p:nvPr/>
          </p:nvGrpSpPr>
          <p:grpSpPr>
            <a:xfrm>
              <a:off x="3279767" y="2220506"/>
              <a:ext cx="2614947" cy="3050768"/>
              <a:chOff x="632989" y="1870467"/>
              <a:chExt cx="2194563" cy="2560320"/>
            </a:xfrm>
          </p:grpSpPr>
          <p:sp>
            <p:nvSpPr>
              <p:cNvPr id="25" name="Flowchart: Manual Operation 24">
                <a:extLst>
                  <a:ext uri="{FF2B5EF4-FFF2-40B4-BE49-F238E27FC236}">
                    <a16:creationId xmlns:a16="http://schemas.microsoft.com/office/drawing/2014/main" id="{13968875-6991-453A-8772-B599413D69A9}"/>
                  </a:ext>
                </a:extLst>
              </p:cNvPr>
              <p:cNvSpPr/>
              <p:nvPr/>
            </p:nvSpPr>
            <p:spPr>
              <a:xfrm rot="5400000">
                <a:off x="-95658" y="2599116"/>
                <a:ext cx="2552251" cy="1094957"/>
              </a:xfrm>
              <a:prstGeom prst="flowChartManualOperati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6" name="Freeform: Shape 6">
                <a:extLst>
                  <a:ext uri="{FF2B5EF4-FFF2-40B4-BE49-F238E27FC236}">
                    <a16:creationId xmlns:a16="http://schemas.microsoft.com/office/drawing/2014/main" id="{5D3D4BA2-A523-41E2-8910-97EC2384FE6A}"/>
                  </a:ext>
                </a:extLst>
              </p:cNvPr>
              <p:cNvSpPr/>
              <p:nvPr/>
            </p:nvSpPr>
            <p:spPr>
              <a:xfrm rot="5400000">
                <a:off x="450111" y="2053346"/>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35" name="TextBox 34">
              <a:extLst>
                <a:ext uri="{FF2B5EF4-FFF2-40B4-BE49-F238E27FC236}">
                  <a16:creationId xmlns:a16="http://schemas.microsoft.com/office/drawing/2014/main" id="{354507D8-2A10-4B23-94A6-0401BDA1E526}"/>
                </a:ext>
              </a:extLst>
            </p:cNvPr>
            <p:cNvSpPr txBox="1"/>
            <p:nvPr/>
          </p:nvSpPr>
          <p:spPr>
            <a:xfrm>
              <a:off x="3274327" y="3541026"/>
              <a:ext cx="2627776" cy="400110"/>
            </a:xfrm>
            <a:prstGeom prst="rect">
              <a:avLst/>
            </a:prstGeom>
            <a:noFill/>
          </p:spPr>
          <p:txBody>
            <a:bodyPr wrap="square" rtlCol="0">
              <a:spAutoFit/>
            </a:bodyPr>
            <a:lstStyle/>
            <a:p>
              <a:pPr algn="ctr"/>
              <a:r>
                <a:rPr lang="en-US" sz="2000" b="1" spc="600" dirty="0">
                  <a:solidFill>
                    <a:srgbClr val="FFFFFF"/>
                  </a:solidFill>
                  <a:latin typeface="Century Gothic" panose="020B0502020202020204" pitchFamily="34" charset="0"/>
                </a:rPr>
                <a:t>ADVERTISING</a:t>
              </a:r>
            </a:p>
          </p:txBody>
        </p:sp>
      </p:grpSp>
      <p:grpSp>
        <p:nvGrpSpPr>
          <p:cNvPr id="17" name="Group 16"/>
          <p:cNvGrpSpPr/>
          <p:nvPr/>
        </p:nvGrpSpPr>
        <p:grpSpPr>
          <a:xfrm>
            <a:off x="6294517" y="2220505"/>
            <a:ext cx="2614947" cy="3050768"/>
            <a:chOff x="6294517" y="2220505"/>
            <a:chExt cx="2614947" cy="3050768"/>
          </a:xfrm>
        </p:grpSpPr>
        <p:grpSp>
          <p:nvGrpSpPr>
            <p:cNvPr id="27" name="Group 26">
              <a:extLst>
                <a:ext uri="{FF2B5EF4-FFF2-40B4-BE49-F238E27FC236}">
                  <a16:creationId xmlns:a16="http://schemas.microsoft.com/office/drawing/2014/main" id="{D822F3F4-702C-49C3-8D06-CE20D575A6B1}"/>
                </a:ext>
              </a:extLst>
            </p:cNvPr>
            <p:cNvGrpSpPr/>
            <p:nvPr/>
          </p:nvGrpSpPr>
          <p:grpSpPr>
            <a:xfrm>
              <a:off x="6294517" y="2220505"/>
              <a:ext cx="2614946" cy="3050768"/>
              <a:chOff x="630664" y="1870468"/>
              <a:chExt cx="2194562" cy="2560321"/>
            </a:xfrm>
          </p:grpSpPr>
          <p:sp>
            <p:nvSpPr>
              <p:cNvPr id="28" name="Flowchart: Manual Operation 27">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9" name="Freeform: Shape 6">
                <a:extLst>
                  <a:ext uri="{FF2B5EF4-FFF2-40B4-BE49-F238E27FC236}">
                    <a16:creationId xmlns:a16="http://schemas.microsoft.com/office/drawing/2014/main" id="{5D3D4BA2-A523-41E2-8910-97EC2384FE6A}"/>
                  </a:ext>
                </a:extLst>
              </p:cNvPr>
              <p:cNvSpPr/>
              <p:nvPr/>
            </p:nvSpPr>
            <p:spPr>
              <a:xfrm rot="5400000">
                <a:off x="447785" y="205334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bg1">
                  <a:lumMod val="9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36" name="TextBox 35">
              <a:extLst>
                <a:ext uri="{FF2B5EF4-FFF2-40B4-BE49-F238E27FC236}">
                  <a16:creationId xmlns:a16="http://schemas.microsoft.com/office/drawing/2014/main" id="{354507D8-2A10-4B23-94A6-0401BDA1E526}"/>
                </a:ext>
              </a:extLst>
            </p:cNvPr>
            <p:cNvSpPr txBox="1"/>
            <p:nvPr/>
          </p:nvSpPr>
          <p:spPr>
            <a:xfrm>
              <a:off x="6294517" y="3387138"/>
              <a:ext cx="2614947" cy="707886"/>
            </a:xfrm>
            <a:prstGeom prst="rect">
              <a:avLst/>
            </a:prstGeom>
            <a:noFill/>
          </p:spPr>
          <p:txBody>
            <a:bodyPr wrap="square" rtlCol="0">
              <a:spAutoFit/>
            </a:bodyPr>
            <a:lstStyle/>
            <a:p>
              <a:pPr algn="ctr"/>
              <a:r>
                <a:rPr lang="en-US" sz="2000" b="1" spc="600" dirty="0">
                  <a:solidFill>
                    <a:srgbClr val="FFFFFF"/>
                  </a:solidFill>
                  <a:latin typeface="Century Gothic" panose="020B0502020202020204" pitchFamily="34" charset="0"/>
                </a:rPr>
                <a:t>SOCAIL FACTORS</a:t>
              </a:r>
            </a:p>
          </p:txBody>
        </p:sp>
      </p:grpSp>
      <p:grpSp>
        <p:nvGrpSpPr>
          <p:cNvPr id="38" name="Group 37"/>
          <p:cNvGrpSpPr/>
          <p:nvPr/>
        </p:nvGrpSpPr>
        <p:grpSpPr>
          <a:xfrm>
            <a:off x="9301878" y="2220505"/>
            <a:ext cx="2625107" cy="3050769"/>
            <a:chOff x="9301878" y="2220505"/>
            <a:chExt cx="2625107" cy="3050769"/>
          </a:xfrm>
        </p:grpSpPr>
        <p:grpSp>
          <p:nvGrpSpPr>
            <p:cNvPr id="30" name="Group 29">
              <a:extLst>
                <a:ext uri="{FF2B5EF4-FFF2-40B4-BE49-F238E27FC236}">
                  <a16:creationId xmlns:a16="http://schemas.microsoft.com/office/drawing/2014/main" id="{D822F3F4-702C-49C3-8D06-CE20D575A6B1}"/>
                </a:ext>
              </a:extLst>
            </p:cNvPr>
            <p:cNvGrpSpPr/>
            <p:nvPr/>
          </p:nvGrpSpPr>
          <p:grpSpPr>
            <a:xfrm>
              <a:off x="9312039" y="2220505"/>
              <a:ext cx="2614946" cy="3050769"/>
              <a:chOff x="630666" y="1870468"/>
              <a:chExt cx="2194562" cy="2560321"/>
            </a:xfrm>
          </p:grpSpPr>
          <p:sp>
            <p:nvSpPr>
              <p:cNvPr id="31" name="Flowchart: Manual Operation 30">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32" name="Freeform: Shape 6">
                <a:extLst>
                  <a:ext uri="{FF2B5EF4-FFF2-40B4-BE49-F238E27FC236}">
                    <a16:creationId xmlns:a16="http://schemas.microsoft.com/office/drawing/2014/main" id="{5D3D4BA2-A523-41E2-8910-97EC2384FE6A}"/>
                  </a:ext>
                </a:extLst>
              </p:cNvPr>
              <p:cNvSpPr/>
              <p:nvPr/>
            </p:nvSpPr>
            <p:spPr>
              <a:xfrm rot="5400000">
                <a:off x="447787" y="205334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bg1">
                  <a:lumMod val="9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37" name="TextBox 36">
              <a:extLst>
                <a:ext uri="{FF2B5EF4-FFF2-40B4-BE49-F238E27FC236}">
                  <a16:creationId xmlns:a16="http://schemas.microsoft.com/office/drawing/2014/main" id="{354507D8-2A10-4B23-94A6-0401BDA1E526}"/>
                </a:ext>
              </a:extLst>
            </p:cNvPr>
            <p:cNvSpPr txBox="1"/>
            <p:nvPr/>
          </p:nvSpPr>
          <p:spPr>
            <a:xfrm>
              <a:off x="9301878" y="3387138"/>
              <a:ext cx="2614947" cy="707886"/>
            </a:xfrm>
            <a:prstGeom prst="rect">
              <a:avLst/>
            </a:prstGeom>
            <a:noFill/>
          </p:spPr>
          <p:txBody>
            <a:bodyPr wrap="square" rtlCol="0">
              <a:spAutoFit/>
            </a:bodyPr>
            <a:lstStyle/>
            <a:p>
              <a:pPr algn="ctr"/>
              <a:r>
                <a:rPr lang="en-US" sz="2000" b="1" spc="600" dirty="0">
                  <a:solidFill>
                    <a:srgbClr val="FFFFFF"/>
                  </a:solidFill>
                  <a:latin typeface="Century Gothic" panose="020B0502020202020204" pitchFamily="34" charset="0"/>
                </a:rPr>
                <a:t>SELF CONCEPT</a:t>
              </a:r>
            </a:p>
          </p:txBody>
        </p:sp>
      </p:grpSp>
      <p:grpSp>
        <p:nvGrpSpPr>
          <p:cNvPr id="42" name="Group 41"/>
          <p:cNvGrpSpPr/>
          <p:nvPr/>
        </p:nvGrpSpPr>
        <p:grpSpPr>
          <a:xfrm>
            <a:off x="826007" y="0"/>
            <a:ext cx="5915987" cy="1667264"/>
            <a:chOff x="826007" y="0"/>
            <a:chExt cx="5915987" cy="1667264"/>
          </a:xfrm>
        </p:grpSpPr>
        <p:sp>
          <p:nvSpPr>
            <p:cNvPr id="43" name="TextBox 42">
              <a:extLst>
                <a:ext uri="{FF2B5EF4-FFF2-40B4-BE49-F238E27FC236}">
                  <a16:creationId xmlns:a16="http://schemas.microsoft.com/office/drawing/2014/main" id="{E742F038-7124-4F62-80E7-5DCD31A1CC93}"/>
                </a:ext>
              </a:extLst>
            </p:cNvPr>
            <p:cNvSpPr txBox="1"/>
            <p:nvPr/>
          </p:nvSpPr>
          <p:spPr>
            <a:xfrm>
              <a:off x="826007" y="1082489"/>
              <a:ext cx="5915987" cy="584775"/>
            </a:xfrm>
            <a:prstGeom prst="rect">
              <a:avLst/>
            </a:prstGeom>
            <a:noFill/>
          </p:spPr>
          <p:txBody>
            <a:bodyPr wrap="square" rtlCol="0">
              <a:spAutoFit/>
            </a:bodyPr>
            <a:lstStyle/>
            <a:p>
              <a:r>
                <a:rPr lang="en-US" sz="3200" dirty="0">
                  <a:solidFill>
                    <a:prstClr val="black">
                      <a:lumMod val="50000"/>
                      <a:lumOff val="50000"/>
                    </a:prstClr>
                  </a:solidFill>
                  <a:latin typeface="Century Gothic" panose="020B0502020202020204" pitchFamily="34" charset="0"/>
                </a:rPr>
                <a:t>SPENDING </a:t>
              </a:r>
              <a:r>
                <a:rPr lang="en-US" sz="3200" b="1" dirty="0">
                  <a:solidFill>
                    <a:prstClr val="black">
                      <a:lumMod val="50000"/>
                      <a:lumOff val="50000"/>
                    </a:prstClr>
                  </a:solidFill>
                  <a:latin typeface="Century Gothic" panose="020B0502020202020204" pitchFamily="34" charset="0"/>
                </a:rPr>
                <a:t>HABIT INFLUENCES</a:t>
              </a:r>
            </a:p>
          </p:txBody>
        </p:sp>
        <p:cxnSp>
          <p:nvCxnSpPr>
            <p:cNvPr id="44" name="Straight Connector 43"/>
            <p:cNvCxnSpPr/>
            <p:nvPr/>
          </p:nvCxnSpPr>
          <p:spPr>
            <a:xfrm>
              <a:off x="826007" y="0"/>
              <a:ext cx="0" cy="1561207"/>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A7CE77AB-318E-4761-9595-D62F5CA5DBB7}"/>
              </a:ext>
            </a:extLst>
          </p:cNvPr>
          <p:cNvPicPr>
            <a:picLocks noChangeAspect="1"/>
          </p:cNvPicPr>
          <p:nvPr/>
        </p:nvPicPr>
        <p:blipFill>
          <a:blip r:embed="rId6"/>
          <a:stretch>
            <a:fillRect/>
          </a:stretch>
        </p:blipFill>
        <p:spPr>
          <a:xfrm>
            <a:off x="262246" y="6154150"/>
            <a:ext cx="1365622" cy="566977"/>
          </a:xfrm>
          <a:prstGeom prst="rect">
            <a:avLst/>
          </a:prstGeom>
        </p:spPr>
      </p:pic>
    </p:spTree>
    <p:custDataLst>
      <p:tags r:id="rId1"/>
    </p:custDataLst>
    <p:extLst>
      <p:ext uri="{BB962C8B-B14F-4D97-AF65-F5344CB8AC3E}">
        <p14:creationId xmlns:p14="http://schemas.microsoft.com/office/powerpoint/2010/main" val="264231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250"/>
                                  </p:stCondLst>
                                  <p:childTnLst>
                                    <p:animEffect transition="out" filter="fade">
                                      <p:cBhvr>
                                        <p:cTn id="6" dur="750" tmFilter="0, 0; .2, .5; .8, .5; 1, 0"/>
                                        <p:tgtEl>
                                          <p:spTgt spid="15"/>
                                        </p:tgtEl>
                                      </p:cBhvr>
                                    </p:animEffect>
                                    <p:animScale>
                                      <p:cBhvr>
                                        <p:cTn id="7" dur="375"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a:stretch/>
        </p:blipFill>
        <p:spPr>
          <a:xfrm>
            <a:off x="0" y="0"/>
            <a:ext cx="6078886" cy="6858000"/>
          </a:xfrm>
          <a:prstGeom prst="rect">
            <a:avLst/>
          </a:prstGeom>
        </p:spPr>
      </p:pic>
      <p:pic>
        <p:nvPicPr>
          <p:cNvPr id="22" name="Picture 21"/>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sp>
        <p:nvSpPr>
          <p:cNvPr id="21" name="Flowchart: Manual Operation 20">
            <a:extLst>
              <a:ext uri="{FF2B5EF4-FFF2-40B4-BE49-F238E27FC236}">
                <a16:creationId xmlns:a16="http://schemas.microsoft.com/office/drawing/2014/main" id="{13968875-6991-453A-8772-B599413D69A9}"/>
              </a:ext>
            </a:extLst>
          </p:cNvPr>
          <p:cNvSpPr/>
          <p:nvPr/>
        </p:nvSpPr>
        <p:spPr>
          <a:xfrm rot="5400000">
            <a:off x="4280962" y="2890299"/>
            <a:ext cx="2516310" cy="1079537"/>
          </a:xfrm>
          <a:prstGeom prst="flowChartManualOperati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3" name="Freeform: Shape 6">
            <a:extLst>
              <a:ext uri="{FF2B5EF4-FFF2-40B4-BE49-F238E27FC236}">
                <a16:creationId xmlns:a16="http://schemas.microsoft.com/office/drawing/2014/main" id="{5D3D4BA2-A523-41E2-8910-97EC2384FE6A}"/>
              </a:ext>
            </a:extLst>
          </p:cNvPr>
          <p:cNvSpPr/>
          <p:nvPr/>
        </p:nvSpPr>
        <p:spPr>
          <a:xfrm rot="5400000">
            <a:off x="4819043" y="2352216"/>
            <a:ext cx="2524265" cy="2163657"/>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nvGrpSpPr>
          <p:cNvPr id="19" name="Group 18"/>
          <p:cNvGrpSpPr/>
          <p:nvPr/>
        </p:nvGrpSpPr>
        <p:grpSpPr>
          <a:xfrm>
            <a:off x="7334167" y="-3"/>
            <a:ext cx="236387" cy="6858003"/>
            <a:chOff x="491407" y="-29499"/>
            <a:chExt cx="236387" cy="6858003"/>
          </a:xfrm>
        </p:grpSpPr>
        <p:cxnSp>
          <p:nvCxnSpPr>
            <p:cNvPr id="25" name="Straight Connector 24"/>
            <p:cNvCxnSpPr/>
            <p:nvPr/>
          </p:nvCxnSpPr>
          <p:spPr>
            <a:xfrm>
              <a:off x="609600" y="-29499"/>
              <a:ext cx="0" cy="6858003"/>
            </a:xfrm>
            <a:prstGeom prst="line">
              <a:avLst/>
            </a:prstGeom>
            <a:ln w="28575">
              <a:solidFill>
                <a:srgbClr val="7F7F7F"/>
              </a:solidFill>
              <a:prstDash val="sysDot"/>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491407" y="1335028"/>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7" name="Oval 26"/>
            <p:cNvSpPr/>
            <p:nvPr/>
          </p:nvSpPr>
          <p:spPr>
            <a:xfrm>
              <a:off x="491407" y="2642589"/>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8" name="Oval 27"/>
            <p:cNvSpPr/>
            <p:nvPr/>
          </p:nvSpPr>
          <p:spPr>
            <a:xfrm>
              <a:off x="491407" y="3945614"/>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9" name="Oval 28"/>
            <p:cNvSpPr/>
            <p:nvPr/>
          </p:nvSpPr>
          <p:spPr>
            <a:xfrm>
              <a:off x="491407" y="5248639"/>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30" name="TextBox 29">
            <a:extLst>
              <a:ext uri="{FF2B5EF4-FFF2-40B4-BE49-F238E27FC236}">
                <a16:creationId xmlns:a16="http://schemas.microsoft.com/office/drawing/2014/main" id="{354507D8-2A10-4B23-94A6-0401BDA1E526}"/>
              </a:ext>
            </a:extLst>
          </p:cNvPr>
          <p:cNvSpPr txBox="1"/>
          <p:nvPr/>
        </p:nvSpPr>
        <p:spPr>
          <a:xfrm>
            <a:off x="7844003" y="1297902"/>
            <a:ext cx="2807294" cy="400110"/>
          </a:xfrm>
          <a:prstGeom prst="rect">
            <a:avLst/>
          </a:prstGeom>
          <a:noFill/>
        </p:spPr>
        <p:txBody>
          <a:bodyPr wrap="square" rtlCol="0">
            <a:spAutoFit/>
          </a:bodyPr>
          <a:lstStyle/>
          <a:p>
            <a:r>
              <a:rPr lang="en-US" sz="2000" b="1" spc="600" dirty="0">
                <a:solidFill>
                  <a:srgbClr val="7F7F7F"/>
                </a:solidFill>
                <a:latin typeface="Century Gothic" panose="020B0502020202020204" pitchFamily="34" charset="0"/>
              </a:rPr>
              <a:t>TV &amp; RADIO</a:t>
            </a:r>
          </a:p>
        </p:txBody>
      </p:sp>
      <p:sp>
        <p:nvSpPr>
          <p:cNvPr id="31" name="TextBox 30">
            <a:extLst>
              <a:ext uri="{FF2B5EF4-FFF2-40B4-BE49-F238E27FC236}">
                <a16:creationId xmlns:a16="http://schemas.microsoft.com/office/drawing/2014/main" id="{354507D8-2A10-4B23-94A6-0401BDA1E526}"/>
              </a:ext>
            </a:extLst>
          </p:cNvPr>
          <p:cNvSpPr txBox="1"/>
          <p:nvPr/>
        </p:nvSpPr>
        <p:spPr>
          <a:xfrm>
            <a:off x="7844002" y="2605463"/>
            <a:ext cx="3387877" cy="400110"/>
          </a:xfrm>
          <a:prstGeom prst="rect">
            <a:avLst/>
          </a:prstGeom>
          <a:noFill/>
        </p:spPr>
        <p:txBody>
          <a:bodyPr wrap="square" rtlCol="0">
            <a:spAutoFit/>
          </a:bodyPr>
          <a:lstStyle/>
          <a:p>
            <a:r>
              <a:rPr lang="en-US" sz="2000" b="1" spc="600" dirty="0">
                <a:solidFill>
                  <a:srgbClr val="7F7F7F"/>
                </a:solidFill>
                <a:latin typeface="Century Gothic" panose="020B0502020202020204" pitchFamily="34" charset="0"/>
              </a:rPr>
              <a:t>INTERNET &amp; APPS</a:t>
            </a:r>
          </a:p>
        </p:txBody>
      </p:sp>
      <p:sp>
        <p:nvSpPr>
          <p:cNvPr id="32" name="TextBox 31">
            <a:extLst>
              <a:ext uri="{FF2B5EF4-FFF2-40B4-BE49-F238E27FC236}">
                <a16:creationId xmlns:a16="http://schemas.microsoft.com/office/drawing/2014/main" id="{354507D8-2A10-4B23-94A6-0401BDA1E526}"/>
              </a:ext>
            </a:extLst>
          </p:cNvPr>
          <p:cNvSpPr txBox="1"/>
          <p:nvPr/>
        </p:nvSpPr>
        <p:spPr>
          <a:xfrm>
            <a:off x="7844003" y="5211513"/>
            <a:ext cx="4170944" cy="400110"/>
          </a:xfrm>
          <a:prstGeom prst="rect">
            <a:avLst/>
          </a:prstGeom>
          <a:noFill/>
        </p:spPr>
        <p:txBody>
          <a:bodyPr wrap="square" rtlCol="0">
            <a:spAutoFit/>
          </a:bodyPr>
          <a:lstStyle/>
          <a:p>
            <a:r>
              <a:rPr lang="en-US" sz="2000" b="1" spc="600" dirty="0">
                <a:solidFill>
                  <a:srgbClr val="7F7F7F"/>
                </a:solidFill>
                <a:latin typeface="Century Gothic" panose="020B0502020202020204" pitchFamily="34" charset="0"/>
              </a:rPr>
              <a:t>PRODUCT PLACEMENT</a:t>
            </a:r>
          </a:p>
        </p:txBody>
      </p:sp>
      <p:sp>
        <p:nvSpPr>
          <p:cNvPr id="33" name="TextBox 32">
            <a:extLst>
              <a:ext uri="{FF2B5EF4-FFF2-40B4-BE49-F238E27FC236}">
                <a16:creationId xmlns:a16="http://schemas.microsoft.com/office/drawing/2014/main" id="{354507D8-2A10-4B23-94A6-0401BDA1E526}"/>
              </a:ext>
            </a:extLst>
          </p:cNvPr>
          <p:cNvSpPr txBox="1"/>
          <p:nvPr/>
        </p:nvSpPr>
        <p:spPr>
          <a:xfrm>
            <a:off x="7844002" y="3915812"/>
            <a:ext cx="2807294" cy="400110"/>
          </a:xfrm>
          <a:prstGeom prst="rect">
            <a:avLst/>
          </a:prstGeom>
          <a:noFill/>
        </p:spPr>
        <p:txBody>
          <a:bodyPr wrap="square" rtlCol="0">
            <a:spAutoFit/>
          </a:bodyPr>
          <a:lstStyle/>
          <a:p>
            <a:r>
              <a:rPr lang="en-US" sz="2000" b="1" spc="600" dirty="0">
                <a:solidFill>
                  <a:srgbClr val="7F7F7F"/>
                </a:solidFill>
                <a:latin typeface="Century Gothic" panose="020B0502020202020204" pitchFamily="34" charset="0"/>
              </a:rPr>
              <a:t>BILLBOARDS</a:t>
            </a:r>
          </a:p>
        </p:txBody>
      </p:sp>
      <p:pic>
        <p:nvPicPr>
          <p:cNvPr id="34" name="Picture 4" descr="Image result for TV commercials"/>
          <p:cNvPicPr>
            <a:picLocks noChangeAspect="1" noChangeArrowheads="1"/>
          </p:cNvPicPr>
          <p:nvPr/>
        </p:nvPicPr>
        <p:blipFill rotWithShape="1">
          <a:blip r:embed="rId8" cstate="screen">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a:ext>
            </a:extLst>
          </a:blip>
          <a:srcRect t="-269"/>
          <a:stretch/>
        </p:blipFill>
        <p:spPr bwMode="auto">
          <a:xfrm>
            <a:off x="333823" y="1233733"/>
            <a:ext cx="2121772" cy="212411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rotWithShape="1">
          <a:blip r:embed="rId10" cstate="screen">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a:ext>
            </a:extLst>
          </a:blip>
          <a:srcRect t="-176"/>
          <a:stretch/>
        </p:blipFill>
        <p:spPr>
          <a:xfrm>
            <a:off x="2626758" y="1193038"/>
            <a:ext cx="2121771" cy="2121771"/>
          </a:xfrm>
          <a:prstGeom prst="rect">
            <a:avLst/>
          </a:prstGeom>
          <a:effectLst>
            <a:outerShdw blurRad="50800" dist="38100" dir="5400000" algn="t" rotWithShape="0">
              <a:prstClr val="black">
                <a:alpha val="40000"/>
              </a:prstClr>
            </a:outerShdw>
          </a:effectLst>
        </p:spPr>
      </p:pic>
      <p:pic>
        <p:nvPicPr>
          <p:cNvPr id="36" name="Picture 35"/>
          <p:cNvPicPr>
            <a:picLocks noChangeAspect="1"/>
          </p:cNvPicPr>
          <p:nvPr/>
        </p:nvPicPr>
        <p:blipFill rotWithShape="1">
          <a:blip r:embed="rId12" cstate="screen">
            <a:extLst>
              <a:ext uri="{BEBA8EAE-BF5A-486C-A8C5-ECC9F3942E4B}">
                <a14:imgProps xmlns:a14="http://schemas.microsoft.com/office/drawing/2010/main">
                  <a14:imgLayer r:embed="rId13">
                    <a14:imgEffect>
                      <a14:saturation sat="66000"/>
                    </a14:imgEffect>
                  </a14:imgLayer>
                </a14:imgProps>
              </a:ext>
              <a:ext uri="{28A0092B-C50C-407E-A947-70E740481C1C}">
                <a14:useLocalDpi xmlns:a14="http://schemas.microsoft.com/office/drawing/2010/main"/>
              </a:ext>
            </a:extLst>
          </a:blip>
          <a:srcRect/>
          <a:stretch/>
        </p:blipFill>
        <p:spPr>
          <a:xfrm>
            <a:off x="332642" y="3502474"/>
            <a:ext cx="2121771" cy="2121771"/>
          </a:xfrm>
          <a:prstGeom prst="rect">
            <a:avLst/>
          </a:prstGeom>
          <a:effectLst>
            <a:outerShdw blurRad="50800" dist="38100" dir="5400000" algn="t" rotWithShape="0">
              <a:prstClr val="black">
                <a:alpha val="40000"/>
              </a:prstClr>
            </a:outerShdw>
          </a:effectLst>
        </p:spPr>
      </p:pic>
      <p:pic>
        <p:nvPicPr>
          <p:cNvPr id="37" name="Picture 36"/>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2625576" y="3502474"/>
            <a:ext cx="2122953" cy="2121771"/>
          </a:xfrm>
          <a:prstGeom prst="rect">
            <a:avLst/>
          </a:prstGeom>
          <a:effectLst>
            <a:outerShdw blurRad="50800" dist="38100" dir="5400000" algn="t" rotWithShape="0">
              <a:prstClr val="black">
                <a:alpha val="40000"/>
              </a:prstClr>
            </a:outerShdw>
          </a:effectLst>
        </p:spPr>
      </p:pic>
      <p:grpSp>
        <p:nvGrpSpPr>
          <p:cNvPr id="11" name="Group 10"/>
          <p:cNvGrpSpPr/>
          <p:nvPr/>
        </p:nvGrpSpPr>
        <p:grpSpPr>
          <a:xfrm>
            <a:off x="5886678" y="3083561"/>
            <a:ext cx="564940" cy="685800"/>
            <a:chOff x="5886678" y="3083561"/>
            <a:chExt cx="564940" cy="685800"/>
          </a:xfrm>
        </p:grpSpPr>
        <p:pic>
          <p:nvPicPr>
            <p:cNvPr id="8" name="Picture 7"/>
            <p:cNvPicPr>
              <a:picLocks noChangeAspect="1"/>
            </p:cNvPicPr>
            <p:nvPr/>
          </p:nvPicPr>
          <p:blipFill rotWithShape="1">
            <a:blip r:embed="rId15" cstate="screen">
              <a:extLst>
                <a:ext uri="{28A0092B-C50C-407E-A947-70E740481C1C}">
                  <a14:useLocalDpi xmlns:a14="http://schemas.microsoft.com/office/drawing/2010/main"/>
                </a:ext>
              </a:extLst>
            </a:blip>
            <a:srcRect l="38653"/>
            <a:stretch/>
          </p:blipFill>
          <p:spPr>
            <a:xfrm>
              <a:off x="6077612" y="3083561"/>
              <a:ext cx="374006" cy="685800"/>
            </a:xfrm>
            <a:prstGeom prst="rect">
              <a:avLst/>
            </a:prstGeom>
          </p:spPr>
        </p:pic>
        <p:sp>
          <p:nvSpPr>
            <p:cNvPr id="4" name="Isosceles Triangle 3"/>
            <p:cNvSpPr/>
            <p:nvPr/>
          </p:nvSpPr>
          <p:spPr>
            <a:xfrm rot="5400000">
              <a:off x="5839634" y="3148388"/>
              <a:ext cx="649666" cy="555578"/>
            </a:xfrm>
            <a:prstGeom prst="triangle">
              <a:avLst>
                <a:gd name="adj" fmla="val 49606"/>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41" name="Oval 40"/>
          <p:cNvSpPr/>
          <p:nvPr/>
        </p:nvSpPr>
        <p:spPr>
          <a:xfrm>
            <a:off x="5503728" y="2836866"/>
            <a:ext cx="1190244" cy="1190244"/>
          </a:xfrm>
          <a:prstGeom prst="ellipse">
            <a:avLst/>
          </a:prstGeom>
          <a:noFill/>
          <a:ln w="28575" cap="rnd">
            <a:solidFill>
              <a:srgbClr val="FFFFFF"/>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pic>
        <p:nvPicPr>
          <p:cNvPr id="2" name="Picture 1">
            <a:extLst>
              <a:ext uri="{FF2B5EF4-FFF2-40B4-BE49-F238E27FC236}">
                <a16:creationId xmlns:a16="http://schemas.microsoft.com/office/drawing/2014/main" id="{0758F838-8F8B-4A96-840D-0373D6F36325}"/>
              </a:ext>
            </a:extLst>
          </p:cNvPr>
          <p:cNvPicPr>
            <a:picLocks noChangeAspect="1"/>
          </p:cNvPicPr>
          <p:nvPr/>
        </p:nvPicPr>
        <p:blipFill>
          <a:blip r:embed="rId16"/>
          <a:stretch>
            <a:fillRect/>
          </a:stretch>
        </p:blipFill>
        <p:spPr>
          <a:xfrm>
            <a:off x="6264615" y="6109372"/>
            <a:ext cx="1365622" cy="566977"/>
          </a:xfrm>
          <a:prstGeom prst="rect">
            <a:avLst/>
          </a:prstGeom>
        </p:spPr>
      </p:pic>
    </p:spTree>
    <p:custDataLst>
      <p:tags r:id="rId1"/>
    </p:custDataLst>
    <p:extLst>
      <p:ext uri="{BB962C8B-B14F-4D97-AF65-F5344CB8AC3E}">
        <p14:creationId xmlns:p14="http://schemas.microsoft.com/office/powerpoint/2010/main" val="274757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ppt_x"/>
                                          </p:val>
                                        </p:tav>
                                        <p:tav tm="100000">
                                          <p:val>
                                            <p:strVal val="#ppt_x"/>
                                          </p:val>
                                        </p:tav>
                                      </p:tavLst>
                                    </p:anim>
                                    <p:anim calcmode="lin" valueType="num">
                                      <p:cBhvr additive="base">
                                        <p:cTn id="8" dur="10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25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1000" fill="hold"/>
                                        <p:tgtEl>
                                          <p:spTgt spid="31"/>
                                        </p:tgtEl>
                                        <p:attrNameLst>
                                          <p:attrName>ppt_x</p:attrName>
                                        </p:attrNameLst>
                                      </p:cBhvr>
                                      <p:tavLst>
                                        <p:tav tm="0">
                                          <p:val>
                                            <p:strVal val="#ppt_x"/>
                                          </p:val>
                                        </p:tav>
                                        <p:tav tm="100000">
                                          <p:val>
                                            <p:strVal val="#ppt_x"/>
                                          </p:val>
                                        </p:tav>
                                      </p:tavLst>
                                    </p:anim>
                                    <p:anim calcmode="lin" valueType="num">
                                      <p:cBhvr additive="base">
                                        <p:cTn id="18" dur="1000" fill="hold"/>
                                        <p:tgtEl>
                                          <p:spTgt spid="31"/>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25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750" fill="hold"/>
                                        <p:tgtEl>
                                          <p:spTgt spid="33"/>
                                        </p:tgtEl>
                                        <p:attrNameLst>
                                          <p:attrName>ppt_x</p:attrName>
                                        </p:attrNameLst>
                                      </p:cBhvr>
                                      <p:tavLst>
                                        <p:tav tm="0">
                                          <p:val>
                                            <p:strVal val="#ppt_x"/>
                                          </p:val>
                                        </p:tav>
                                        <p:tav tm="100000">
                                          <p:val>
                                            <p:strVal val="#ppt_x"/>
                                          </p:val>
                                        </p:tav>
                                      </p:tavLst>
                                    </p:anim>
                                    <p:anim calcmode="lin" valueType="num">
                                      <p:cBhvr additive="base">
                                        <p:cTn id="28" dur="750" fill="hold"/>
                                        <p:tgtEl>
                                          <p:spTgt spid="33"/>
                                        </p:tgtEl>
                                        <p:attrNameLst>
                                          <p:attrName>ppt_y</p:attrName>
                                        </p:attrNameLst>
                                      </p:cBhvr>
                                      <p:tavLst>
                                        <p:tav tm="0">
                                          <p:val>
                                            <p:strVal val="1+#ppt_h/2"/>
                                          </p:val>
                                        </p:tav>
                                        <p:tav tm="100000">
                                          <p:val>
                                            <p:strVal val="#ppt_y"/>
                                          </p:val>
                                        </p:tav>
                                      </p:tavLst>
                                    </p:anim>
                                  </p:childTnLst>
                                </p:cTn>
                              </p:par>
                            </p:childTnLst>
                          </p:cTn>
                        </p:par>
                        <p:par>
                          <p:cTn id="29" fill="hold">
                            <p:stCondLst>
                              <p:cond delay="750"/>
                            </p:stCondLst>
                            <p:childTnLst>
                              <p:par>
                                <p:cTn id="30" presetID="10" presetClass="entr" presetSubtype="0"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25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ppt_x"/>
                                          </p:val>
                                        </p:tav>
                                        <p:tav tm="100000">
                                          <p:val>
                                            <p:strVal val="#ppt_x"/>
                                          </p:val>
                                        </p:tav>
                                      </p:tavLst>
                                    </p:anim>
                                    <p:anim calcmode="lin" valueType="num">
                                      <p:cBhvr additive="base">
                                        <p:cTn id="38" dur="500" fill="hold"/>
                                        <p:tgtEl>
                                          <p:spTgt spid="32"/>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357" y="-991160"/>
            <a:ext cx="12307357" cy="800430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7" name="Picture 16"/>
          <p:cNvPicPr>
            <a:picLocks noChangeAspect="1"/>
          </p:cNvPicPr>
          <p:nvPr/>
        </p:nvPicPr>
        <p:blipFill>
          <a:blip r:embed="rId4" cstate="screen">
            <a:biLevel thresh="25000"/>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7439861" y="5986131"/>
            <a:ext cx="3766191" cy="712153"/>
          </a:xfrm>
          <a:prstGeom prst="rect">
            <a:avLst/>
          </a:prstGeom>
        </p:spPr>
      </p:pic>
      <p:pic>
        <p:nvPicPr>
          <p:cNvPr id="8" name="Picture 7"/>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115356" y="-1002882"/>
            <a:ext cx="12307356" cy="8017832"/>
          </a:xfrm>
          <a:prstGeom prst="rect">
            <a:avLst/>
          </a:prstGeom>
        </p:spPr>
      </p:pic>
      <p:sp>
        <p:nvSpPr>
          <p:cNvPr id="9" name="Trapezoid 8"/>
          <p:cNvSpPr/>
          <p:nvPr/>
        </p:nvSpPr>
        <p:spPr>
          <a:xfrm>
            <a:off x="3630004" y="645085"/>
            <a:ext cx="6543412" cy="3959470"/>
          </a:xfrm>
          <a:prstGeom prst="trapezoid">
            <a:avLst>
              <a:gd name="adj" fmla="val 33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pic>
        <p:nvPicPr>
          <p:cNvPr id="1026" name="Picture 2" descr="Image result for target logo transparent"/>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29908" t="19556" r="28038" b="23331"/>
          <a:stretch/>
        </p:blipFill>
        <p:spPr bwMode="auto">
          <a:xfrm>
            <a:off x="5260792" y="856074"/>
            <a:ext cx="3312125" cy="337361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3630004" y="645085"/>
            <a:ext cx="6543412" cy="3959470"/>
            <a:chOff x="2941320" y="1379220"/>
            <a:chExt cx="4861560" cy="2941768"/>
          </a:xfrm>
        </p:grpSpPr>
        <p:sp>
          <p:nvSpPr>
            <p:cNvPr id="29" name="Trapezoid 28"/>
            <p:cNvSpPr/>
            <p:nvPr/>
          </p:nvSpPr>
          <p:spPr>
            <a:xfrm>
              <a:off x="2941320" y="1379220"/>
              <a:ext cx="4861560" cy="2941768"/>
            </a:xfrm>
            <a:prstGeom prst="trapezoid">
              <a:avLst>
                <a:gd name="adj" fmla="val 33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pic>
          <p:nvPicPr>
            <p:cNvPr id="1028" name="Picture 4" descr="Image result for twitter logo transparent"/>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836100" y="1633462"/>
              <a:ext cx="2767198" cy="22483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p:cNvGrpSpPr/>
          <p:nvPr/>
        </p:nvGrpSpPr>
        <p:grpSpPr>
          <a:xfrm>
            <a:off x="3630004" y="645085"/>
            <a:ext cx="6543412" cy="3959470"/>
            <a:chOff x="5819491" y="-389842"/>
            <a:chExt cx="4861560" cy="2941768"/>
          </a:xfrm>
        </p:grpSpPr>
        <p:sp>
          <p:nvSpPr>
            <p:cNvPr id="33" name="Trapezoid 32"/>
            <p:cNvSpPr/>
            <p:nvPr/>
          </p:nvSpPr>
          <p:spPr>
            <a:xfrm>
              <a:off x="5819491" y="-389842"/>
              <a:ext cx="4861560" cy="2941768"/>
            </a:xfrm>
            <a:prstGeom prst="trapezoid">
              <a:avLst>
                <a:gd name="adj" fmla="val 33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pic>
          <p:nvPicPr>
            <p:cNvPr id="1030" name="Picture 6" descr="Image result for McDonalds logo transparent"/>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t="14698" b="16952"/>
            <a:stretch/>
          </p:blipFill>
          <p:spPr bwMode="auto">
            <a:xfrm>
              <a:off x="6479552" y="-164266"/>
              <a:ext cx="3541438" cy="24654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p:cNvGrpSpPr/>
          <p:nvPr/>
        </p:nvGrpSpPr>
        <p:grpSpPr>
          <a:xfrm>
            <a:off x="3630004" y="645085"/>
            <a:ext cx="6543412" cy="3959470"/>
            <a:chOff x="2941320" y="1379220"/>
            <a:chExt cx="4861560" cy="2941768"/>
          </a:xfrm>
        </p:grpSpPr>
        <p:sp>
          <p:nvSpPr>
            <p:cNvPr id="37" name="Trapezoid 36"/>
            <p:cNvSpPr/>
            <p:nvPr/>
          </p:nvSpPr>
          <p:spPr>
            <a:xfrm>
              <a:off x="2941320" y="1379220"/>
              <a:ext cx="4861560" cy="2941768"/>
            </a:xfrm>
            <a:prstGeom prst="trapezoid">
              <a:avLst>
                <a:gd name="adj" fmla="val 33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pic>
          <p:nvPicPr>
            <p:cNvPr id="1032" name="Picture 8" descr="Image result for Chilis logo transparent"/>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487630" y="1749815"/>
              <a:ext cx="3768940" cy="18957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p:cNvGrpSpPr/>
          <p:nvPr/>
        </p:nvGrpSpPr>
        <p:grpSpPr>
          <a:xfrm>
            <a:off x="3630004" y="645085"/>
            <a:ext cx="6543412" cy="3959470"/>
            <a:chOff x="3798067" y="2032356"/>
            <a:chExt cx="4861560" cy="2941768"/>
          </a:xfrm>
        </p:grpSpPr>
        <p:sp>
          <p:nvSpPr>
            <p:cNvPr id="42" name="Trapezoid 41"/>
            <p:cNvSpPr/>
            <p:nvPr/>
          </p:nvSpPr>
          <p:spPr>
            <a:xfrm>
              <a:off x="3798067" y="2032356"/>
              <a:ext cx="4861560" cy="2941768"/>
            </a:xfrm>
            <a:prstGeom prst="trapezoid">
              <a:avLst>
                <a:gd name="adj" fmla="val 33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pic>
          <p:nvPicPr>
            <p:cNvPr id="1034" name="Picture 10" descr="Image result for amazon logo transparent"/>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211373" y="2485766"/>
              <a:ext cx="2034948" cy="20349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p:cNvGrpSpPr/>
          <p:nvPr/>
        </p:nvGrpSpPr>
        <p:grpSpPr>
          <a:xfrm>
            <a:off x="3630004" y="655133"/>
            <a:ext cx="6543412" cy="3959470"/>
            <a:chOff x="4165454" y="2469563"/>
            <a:chExt cx="4861560" cy="2941768"/>
          </a:xfrm>
        </p:grpSpPr>
        <p:sp>
          <p:nvSpPr>
            <p:cNvPr id="47" name="Trapezoid 46"/>
            <p:cNvSpPr/>
            <p:nvPr/>
          </p:nvSpPr>
          <p:spPr>
            <a:xfrm>
              <a:off x="4165454" y="2469563"/>
              <a:ext cx="4861560" cy="2941768"/>
            </a:xfrm>
            <a:prstGeom prst="trapezoid">
              <a:avLst>
                <a:gd name="adj" fmla="val 33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pic>
          <p:nvPicPr>
            <p:cNvPr id="1036" name="Picture 12" descr="Image result for apple logo transparent"/>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498883" y="2657486"/>
              <a:ext cx="2194702" cy="25659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p:cNvGrpSpPr/>
          <p:nvPr/>
        </p:nvGrpSpPr>
        <p:grpSpPr>
          <a:xfrm>
            <a:off x="3630004" y="645085"/>
            <a:ext cx="6543412" cy="3959470"/>
            <a:chOff x="2941320" y="1389268"/>
            <a:chExt cx="4861560" cy="2941768"/>
          </a:xfrm>
        </p:grpSpPr>
        <p:sp>
          <p:nvSpPr>
            <p:cNvPr id="53" name="Trapezoid 52"/>
            <p:cNvSpPr/>
            <p:nvPr/>
          </p:nvSpPr>
          <p:spPr>
            <a:xfrm>
              <a:off x="2941320" y="1389268"/>
              <a:ext cx="4861560" cy="2941768"/>
            </a:xfrm>
            <a:prstGeom prst="trapezoid">
              <a:avLst>
                <a:gd name="adj" fmla="val 33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pic>
          <p:nvPicPr>
            <p:cNvPr id="1038" name="Picture 14" descr="Image result for starbucks logo transparent"/>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303334" y="1809048"/>
              <a:ext cx="2127468" cy="21274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43"/>
          <p:cNvGrpSpPr/>
          <p:nvPr/>
        </p:nvGrpSpPr>
        <p:grpSpPr>
          <a:xfrm>
            <a:off x="3630004" y="645085"/>
            <a:ext cx="6543412" cy="3959470"/>
            <a:chOff x="2941320" y="1379220"/>
            <a:chExt cx="4861560" cy="2941768"/>
          </a:xfrm>
        </p:grpSpPr>
        <p:sp>
          <p:nvSpPr>
            <p:cNvPr id="58" name="Trapezoid 57"/>
            <p:cNvSpPr/>
            <p:nvPr/>
          </p:nvSpPr>
          <p:spPr>
            <a:xfrm>
              <a:off x="2941320" y="1379220"/>
              <a:ext cx="4861560" cy="2941768"/>
            </a:xfrm>
            <a:prstGeom prst="trapezoid">
              <a:avLst>
                <a:gd name="adj" fmla="val 33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pic>
          <p:nvPicPr>
            <p:cNvPr id="1040" name="Picture 16" descr="Image result for KFC logo transparent"/>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301665" y="1742465"/>
              <a:ext cx="2140870" cy="22239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Group 44"/>
          <p:cNvGrpSpPr/>
          <p:nvPr/>
        </p:nvGrpSpPr>
        <p:grpSpPr>
          <a:xfrm>
            <a:off x="3623231" y="643284"/>
            <a:ext cx="6543412" cy="3959470"/>
            <a:chOff x="2941320" y="1379220"/>
            <a:chExt cx="4861560" cy="2941768"/>
          </a:xfrm>
        </p:grpSpPr>
        <p:sp>
          <p:nvSpPr>
            <p:cNvPr id="63" name="Trapezoid 62"/>
            <p:cNvSpPr/>
            <p:nvPr/>
          </p:nvSpPr>
          <p:spPr>
            <a:xfrm>
              <a:off x="2941320" y="1379220"/>
              <a:ext cx="4861560" cy="2941768"/>
            </a:xfrm>
            <a:prstGeom prst="trapezoid">
              <a:avLst>
                <a:gd name="adj" fmla="val 33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pic>
          <p:nvPicPr>
            <p:cNvPr id="1042" name="Picture 18" descr="Image result for nike logo transparent"/>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3396478" y="2073764"/>
              <a:ext cx="3951243" cy="15584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3623231" y="637407"/>
            <a:ext cx="6556958" cy="3986515"/>
            <a:chOff x="3645149" y="631562"/>
            <a:chExt cx="6556958" cy="3986515"/>
          </a:xfrm>
        </p:grpSpPr>
        <p:sp>
          <p:nvSpPr>
            <p:cNvPr id="68" name="Trapezoid 67"/>
            <p:cNvSpPr/>
            <p:nvPr/>
          </p:nvSpPr>
          <p:spPr>
            <a:xfrm>
              <a:off x="3645149" y="631562"/>
              <a:ext cx="6556958" cy="3986515"/>
            </a:xfrm>
            <a:prstGeom prst="trapezoid">
              <a:avLst>
                <a:gd name="adj" fmla="val 33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nvGrpSpPr>
            <p:cNvPr id="3" name="Group 2"/>
            <p:cNvGrpSpPr/>
            <p:nvPr/>
          </p:nvGrpSpPr>
          <p:grpSpPr>
            <a:xfrm>
              <a:off x="4028601" y="1433379"/>
              <a:ext cx="5776506" cy="2283995"/>
              <a:chOff x="4091394" y="1228062"/>
              <a:chExt cx="5776506" cy="2283995"/>
            </a:xfrm>
          </p:grpSpPr>
          <p:grpSp>
            <p:nvGrpSpPr>
              <p:cNvPr id="35" name="Group 34">
                <a:extLst>
                  <a:ext uri="{FF2B5EF4-FFF2-40B4-BE49-F238E27FC236}">
                    <a16:creationId xmlns:a16="http://schemas.microsoft.com/office/drawing/2014/main" id="{D822F3F4-702C-49C3-8D06-CE20D575A6B1}"/>
                  </a:ext>
                </a:extLst>
              </p:cNvPr>
              <p:cNvGrpSpPr/>
              <p:nvPr/>
            </p:nvGrpSpPr>
            <p:grpSpPr>
              <a:xfrm>
                <a:off x="4091394" y="1228062"/>
                <a:ext cx="1960606" cy="2283995"/>
                <a:chOff x="844418" y="2071509"/>
                <a:chExt cx="1511000" cy="1760228"/>
              </a:xfrm>
            </p:grpSpPr>
            <p:sp>
              <p:nvSpPr>
                <p:cNvPr id="41" name="Flowchart: Manual Operation 40">
                  <a:extLst>
                    <a:ext uri="{FF2B5EF4-FFF2-40B4-BE49-F238E27FC236}">
                      <a16:creationId xmlns:a16="http://schemas.microsoft.com/office/drawing/2014/main" id="{13968875-6991-453A-8772-B599413D69A9}"/>
                    </a:ext>
                  </a:extLst>
                </p:cNvPr>
                <p:cNvSpPr/>
                <p:nvPr/>
              </p:nvSpPr>
              <p:spPr>
                <a:xfrm rot="5400000">
                  <a:off x="341268" y="2577043"/>
                  <a:ext cx="1757844" cy="751543"/>
                </a:xfrm>
                <a:prstGeom prst="flowChartManualOperati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43" name="Freeform: Shape 6">
                  <a:extLst>
                    <a:ext uri="{FF2B5EF4-FFF2-40B4-BE49-F238E27FC236}">
                      <a16:creationId xmlns:a16="http://schemas.microsoft.com/office/drawing/2014/main" id="{5D3D4BA2-A523-41E2-8910-97EC2384FE6A}"/>
                    </a:ext>
                  </a:extLst>
                </p:cNvPr>
                <p:cNvSpPr/>
                <p:nvPr/>
              </p:nvSpPr>
              <p:spPr>
                <a:xfrm rot="5400000">
                  <a:off x="720921" y="2197239"/>
                  <a:ext cx="1760227" cy="1508767"/>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36" name="TextBox 35">
                <a:extLst>
                  <a:ext uri="{FF2B5EF4-FFF2-40B4-BE49-F238E27FC236}">
                    <a16:creationId xmlns:a16="http://schemas.microsoft.com/office/drawing/2014/main" id="{354507D8-2A10-4B23-94A6-0401BDA1E526}"/>
                  </a:ext>
                </a:extLst>
              </p:cNvPr>
              <p:cNvSpPr txBox="1"/>
              <p:nvPr/>
            </p:nvSpPr>
            <p:spPr>
              <a:xfrm>
                <a:off x="4356424" y="2072202"/>
                <a:ext cx="5511476" cy="584775"/>
              </a:xfrm>
              <a:prstGeom prst="rect">
                <a:avLst/>
              </a:prstGeom>
              <a:noFill/>
            </p:spPr>
            <p:txBody>
              <a:bodyPr wrap="square" rtlCol="0">
                <a:spAutoFit/>
              </a:bodyPr>
              <a:lstStyle/>
              <a:p>
                <a:r>
                  <a:rPr lang="en-US" sz="3200" b="1" spc="600" dirty="0">
                    <a:solidFill>
                      <a:srgbClr val="FFFFFF"/>
                    </a:solidFill>
                    <a:latin typeface="Century Gothic" panose="020B0502020202020204" pitchFamily="34" charset="0"/>
                  </a:rPr>
                  <a:t>LOGO </a:t>
                </a:r>
                <a:r>
                  <a:rPr lang="en-US" sz="3200" b="1" spc="600" dirty="0">
                    <a:solidFill>
                      <a:srgbClr val="7F7F7F"/>
                    </a:solidFill>
                    <a:latin typeface="Century Gothic" panose="020B0502020202020204" pitchFamily="34" charset="0"/>
                  </a:rPr>
                  <a:t>RECOGNITION</a:t>
                </a:r>
              </a:p>
            </p:txBody>
          </p:sp>
          <p:sp>
            <p:nvSpPr>
              <p:cNvPr id="38" name="TextBox 37"/>
              <p:cNvSpPr txBox="1"/>
              <p:nvPr/>
            </p:nvSpPr>
            <p:spPr>
              <a:xfrm>
                <a:off x="6046270" y="2465581"/>
                <a:ext cx="2088445" cy="584775"/>
              </a:xfrm>
              <a:prstGeom prst="rect">
                <a:avLst/>
              </a:prstGeom>
              <a:noFill/>
            </p:spPr>
            <p:txBody>
              <a:bodyPr wrap="square" rtlCol="0">
                <a:spAutoFit/>
              </a:bodyPr>
              <a:lstStyle/>
              <a:p>
                <a:r>
                  <a:rPr lang="en-US" sz="3200" i="1" dirty="0">
                    <a:solidFill>
                      <a:srgbClr val="88C040"/>
                    </a:solidFill>
                    <a:latin typeface="Calibri Light" panose="020F0302020204030204"/>
                  </a:rPr>
                  <a:t>Activity</a:t>
                </a:r>
              </a:p>
            </p:txBody>
          </p:sp>
        </p:grpSp>
      </p:grpSp>
      <p:pic>
        <p:nvPicPr>
          <p:cNvPr id="46" name="Picture 45"/>
          <p:cNvPicPr>
            <a:picLocks noChangeAspect="1"/>
          </p:cNvPicPr>
          <p:nvPr/>
        </p:nvPicPr>
        <p:blipFill>
          <a:blip r:embed="rId17" cstate="screen">
            <a:extLst>
              <a:ext uri="{BEBA8EAE-BF5A-486C-A8C5-ECC9F3942E4B}">
                <a14:imgProps xmlns:a14="http://schemas.microsoft.com/office/drawing/2010/main">
                  <a14:imgLayer r:embed="rId1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pic>
        <p:nvPicPr>
          <p:cNvPr id="5" name="Picture 4">
            <a:extLst>
              <a:ext uri="{FF2B5EF4-FFF2-40B4-BE49-F238E27FC236}">
                <a16:creationId xmlns:a16="http://schemas.microsoft.com/office/drawing/2014/main" id="{E18113B0-3D72-4DC3-8B2A-7064D3CF7B97}"/>
              </a:ext>
            </a:extLst>
          </p:cNvPr>
          <p:cNvPicPr>
            <a:picLocks noChangeAspect="1"/>
          </p:cNvPicPr>
          <p:nvPr/>
        </p:nvPicPr>
        <p:blipFill>
          <a:blip r:embed="rId19"/>
          <a:stretch>
            <a:fillRect/>
          </a:stretch>
        </p:blipFill>
        <p:spPr>
          <a:xfrm>
            <a:off x="74674" y="6154150"/>
            <a:ext cx="1365622" cy="566977"/>
          </a:xfrm>
          <a:prstGeom prst="rect">
            <a:avLst/>
          </a:prstGeom>
        </p:spPr>
      </p:pic>
    </p:spTree>
    <p:custDataLst>
      <p:tags r:id="rId1"/>
    </p:custDataLst>
    <p:extLst>
      <p:ext uri="{BB962C8B-B14F-4D97-AF65-F5344CB8AC3E}">
        <p14:creationId xmlns:p14="http://schemas.microsoft.com/office/powerpoint/2010/main" val="346915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50"/>
                                        <p:tgtEl>
                                          <p:spTgt spid="45"/>
                                        </p:tgtEl>
                                      </p:cBhvr>
                                    </p:animEffect>
                                    <p:set>
                                      <p:cBhvr>
                                        <p:cTn id="12" dur="1" fill="hold">
                                          <p:stCondLst>
                                            <p:cond delay="249"/>
                                          </p:stCondLst>
                                        </p:cTn>
                                        <p:tgtEl>
                                          <p:spTgt spid="4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50"/>
                                        <p:tgtEl>
                                          <p:spTgt spid="44"/>
                                        </p:tgtEl>
                                      </p:cBhvr>
                                    </p:animEffect>
                                    <p:set>
                                      <p:cBhvr>
                                        <p:cTn id="17" dur="1" fill="hold">
                                          <p:stCondLst>
                                            <p:cond delay="249"/>
                                          </p:stCondLst>
                                        </p:cTn>
                                        <p:tgtEl>
                                          <p:spTgt spid="4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250"/>
                                        <p:tgtEl>
                                          <p:spTgt spid="40"/>
                                        </p:tgtEl>
                                      </p:cBhvr>
                                    </p:animEffect>
                                    <p:set>
                                      <p:cBhvr>
                                        <p:cTn id="22" dur="1" fill="hold">
                                          <p:stCondLst>
                                            <p:cond delay="249"/>
                                          </p:stCondLst>
                                        </p:cTn>
                                        <p:tgtEl>
                                          <p:spTgt spid="4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250"/>
                                        <p:tgtEl>
                                          <p:spTgt spid="39"/>
                                        </p:tgtEl>
                                      </p:cBhvr>
                                    </p:animEffect>
                                    <p:set>
                                      <p:cBhvr>
                                        <p:cTn id="27" dur="1" fill="hold">
                                          <p:stCondLst>
                                            <p:cond delay="249"/>
                                          </p:stCondLst>
                                        </p:cTn>
                                        <p:tgtEl>
                                          <p:spTgt spid="3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250"/>
                                        <p:tgtEl>
                                          <p:spTgt spid="31"/>
                                        </p:tgtEl>
                                      </p:cBhvr>
                                    </p:animEffect>
                                    <p:set>
                                      <p:cBhvr>
                                        <p:cTn id="32" dur="1" fill="hold">
                                          <p:stCondLst>
                                            <p:cond delay="249"/>
                                          </p:stCondLst>
                                        </p:cTn>
                                        <p:tgtEl>
                                          <p:spTgt spid="3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250"/>
                                        <p:tgtEl>
                                          <p:spTgt spid="30"/>
                                        </p:tgtEl>
                                      </p:cBhvr>
                                    </p:animEffect>
                                    <p:set>
                                      <p:cBhvr>
                                        <p:cTn id="37" dur="1" fill="hold">
                                          <p:stCondLst>
                                            <p:cond delay="249"/>
                                          </p:stCondLst>
                                        </p:cTn>
                                        <p:tgtEl>
                                          <p:spTgt spid="3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250"/>
                                        <p:tgtEl>
                                          <p:spTgt spid="28"/>
                                        </p:tgtEl>
                                      </p:cBhvr>
                                    </p:animEffect>
                                    <p:set>
                                      <p:cBhvr>
                                        <p:cTn id="42" dur="1" fill="hold">
                                          <p:stCondLst>
                                            <p:cond delay="249"/>
                                          </p:stCondLst>
                                        </p:cTn>
                                        <p:tgtEl>
                                          <p:spTgt spid="2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250"/>
                                        <p:tgtEl>
                                          <p:spTgt spid="10"/>
                                        </p:tgtEl>
                                      </p:cBhvr>
                                    </p:animEffect>
                                    <p:set>
                                      <p:cBhvr>
                                        <p:cTn id="47"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14927"/>
            <a:ext cx="12210288" cy="8135954"/>
            <a:chOff x="0" y="-614927"/>
            <a:chExt cx="12210288" cy="8135954"/>
          </a:xfrm>
        </p:grpSpPr>
        <p:pic>
          <p:nvPicPr>
            <p:cNvPr id="24" name="Picture 23"/>
            <p:cNvPicPr>
              <a:picLocks noChangeAspect="1"/>
            </p:cNvPicPr>
            <p:nvPr/>
          </p:nvPicPr>
          <p:blipFill>
            <a:blip r:embed="rId4" cstate="screen">
              <a:extLst>
                <a:ext uri="{BEBA8EAE-BF5A-486C-A8C5-ECC9F3942E4B}">
                  <a14:imgProps xmlns:a14="http://schemas.microsoft.com/office/drawing/2010/main">
                    <a14:imgLayer r:embed="rId5">
                      <a14:imgEffect>
                        <a14:artisticBlur/>
                      </a14:imgEffect>
                      <a14:imgEffect>
                        <a14:sharpenSoften amount="-50000"/>
                      </a14:imgEffect>
                      <a14:imgEffect>
                        <a14:saturation sat="33000"/>
                      </a14:imgEffect>
                    </a14:imgLayer>
                  </a14:imgProps>
                </a:ext>
                <a:ext uri="{28A0092B-C50C-407E-A947-70E740481C1C}">
                  <a14:useLocalDpi xmlns:a14="http://schemas.microsoft.com/office/drawing/2010/main"/>
                </a:ext>
              </a:extLst>
            </a:blip>
            <a:stretch>
              <a:fillRect/>
            </a:stretch>
          </p:blipFill>
          <p:spPr>
            <a:xfrm>
              <a:off x="0" y="-606973"/>
              <a:ext cx="12192000" cy="8128000"/>
            </a:xfrm>
            <a:prstGeom prst="rect">
              <a:avLst/>
            </a:prstGeom>
          </p:spPr>
        </p:pic>
        <p:sp>
          <p:nvSpPr>
            <p:cNvPr id="3" name="Rectangle 2"/>
            <p:cNvSpPr/>
            <p:nvPr/>
          </p:nvSpPr>
          <p:spPr>
            <a:xfrm>
              <a:off x="2627" y="-614927"/>
              <a:ext cx="12207661" cy="812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pic>
        <p:nvPicPr>
          <p:cNvPr id="21" name="Picture 2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6838" y="2278218"/>
            <a:ext cx="2404585" cy="2293610"/>
          </a:xfrm>
          <a:prstGeom prst="rect">
            <a:avLst/>
          </a:prstGeom>
          <a:effectLst>
            <a:outerShdw blurRad="50800" dist="38100" dir="5400000" algn="t" rotWithShape="0">
              <a:prstClr val="black">
                <a:alpha val="40000"/>
              </a:prstClr>
            </a:outerShdw>
          </a:effectLst>
        </p:spPr>
      </p:pic>
      <p:pic>
        <p:nvPicPr>
          <p:cNvPr id="25" name="Picture 2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342289" y="2282194"/>
            <a:ext cx="2404585" cy="2293610"/>
          </a:xfrm>
          <a:prstGeom prst="rect">
            <a:avLst/>
          </a:prstGeom>
          <a:effectLst>
            <a:outerShdw blurRad="50800" dist="38100" dir="5400000" algn="t" rotWithShape="0">
              <a:prstClr val="black">
                <a:alpha val="40000"/>
              </a:prstClr>
            </a:outerShdw>
          </a:effectLst>
        </p:spPr>
      </p:pic>
      <p:pic>
        <p:nvPicPr>
          <p:cNvPr id="26" name="Picture 2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440542" y="2278218"/>
            <a:ext cx="2404585" cy="2293610"/>
          </a:xfrm>
          <a:prstGeom prst="rect">
            <a:avLst/>
          </a:prstGeom>
          <a:effectLst>
            <a:outerShdw blurRad="50800" dist="38100" dir="5400000" algn="t" rotWithShape="0">
              <a:prstClr val="black">
                <a:alpha val="40000"/>
              </a:prstClr>
            </a:outerShdw>
          </a:effectLst>
        </p:spPr>
      </p:pic>
      <p:pic>
        <p:nvPicPr>
          <p:cNvPr id="28" name="Picture 27"/>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989670" y="2278218"/>
            <a:ext cx="2402606" cy="2293610"/>
          </a:xfrm>
          <a:prstGeom prst="rect">
            <a:avLst/>
          </a:prstGeom>
        </p:spPr>
      </p:pic>
      <p:pic>
        <p:nvPicPr>
          <p:cNvPr id="2" name="Picture 1"/>
          <p:cNvPicPr>
            <a:picLocks noChangeAspect="1"/>
          </p:cNvPicPr>
          <p:nvPr/>
        </p:nvPicPr>
        <p:blipFill rotWithShape="1">
          <a:blip r:embed="rId10" cstate="screen">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a:ext>
            </a:extLst>
          </a:blip>
          <a:srcRect/>
          <a:stretch/>
        </p:blipFill>
        <p:spPr>
          <a:xfrm>
            <a:off x="4891416" y="2278218"/>
            <a:ext cx="2404585" cy="2282207"/>
          </a:xfrm>
          <a:prstGeom prst="rect">
            <a:avLst/>
          </a:prstGeom>
          <a:effectLst>
            <a:outerShdw blurRad="50800" dist="38100" dir="5400000" algn="t" rotWithShape="0">
              <a:prstClr val="black">
                <a:alpha val="40000"/>
              </a:prstClr>
            </a:outerShdw>
          </a:effectLst>
        </p:spPr>
      </p:pic>
      <p:grpSp>
        <p:nvGrpSpPr>
          <p:cNvPr id="19" name="Group 18">
            <a:extLst>
              <a:ext uri="{FF2B5EF4-FFF2-40B4-BE49-F238E27FC236}">
                <a16:creationId xmlns:a16="http://schemas.microsoft.com/office/drawing/2014/main" id="{D822F3F4-702C-49C3-8D06-CE20D575A6B1}"/>
              </a:ext>
            </a:extLst>
          </p:cNvPr>
          <p:cNvGrpSpPr/>
          <p:nvPr/>
        </p:nvGrpSpPr>
        <p:grpSpPr>
          <a:xfrm>
            <a:off x="5014171" y="2166867"/>
            <a:ext cx="2163658" cy="2524265"/>
            <a:chOff x="632989" y="1870467"/>
            <a:chExt cx="2194563" cy="2560320"/>
          </a:xfrm>
        </p:grpSpPr>
        <p:sp>
          <p:nvSpPr>
            <p:cNvPr id="22" name="Flowchart: Manual Operation 21">
              <a:extLst>
                <a:ext uri="{FF2B5EF4-FFF2-40B4-BE49-F238E27FC236}">
                  <a16:creationId xmlns:a16="http://schemas.microsoft.com/office/drawing/2014/main" id="{13968875-6991-453A-8772-B599413D69A9}"/>
                </a:ext>
              </a:extLst>
            </p:cNvPr>
            <p:cNvSpPr/>
            <p:nvPr/>
          </p:nvSpPr>
          <p:spPr>
            <a:xfrm rot="5400000">
              <a:off x="-95658" y="2599116"/>
              <a:ext cx="2552251" cy="1094957"/>
            </a:xfrm>
            <a:prstGeom prst="flowChartManualOperati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3" name="Freeform: Shape 6">
              <a:extLst>
                <a:ext uri="{FF2B5EF4-FFF2-40B4-BE49-F238E27FC236}">
                  <a16:creationId xmlns:a16="http://schemas.microsoft.com/office/drawing/2014/main" id="{5D3D4BA2-A523-41E2-8910-97EC2384FE6A}"/>
                </a:ext>
              </a:extLst>
            </p:cNvPr>
            <p:cNvSpPr/>
            <p:nvPr/>
          </p:nvSpPr>
          <p:spPr>
            <a:xfrm rot="5400000">
              <a:off x="450111" y="2053346"/>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7200" dirty="0">
                  <a:solidFill>
                    <a:srgbClr val="F3F3F3"/>
                  </a:solidFill>
                  <a:latin typeface="Century Gothic" panose="020B0502020202020204" pitchFamily="34" charset="0"/>
                </a:rPr>
                <a:t>E</a:t>
              </a:r>
            </a:p>
          </p:txBody>
        </p:sp>
      </p:grpSp>
      <p:grpSp>
        <p:nvGrpSpPr>
          <p:cNvPr id="29" name="Group 28">
            <a:extLst>
              <a:ext uri="{FF2B5EF4-FFF2-40B4-BE49-F238E27FC236}">
                <a16:creationId xmlns:a16="http://schemas.microsoft.com/office/drawing/2014/main" id="{D822F3F4-702C-49C3-8D06-CE20D575A6B1}"/>
              </a:ext>
            </a:extLst>
          </p:cNvPr>
          <p:cNvGrpSpPr/>
          <p:nvPr/>
        </p:nvGrpSpPr>
        <p:grpSpPr>
          <a:xfrm>
            <a:off x="7561316" y="2166867"/>
            <a:ext cx="2163658" cy="2524265"/>
            <a:chOff x="632989" y="1870467"/>
            <a:chExt cx="2194563" cy="2560320"/>
          </a:xfrm>
        </p:grpSpPr>
        <p:sp>
          <p:nvSpPr>
            <p:cNvPr id="30" name="Flowchart: Manual Operation 29">
              <a:extLst>
                <a:ext uri="{FF2B5EF4-FFF2-40B4-BE49-F238E27FC236}">
                  <a16:creationId xmlns:a16="http://schemas.microsoft.com/office/drawing/2014/main" id="{13968875-6991-453A-8772-B599413D69A9}"/>
                </a:ext>
              </a:extLst>
            </p:cNvPr>
            <p:cNvSpPr/>
            <p:nvPr/>
          </p:nvSpPr>
          <p:spPr>
            <a:xfrm rot="5400000">
              <a:off x="-95658" y="2599116"/>
              <a:ext cx="2552251" cy="1094957"/>
            </a:xfrm>
            <a:prstGeom prst="flowChartManualOperati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31" name="Freeform: Shape 6">
              <a:extLst>
                <a:ext uri="{FF2B5EF4-FFF2-40B4-BE49-F238E27FC236}">
                  <a16:creationId xmlns:a16="http://schemas.microsoft.com/office/drawing/2014/main" id="{5D3D4BA2-A523-41E2-8910-97EC2384FE6A}"/>
                </a:ext>
              </a:extLst>
            </p:cNvPr>
            <p:cNvSpPr/>
            <p:nvPr/>
          </p:nvSpPr>
          <p:spPr>
            <a:xfrm rot="5400000">
              <a:off x="450111" y="2053346"/>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7200" dirty="0">
                  <a:solidFill>
                    <a:srgbClr val="F3F3F3"/>
                  </a:solidFill>
                  <a:latin typeface="Century Gothic" panose="020B0502020202020204" pitchFamily="34" charset="0"/>
                </a:rPr>
                <a:t>N</a:t>
              </a:r>
            </a:p>
          </p:txBody>
        </p:sp>
      </p:grpSp>
      <p:grpSp>
        <p:nvGrpSpPr>
          <p:cNvPr id="32" name="Group 31">
            <a:extLst>
              <a:ext uri="{FF2B5EF4-FFF2-40B4-BE49-F238E27FC236}">
                <a16:creationId xmlns:a16="http://schemas.microsoft.com/office/drawing/2014/main" id="{D822F3F4-702C-49C3-8D06-CE20D575A6B1}"/>
              </a:ext>
            </a:extLst>
          </p:cNvPr>
          <p:cNvGrpSpPr/>
          <p:nvPr/>
        </p:nvGrpSpPr>
        <p:grpSpPr>
          <a:xfrm>
            <a:off x="10109144" y="2194894"/>
            <a:ext cx="2163658" cy="2524265"/>
            <a:chOff x="632989" y="1870467"/>
            <a:chExt cx="2194563" cy="2560320"/>
          </a:xfrm>
        </p:grpSpPr>
        <p:sp>
          <p:nvSpPr>
            <p:cNvPr id="33" name="Flowchart: Manual Operation 32">
              <a:extLst>
                <a:ext uri="{FF2B5EF4-FFF2-40B4-BE49-F238E27FC236}">
                  <a16:creationId xmlns:a16="http://schemas.microsoft.com/office/drawing/2014/main" id="{13968875-6991-453A-8772-B599413D69A9}"/>
                </a:ext>
              </a:extLst>
            </p:cNvPr>
            <p:cNvSpPr/>
            <p:nvPr/>
          </p:nvSpPr>
          <p:spPr>
            <a:xfrm rot="5400000">
              <a:off x="-95658" y="2599116"/>
              <a:ext cx="2552251" cy="1094957"/>
            </a:xfrm>
            <a:prstGeom prst="flowChartManualOperati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34" name="Freeform: Shape 6">
              <a:extLst>
                <a:ext uri="{FF2B5EF4-FFF2-40B4-BE49-F238E27FC236}">
                  <a16:creationId xmlns:a16="http://schemas.microsoft.com/office/drawing/2014/main" id="{5D3D4BA2-A523-41E2-8910-97EC2384FE6A}"/>
                </a:ext>
              </a:extLst>
            </p:cNvPr>
            <p:cNvSpPr/>
            <p:nvPr/>
          </p:nvSpPr>
          <p:spPr>
            <a:xfrm rot="5400000">
              <a:off x="450111" y="2053346"/>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7200" dirty="0">
                  <a:solidFill>
                    <a:srgbClr val="F3F3F3"/>
                  </a:solidFill>
                  <a:latin typeface="Century Gothic" panose="020B0502020202020204" pitchFamily="34" charset="0"/>
                </a:rPr>
                <a:t>D</a:t>
              </a:r>
            </a:p>
          </p:txBody>
        </p:sp>
      </p:grpSp>
      <p:grpSp>
        <p:nvGrpSpPr>
          <p:cNvPr id="35" name="Group 34">
            <a:extLst>
              <a:ext uri="{FF2B5EF4-FFF2-40B4-BE49-F238E27FC236}">
                <a16:creationId xmlns:a16="http://schemas.microsoft.com/office/drawing/2014/main" id="{D822F3F4-702C-49C3-8D06-CE20D575A6B1}"/>
              </a:ext>
            </a:extLst>
          </p:cNvPr>
          <p:cNvGrpSpPr/>
          <p:nvPr/>
        </p:nvGrpSpPr>
        <p:grpSpPr>
          <a:xfrm>
            <a:off x="2460460" y="2166867"/>
            <a:ext cx="2163658" cy="2524265"/>
            <a:chOff x="632989" y="1870467"/>
            <a:chExt cx="2194563" cy="2560320"/>
          </a:xfrm>
        </p:grpSpPr>
        <p:sp>
          <p:nvSpPr>
            <p:cNvPr id="36" name="Flowchart: Manual Operation 35">
              <a:extLst>
                <a:ext uri="{FF2B5EF4-FFF2-40B4-BE49-F238E27FC236}">
                  <a16:creationId xmlns:a16="http://schemas.microsoft.com/office/drawing/2014/main" id="{13968875-6991-453A-8772-B599413D69A9}"/>
                </a:ext>
              </a:extLst>
            </p:cNvPr>
            <p:cNvSpPr/>
            <p:nvPr/>
          </p:nvSpPr>
          <p:spPr>
            <a:xfrm rot="5400000">
              <a:off x="-95658" y="2599116"/>
              <a:ext cx="2552251" cy="1094957"/>
            </a:xfrm>
            <a:prstGeom prst="flowChartManualOperati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37" name="Freeform: Shape 6">
              <a:extLst>
                <a:ext uri="{FF2B5EF4-FFF2-40B4-BE49-F238E27FC236}">
                  <a16:creationId xmlns:a16="http://schemas.microsoft.com/office/drawing/2014/main" id="{5D3D4BA2-A523-41E2-8910-97EC2384FE6A}"/>
                </a:ext>
              </a:extLst>
            </p:cNvPr>
            <p:cNvSpPr/>
            <p:nvPr/>
          </p:nvSpPr>
          <p:spPr>
            <a:xfrm rot="5400000">
              <a:off x="450111" y="2053346"/>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7200" dirty="0">
                  <a:solidFill>
                    <a:srgbClr val="F3F3F3"/>
                  </a:solidFill>
                  <a:latin typeface="Century Gothic" panose="020B0502020202020204" pitchFamily="34" charset="0"/>
                </a:rPr>
                <a:t>P</a:t>
              </a:r>
            </a:p>
          </p:txBody>
        </p:sp>
      </p:grpSp>
      <p:grpSp>
        <p:nvGrpSpPr>
          <p:cNvPr id="38" name="Group 37">
            <a:extLst>
              <a:ext uri="{FF2B5EF4-FFF2-40B4-BE49-F238E27FC236}">
                <a16:creationId xmlns:a16="http://schemas.microsoft.com/office/drawing/2014/main" id="{D822F3F4-702C-49C3-8D06-CE20D575A6B1}"/>
              </a:ext>
            </a:extLst>
          </p:cNvPr>
          <p:cNvGrpSpPr/>
          <p:nvPr/>
        </p:nvGrpSpPr>
        <p:grpSpPr>
          <a:xfrm>
            <a:off x="-84594" y="2166867"/>
            <a:ext cx="2163658" cy="2524265"/>
            <a:chOff x="632989" y="1870467"/>
            <a:chExt cx="2194563" cy="2560320"/>
          </a:xfrm>
        </p:grpSpPr>
        <p:sp>
          <p:nvSpPr>
            <p:cNvPr id="39" name="Flowchart: Manual Operation 38">
              <a:extLst>
                <a:ext uri="{FF2B5EF4-FFF2-40B4-BE49-F238E27FC236}">
                  <a16:creationId xmlns:a16="http://schemas.microsoft.com/office/drawing/2014/main" id="{13968875-6991-453A-8772-B599413D69A9}"/>
                </a:ext>
              </a:extLst>
            </p:cNvPr>
            <p:cNvSpPr/>
            <p:nvPr/>
          </p:nvSpPr>
          <p:spPr>
            <a:xfrm rot="5400000">
              <a:off x="-95658" y="2599116"/>
              <a:ext cx="2552251" cy="1094957"/>
            </a:xfrm>
            <a:prstGeom prst="flowChartManualOperati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40" name="Freeform: Shape 6">
              <a:extLst>
                <a:ext uri="{FF2B5EF4-FFF2-40B4-BE49-F238E27FC236}">
                  <a16:creationId xmlns:a16="http://schemas.microsoft.com/office/drawing/2014/main" id="{5D3D4BA2-A523-41E2-8910-97EC2384FE6A}"/>
                </a:ext>
              </a:extLst>
            </p:cNvPr>
            <p:cNvSpPr/>
            <p:nvPr/>
          </p:nvSpPr>
          <p:spPr>
            <a:xfrm rot="5400000">
              <a:off x="450111" y="2053346"/>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7200" dirty="0">
                  <a:solidFill>
                    <a:srgbClr val="F3F3F3"/>
                  </a:solidFill>
                  <a:latin typeface="Century Gothic" panose="020B0502020202020204" pitchFamily="34" charset="0"/>
                </a:rPr>
                <a:t>S</a:t>
              </a:r>
            </a:p>
          </p:txBody>
        </p:sp>
      </p:grpSp>
      <p:pic>
        <p:nvPicPr>
          <p:cNvPr id="27" name="Picture 26"/>
          <p:cNvPicPr>
            <a:picLocks noChangeAspect="1"/>
          </p:cNvPicPr>
          <p:nvPr/>
        </p:nvPicPr>
        <p:blipFill>
          <a:blip r:embed="rId12" cstate="screen">
            <a:extLst>
              <a:ext uri="{BEBA8EAE-BF5A-486C-A8C5-ECC9F3942E4B}">
                <a14:imgProps xmlns:a14="http://schemas.microsoft.com/office/drawing/2010/main">
                  <a14:imgLayer r:embed="rId1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spTree>
    <p:custDataLst>
      <p:tags r:id="rId1"/>
    </p:custDataLst>
    <p:extLst>
      <p:ext uri="{BB962C8B-B14F-4D97-AF65-F5344CB8AC3E}">
        <p14:creationId xmlns:p14="http://schemas.microsoft.com/office/powerpoint/2010/main" val="114244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25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42" presetClass="entr" presetSubtype="0" fill="hold" nodeType="afterEffect">
                                  <p:stCondLst>
                                    <p:cond delay="100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par>
                          <p:cTn id="16" fill="hold">
                            <p:stCondLst>
                              <p:cond delay="3250"/>
                            </p:stCondLst>
                            <p:childTnLst>
                              <p:par>
                                <p:cTn id="17" presetID="47" presetClass="entr" presetSubtype="0" fill="hold" nodeType="afterEffect">
                                  <p:stCondLst>
                                    <p:cond delay="10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5250"/>
                            </p:stCondLst>
                            <p:childTnLst>
                              <p:par>
                                <p:cTn id="23" presetID="42" presetClass="entr" presetSubtype="0" fill="hold" nodeType="afterEffect">
                                  <p:stCondLst>
                                    <p:cond delay="100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childTnLst>
                          </p:cTn>
                        </p:par>
                        <p:par>
                          <p:cTn id="28" fill="hold">
                            <p:stCondLst>
                              <p:cond delay="7250"/>
                            </p:stCondLst>
                            <p:childTnLst>
                              <p:par>
                                <p:cTn id="29" presetID="47" presetClass="entr" presetSubtype="0" fill="hold" nodeType="afterEffect">
                                  <p:stCondLst>
                                    <p:cond delay="100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8"/>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nodeType="afterEffect">
                                  <p:stCondLst>
                                    <p:cond delay="500"/>
                                  </p:stCondLst>
                                  <p:childTnLst>
                                    <p:set>
                                      <p:cBhvr>
                                        <p:cTn id="40" dur="1" fill="hold">
                                          <p:stCondLst>
                                            <p:cond delay="0"/>
                                          </p:stCondLst>
                                        </p:cTn>
                                        <p:tgtEl>
                                          <p:spTgt spid="35"/>
                                        </p:tgtEl>
                                        <p:attrNameLst>
                                          <p:attrName>style.visibility</p:attrName>
                                        </p:attrNameLst>
                                      </p:cBhvr>
                                      <p:to>
                                        <p:strVal val="visible"/>
                                      </p:to>
                                    </p:set>
                                  </p:childTnLst>
                                </p:cTn>
                              </p:par>
                            </p:childTnLst>
                          </p:cTn>
                        </p:par>
                        <p:par>
                          <p:cTn id="41" fill="hold">
                            <p:stCondLst>
                              <p:cond delay="500"/>
                            </p:stCondLst>
                            <p:childTnLst>
                              <p:par>
                                <p:cTn id="42" presetID="1" presetClass="entr" presetSubtype="0" fill="hold" nodeType="afterEffect">
                                  <p:stCondLst>
                                    <p:cond delay="500"/>
                                  </p:stCondLst>
                                  <p:childTnLst>
                                    <p:set>
                                      <p:cBhvr>
                                        <p:cTn id="43" dur="1" fill="hold">
                                          <p:stCondLst>
                                            <p:cond delay="0"/>
                                          </p:stCondLst>
                                        </p:cTn>
                                        <p:tgtEl>
                                          <p:spTgt spid="19"/>
                                        </p:tgtEl>
                                        <p:attrNameLst>
                                          <p:attrName>style.visibility</p:attrName>
                                        </p:attrNameLst>
                                      </p:cBhvr>
                                      <p:to>
                                        <p:strVal val="visible"/>
                                      </p:to>
                                    </p:set>
                                  </p:childTnLst>
                                </p:cTn>
                              </p:par>
                            </p:childTnLst>
                          </p:cTn>
                        </p:par>
                        <p:par>
                          <p:cTn id="44" fill="hold">
                            <p:stCondLst>
                              <p:cond delay="1000"/>
                            </p:stCondLst>
                            <p:childTnLst>
                              <p:par>
                                <p:cTn id="45" presetID="1" presetClass="entr" presetSubtype="0" fill="hold" nodeType="afterEffect">
                                  <p:stCondLst>
                                    <p:cond delay="500"/>
                                  </p:stCondLst>
                                  <p:childTnLst>
                                    <p:set>
                                      <p:cBhvr>
                                        <p:cTn id="46" dur="1" fill="hold">
                                          <p:stCondLst>
                                            <p:cond delay="9"/>
                                          </p:stCondLst>
                                        </p:cTn>
                                        <p:tgtEl>
                                          <p:spTgt spid="29"/>
                                        </p:tgtEl>
                                        <p:attrNameLst>
                                          <p:attrName>style.visibility</p:attrName>
                                        </p:attrNameLst>
                                      </p:cBhvr>
                                      <p:to>
                                        <p:strVal val="visible"/>
                                      </p:to>
                                    </p:set>
                                  </p:childTnLst>
                                </p:cTn>
                              </p:par>
                            </p:childTnLst>
                          </p:cTn>
                        </p:par>
                        <p:par>
                          <p:cTn id="47" fill="hold">
                            <p:stCondLst>
                              <p:cond delay="1510"/>
                            </p:stCondLst>
                            <p:childTnLst>
                              <p:par>
                                <p:cTn id="48" presetID="1" presetClass="entr" presetSubtype="0" fill="hold" nodeType="afterEffect">
                                  <p:stCondLst>
                                    <p:cond delay="500"/>
                                  </p:stCondLst>
                                  <p:childTnLst>
                                    <p:set>
                                      <p:cBhvr>
                                        <p:cTn id="49"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D822F3F4-702C-49C3-8D06-CE20D575A6B1}"/>
              </a:ext>
            </a:extLst>
          </p:cNvPr>
          <p:cNvGrpSpPr/>
          <p:nvPr/>
        </p:nvGrpSpPr>
        <p:grpSpPr>
          <a:xfrm>
            <a:off x="262246" y="2220505"/>
            <a:ext cx="2614946" cy="3050768"/>
            <a:chOff x="632988" y="1870466"/>
            <a:chExt cx="2194562" cy="2560320"/>
          </a:xfrm>
        </p:grpSpPr>
        <p:sp>
          <p:nvSpPr>
            <p:cNvPr id="22" name="Flowchart: Manual Operation 21">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3" name="Freeform: Shape 6">
              <a:extLst>
                <a:ext uri="{FF2B5EF4-FFF2-40B4-BE49-F238E27FC236}">
                  <a16:creationId xmlns:a16="http://schemas.microsoft.com/office/drawing/2014/main" id="{5D3D4BA2-A523-41E2-8910-97EC2384FE6A}"/>
                </a:ext>
              </a:extLst>
            </p:cNvPr>
            <p:cNvSpPr/>
            <p:nvPr/>
          </p:nvSpPr>
          <p:spPr>
            <a:xfrm rot="5400000">
              <a:off x="450109" y="2053345"/>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bg1">
                <a:lumMod val="9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33" name="TextBox 32">
            <a:extLst>
              <a:ext uri="{FF2B5EF4-FFF2-40B4-BE49-F238E27FC236}">
                <a16:creationId xmlns:a16="http://schemas.microsoft.com/office/drawing/2014/main" id="{354507D8-2A10-4B23-94A6-0401BDA1E526}"/>
              </a:ext>
            </a:extLst>
          </p:cNvPr>
          <p:cNvSpPr txBox="1"/>
          <p:nvPr/>
        </p:nvSpPr>
        <p:spPr>
          <a:xfrm>
            <a:off x="262246" y="3541026"/>
            <a:ext cx="2614945" cy="400110"/>
          </a:xfrm>
          <a:prstGeom prst="rect">
            <a:avLst/>
          </a:prstGeom>
          <a:noFill/>
        </p:spPr>
        <p:txBody>
          <a:bodyPr wrap="square" rtlCol="0">
            <a:spAutoFit/>
          </a:bodyPr>
          <a:lstStyle/>
          <a:p>
            <a:pPr algn="ctr"/>
            <a:r>
              <a:rPr lang="en-US" sz="2000" b="1" spc="600" dirty="0">
                <a:solidFill>
                  <a:srgbClr val="FFFFFF"/>
                </a:solidFill>
                <a:latin typeface="Century Gothic" panose="020B0502020202020204" pitchFamily="34" charset="0"/>
              </a:rPr>
              <a:t>VALUES</a:t>
            </a:r>
          </a:p>
        </p:txBody>
      </p:sp>
      <p:pic>
        <p:nvPicPr>
          <p:cNvPr id="34" name="Picture 33"/>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grpSp>
        <p:nvGrpSpPr>
          <p:cNvPr id="15" name="Group 14"/>
          <p:cNvGrpSpPr/>
          <p:nvPr/>
        </p:nvGrpSpPr>
        <p:grpSpPr>
          <a:xfrm>
            <a:off x="3274327" y="2220506"/>
            <a:ext cx="2627776" cy="3050768"/>
            <a:chOff x="3274327" y="2220506"/>
            <a:chExt cx="2627776" cy="3050768"/>
          </a:xfrm>
        </p:grpSpPr>
        <p:grpSp>
          <p:nvGrpSpPr>
            <p:cNvPr id="24" name="Group 23">
              <a:extLst>
                <a:ext uri="{FF2B5EF4-FFF2-40B4-BE49-F238E27FC236}">
                  <a16:creationId xmlns:a16="http://schemas.microsoft.com/office/drawing/2014/main" id="{D822F3F4-702C-49C3-8D06-CE20D575A6B1}"/>
                </a:ext>
              </a:extLst>
            </p:cNvPr>
            <p:cNvGrpSpPr/>
            <p:nvPr/>
          </p:nvGrpSpPr>
          <p:grpSpPr>
            <a:xfrm>
              <a:off x="3279767" y="2220506"/>
              <a:ext cx="2614947" cy="3050768"/>
              <a:chOff x="632989" y="1870467"/>
              <a:chExt cx="2194563" cy="2560320"/>
            </a:xfrm>
          </p:grpSpPr>
          <p:sp>
            <p:nvSpPr>
              <p:cNvPr id="25" name="Flowchart: Manual Operation 24">
                <a:extLst>
                  <a:ext uri="{FF2B5EF4-FFF2-40B4-BE49-F238E27FC236}">
                    <a16:creationId xmlns:a16="http://schemas.microsoft.com/office/drawing/2014/main" id="{13968875-6991-453A-8772-B599413D69A9}"/>
                  </a:ext>
                </a:extLst>
              </p:cNvPr>
              <p:cNvSpPr/>
              <p:nvPr/>
            </p:nvSpPr>
            <p:spPr>
              <a:xfrm rot="5400000">
                <a:off x="-95658" y="2599116"/>
                <a:ext cx="2552251" cy="1094957"/>
              </a:xfrm>
              <a:prstGeom prst="flowChartManualOperati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6" name="Freeform: Shape 6">
                <a:extLst>
                  <a:ext uri="{FF2B5EF4-FFF2-40B4-BE49-F238E27FC236}">
                    <a16:creationId xmlns:a16="http://schemas.microsoft.com/office/drawing/2014/main" id="{5D3D4BA2-A523-41E2-8910-97EC2384FE6A}"/>
                  </a:ext>
                </a:extLst>
              </p:cNvPr>
              <p:cNvSpPr/>
              <p:nvPr/>
            </p:nvSpPr>
            <p:spPr>
              <a:xfrm rot="5400000">
                <a:off x="450111" y="2053346"/>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bg1">
                  <a:lumMod val="9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35" name="TextBox 34">
              <a:extLst>
                <a:ext uri="{FF2B5EF4-FFF2-40B4-BE49-F238E27FC236}">
                  <a16:creationId xmlns:a16="http://schemas.microsoft.com/office/drawing/2014/main" id="{354507D8-2A10-4B23-94A6-0401BDA1E526}"/>
                </a:ext>
              </a:extLst>
            </p:cNvPr>
            <p:cNvSpPr txBox="1"/>
            <p:nvPr/>
          </p:nvSpPr>
          <p:spPr>
            <a:xfrm>
              <a:off x="3274327" y="3541026"/>
              <a:ext cx="2627776" cy="400110"/>
            </a:xfrm>
            <a:prstGeom prst="rect">
              <a:avLst/>
            </a:prstGeom>
            <a:noFill/>
          </p:spPr>
          <p:txBody>
            <a:bodyPr wrap="square" rtlCol="0">
              <a:spAutoFit/>
            </a:bodyPr>
            <a:lstStyle/>
            <a:p>
              <a:pPr algn="ctr"/>
              <a:r>
                <a:rPr lang="en-US" sz="2000" b="1" spc="600" dirty="0">
                  <a:solidFill>
                    <a:srgbClr val="FFFFFF"/>
                  </a:solidFill>
                  <a:latin typeface="Century Gothic" panose="020B0502020202020204" pitchFamily="34" charset="0"/>
                </a:rPr>
                <a:t>ADVERTISING</a:t>
              </a:r>
            </a:p>
          </p:txBody>
        </p:sp>
      </p:grpSp>
      <p:grpSp>
        <p:nvGrpSpPr>
          <p:cNvPr id="17" name="Group 16"/>
          <p:cNvGrpSpPr/>
          <p:nvPr/>
        </p:nvGrpSpPr>
        <p:grpSpPr>
          <a:xfrm>
            <a:off x="6294517" y="2220505"/>
            <a:ext cx="2614947" cy="3050768"/>
            <a:chOff x="6294517" y="2220505"/>
            <a:chExt cx="2614947" cy="3050768"/>
          </a:xfrm>
        </p:grpSpPr>
        <p:grpSp>
          <p:nvGrpSpPr>
            <p:cNvPr id="27" name="Group 26">
              <a:extLst>
                <a:ext uri="{FF2B5EF4-FFF2-40B4-BE49-F238E27FC236}">
                  <a16:creationId xmlns:a16="http://schemas.microsoft.com/office/drawing/2014/main" id="{D822F3F4-702C-49C3-8D06-CE20D575A6B1}"/>
                </a:ext>
              </a:extLst>
            </p:cNvPr>
            <p:cNvGrpSpPr/>
            <p:nvPr/>
          </p:nvGrpSpPr>
          <p:grpSpPr>
            <a:xfrm>
              <a:off x="6294517" y="2220505"/>
              <a:ext cx="2614946" cy="3050768"/>
              <a:chOff x="630664" y="1870468"/>
              <a:chExt cx="2194562" cy="2560321"/>
            </a:xfrm>
          </p:grpSpPr>
          <p:sp>
            <p:nvSpPr>
              <p:cNvPr id="28" name="Flowchart: Manual Operation 27">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9" name="Freeform: Shape 6">
                <a:extLst>
                  <a:ext uri="{FF2B5EF4-FFF2-40B4-BE49-F238E27FC236}">
                    <a16:creationId xmlns:a16="http://schemas.microsoft.com/office/drawing/2014/main" id="{5D3D4BA2-A523-41E2-8910-97EC2384FE6A}"/>
                  </a:ext>
                </a:extLst>
              </p:cNvPr>
              <p:cNvSpPr/>
              <p:nvPr/>
            </p:nvSpPr>
            <p:spPr>
              <a:xfrm rot="5400000">
                <a:off x="447785" y="205334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36" name="TextBox 35">
              <a:extLst>
                <a:ext uri="{FF2B5EF4-FFF2-40B4-BE49-F238E27FC236}">
                  <a16:creationId xmlns:a16="http://schemas.microsoft.com/office/drawing/2014/main" id="{354507D8-2A10-4B23-94A6-0401BDA1E526}"/>
                </a:ext>
              </a:extLst>
            </p:cNvPr>
            <p:cNvSpPr txBox="1"/>
            <p:nvPr/>
          </p:nvSpPr>
          <p:spPr>
            <a:xfrm>
              <a:off x="6294517" y="3387138"/>
              <a:ext cx="2614947" cy="707886"/>
            </a:xfrm>
            <a:prstGeom prst="rect">
              <a:avLst/>
            </a:prstGeom>
            <a:noFill/>
          </p:spPr>
          <p:txBody>
            <a:bodyPr wrap="square" rtlCol="0">
              <a:spAutoFit/>
            </a:bodyPr>
            <a:lstStyle/>
            <a:p>
              <a:pPr algn="ctr"/>
              <a:r>
                <a:rPr lang="en-US" sz="2000" b="1" spc="600" dirty="0">
                  <a:solidFill>
                    <a:srgbClr val="FFFFFF"/>
                  </a:solidFill>
                  <a:latin typeface="Century Gothic" panose="020B0502020202020204" pitchFamily="34" charset="0"/>
                </a:rPr>
                <a:t>SOCIAL FACTORS</a:t>
              </a:r>
            </a:p>
          </p:txBody>
        </p:sp>
      </p:grpSp>
      <p:grpSp>
        <p:nvGrpSpPr>
          <p:cNvPr id="38" name="Group 37"/>
          <p:cNvGrpSpPr/>
          <p:nvPr/>
        </p:nvGrpSpPr>
        <p:grpSpPr>
          <a:xfrm>
            <a:off x="9312039" y="2220505"/>
            <a:ext cx="2625106" cy="3050769"/>
            <a:chOff x="9312039" y="2220505"/>
            <a:chExt cx="2625106" cy="3050769"/>
          </a:xfrm>
        </p:grpSpPr>
        <p:grpSp>
          <p:nvGrpSpPr>
            <p:cNvPr id="30" name="Group 29">
              <a:extLst>
                <a:ext uri="{FF2B5EF4-FFF2-40B4-BE49-F238E27FC236}">
                  <a16:creationId xmlns:a16="http://schemas.microsoft.com/office/drawing/2014/main" id="{D822F3F4-702C-49C3-8D06-CE20D575A6B1}"/>
                </a:ext>
              </a:extLst>
            </p:cNvPr>
            <p:cNvGrpSpPr/>
            <p:nvPr/>
          </p:nvGrpSpPr>
          <p:grpSpPr>
            <a:xfrm>
              <a:off x="9312039" y="2220505"/>
              <a:ext cx="2614946" cy="3050769"/>
              <a:chOff x="630666" y="1870468"/>
              <a:chExt cx="2194562" cy="2560321"/>
            </a:xfrm>
          </p:grpSpPr>
          <p:sp>
            <p:nvSpPr>
              <p:cNvPr id="31" name="Flowchart: Manual Operation 30">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32" name="Freeform: Shape 6">
                <a:extLst>
                  <a:ext uri="{FF2B5EF4-FFF2-40B4-BE49-F238E27FC236}">
                    <a16:creationId xmlns:a16="http://schemas.microsoft.com/office/drawing/2014/main" id="{5D3D4BA2-A523-41E2-8910-97EC2384FE6A}"/>
                  </a:ext>
                </a:extLst>
              </p:cNvPr>
              <p:cNvSpPr/>
              <p:nvPr/>
            </p:nvSpPr>
            <p:spPr>
              <a:xfrm rot="5400000">
                <a:off x="447787" y="205334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bg1">
                  <a:lumMod val="9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37" name="TextBox 36">
              <a:extLst>
                <a:ext uri="{FF2B5EF4-FFF2-40B4-BE49-F238E27FC236}">
                  <a16:creationId xmlns:a16="http://schemas.microsoft.com/office/drawing/2014/main" id="{354507D8-2A10-4B23-94A6-0401BDA1E526}"/>
                </a:ext>
              </a:extLst>
            </p:cNvPr>
            <p:cNvSpPr txBox="1"/>
            <p:nvPr/>
          </p:nvSpPr>
          <p:spPr>
            <a:xfrm>
              <a:off x="9322198" y="3387138"/>
              <a:ext cx="2614947" cy="707886"/>
            </a:xfrm>
            <a:prstGeom prst="rect">
              <a:avLst/>
            </a:prstGeom>
            <a:noFill/>
          </p:spPr>
          <p:txBody>
            <a:bodyPr wrap="square" rtlCol="0">
              <a:spAutoFit/>
            </a:bodyPr>
            <a:lstStyle/>
            <a:p>
              <a:pPr algn="ctr"/>
              <a:r>
                <a:rPr lang="en-US" sz="2000" b="1" spc="600" dirty="0">
                  <a:solidFill>
                    <a:srgbClr val="FFFFFF"/>
                  </a:solidFill>
                  <a:latin typeface="Century Gothic" panose="020B0502020202020204" pitchFamily="34" charset="0"/>
                </a:rPr>
                <a:t>SELF CONCEPT</a:t>
              </a:r>
            </a:p>
          </p:txBody>
        </p:sp>
      </p:grpSp>
      <p:grpSp>
        <p:nvGrpSpPr>
          <p:cNvPr id="42" name="Group 41"/>
          <p:cNvGrpSpPr/>
          <p:nvPr/>
        </p:nvGrpSpPr>
        <p:grpSpPr>
          <a:xfrm>
            <a:off x="826007" y="0"/>
            <a:ext cx="5915987" cy="1667264"/>
            <a:chOff x="826007" y="0"/>
            <a:chExt cx="5915987" cy="1667264"/>
          </a:xfrm>
        </p:grpSpPr>
        <p:sp>
          <p:nvSpPr>
            <p:cNvPr id="43" name="TextBox 42">
              <a:extLst>
                <a:ext uri="{FF2B5EF4-FFF2-40B4-BE49-F238E27FC236}">
                  <a16:creationId xmlns:a16="http://schemas.microsoft.com/office/drawing/2014/main" id="{E742F038-7124-4F62-80E7-5DCD31A1CC93}"/>
                </a:ext>
              </a:extLst>
            </p:cNvPr>
            <p:cNvSpPr txBox="1"/>
            <p:nvPr/>
          </p:nvSpPr>
          <p:spPr>
            <a:xfrm>
              <a:off x="826007" y="1082489"/>
              <a:ext cx="5915987" cy="584775"/>
            </a:xfrm>
            <a:prstGeom prst="rect">
              <a:avLst/>
            </a:prstGeom>
            <a:noFill/>
          </p:spPr>
          <p:txBody>
            <a:bodyPr wrap="square" rtlCol="0">
              <a:spAutoFit/>
            </a:bodyPr>
            <a:lstStyle/>
            <a:p>
              <a:r>
                <a:rPr lang="en-US" sz="3200" dirty="0">
                  <a:solidFill>
                    <a:prstClr val="black">
                      <a:lumMod val="50000"/>
                      <a:lumOff val="50000"/>
                    </a:prstClr>
                  </a:solidFill>
                  <a:latin typeface="Century Gothic" panose="020B0502020202020204" pitchFamily="34" charset="0"/>
                </a:rPr>
                <a:t>SPENDING </a:t>
              </a:r>
              <a:r>
                <a:rPr lang="en-US" sz="3200" b="1" dirty="0">
                  <a:solidFill>
                    <a:prstClr val="black">
                      <a:lumMod val="50000"/>
                      <a:lumOff val="50000"/>
                    </a:prstClr>
                  </a:solidFill>
                  <a:latin typeface="Century Gothic" panose="020B0502020202020204" pitchFamily="34" charset="0"/>
                </a:rPr>
                <a:t>HABIT INFLUENCES</a:t>
              </a:r>
            </a:p>
          </p:txBody>
        </p:sp>
        <p:cxnSp>
          <p:nvCxnSpPr>
            <p:cNvPr id="44" name="Straight Connector 43"/>
            <p:cNvCxnSpPr/>
            <p:nvPr/>
          </p:nvCxnSpPr>
          <p:spPr>
            <a:xfrm>
              <a:off x="826007" y="0"/>
              <a:ext cx="0" cy="1561207"/>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B2D80DCD-8095-4988-9B1F-56F77429BF42}"/>
              </a:ext>
            </a:extLst>
          </p:cNvPr>
          <p:cNvPicPr>
            <a:picLocks noChangeAspect="1"/>
          </p:cNvPicPr>
          <p:nvPr/>
        </p:nvPicPr>
        <p:blipFill>
          <a:blip r:embed="rId6"/>
          <a:stretch>
            <a:fillRect/>
          </a:stretch>
        </p:blipFill>
        <p:spPr>
          <a:xfrm>
            <a:off x="311766" y="6166182"/>
            <a:ext cx="1365622" cy="566977"/>
          </a:xfrm>
          <a:prstGeom prst="rect">
            <a:avLst/>
          </a:prstGeom>
        </p:spPr>
      </p:pic>
    </p:spTree>
    <p:custDataLst>
      <p:tags r:id="rId1"/>
    </p:custDataLst>
    <p:extLst>
      <p:ext uri="{BB962C8B-B14F-4D97-AF65-F5344CB8AC3E}">
        <p14:creationId xmlns:p14="http://schemas.microsoft.com/office/powerpoint/2010/main" val="33006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750" tmFilter="0, 0; .2, .5; .8, .5; 1, 0"/>
                                        <p:tgtEl>
                                          <p:spTgt spid="17"/>
                                        </p:tgtEl>
                                      </p:cBhvr>
                                    </p:animEffect>
                                    <p:animScale>
                                      <p:cBhvr>
                                        <p:cTn id="7" dur="375"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p:blipFill>
        <p:spPr>
          <a:xfrm>
            <a:off x="0" y="0"/>
            <a:ext cx="6085840" cy="6858000"/>
          </a:xfrm>
          <a:prstGeom prst="rect">
            <a:avLst/>
          </a:prstGeom>
        </p:spPr>
      </p:pic>
      <p:sp>
        <p:nvSpPr>
          <p:cNvPr id="10" name="TextBox 9">
            <a:extLst>
              <a:ext uri="{FF2B5EF4-FFF2-40B4-BE49-F238E27FC236}">
                <a16:creationId xmlns:a16="http://schemas.microsoft.com/office/drawing/2014/main" id="{2D6E3723-E1C7-404D-8940-A5F951B598F8}"/>
              </a:ext>
            </a:extLst>
          </p:cNvPr>
          <p:cNvSpPr txBox="1"/>
          <p:nvPr/>
        </p:nvSpPr>
        <p:spPr>
          <a:xfrm>
            <a:off x="7495244" y="2769210"/>
            <a:ext cx="3869442" cy="1384995"/>
          </a:xfrm>
          <a:prstGeom prst="rect">
            <a:avLst/>
          </a:prstGeom>
          <a:noFill/>
        </p:spPr>
        <p:txBody>
          <a:bodyPr wrap="square" rtlCol="0">
            <a:spAutoFit/>
          </a:bodyPr>
          <a:lstStyle/>
          <a:p>
            <a:pPr algn="ctr"/>
            <a:r>
              <a:rPr lang="en-US" sz="2800" dirty="0">
                <a:solidFill>
                  <a:srgbClr val="7F7F7F"/>
                </a:solidFill>
                <a:latin typeface="Calibri Light" panose="020F0302020204030204" pitchFamily="34" charset="0"/>
                <a:cs typeface="Calibri Light" panose="020F0302020204030204" pitchFamily="34" charset="0"/>
              </a:rPr>
              <a:t>What are some social circumstances that might affect our spending? </a:t>
            </a:r>
          </a:p>
        </p:txBody>
      </p:sp>
      <p:pic>
        <p:nvPicPr>
          <p:cNvPr id="22" name="Picture 21"/>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grpSp>
        <p:nvGrpSpPr>
          <p:cNvPr id="3" name="Group 2"/>
          <p:cNvGrpSpPr/>
          <p:nvPr/>
        </p:nvGrpSpPr>
        <p:grpSpPr>
          <a:xfrm>
            <a:off x="7365708" y="-15240"/>
            <a:ext cx="4649239" cy="1667264"/>
            <a:chOff x="7365708" y="0"/>
            <a:chExt cx="4649239" cy="1667264"/>
          </a:xfrm>
        </p:grpSpPr>
        <p:sp>
          <p:nvSpPr>
            <p:cNvPr id="8" name="TextBox 7">
              <a:extLst>
                <a:ext uri="{FF2B5EF4-FFF2-40B4-BE49-F238E27FC236}">
                  <a16:creationId xmlns:a16="http://schemas.microsoft.com/office/drawing/2014/main" id="{E742F038-7124-4F62-80E7-5DCD31A1CC93}"/>
                </a:ext>
              </a:extLst>
            </p:cNvPr>
            <p:cNvSpPr txBox="1"/>
            <p:nvPr/>
          </p:nvSpPr>
          <p:spPr>
            <a:xfrm>
              <a:off x="7365708" y="1082489"/>
              <a:ext cx="4649239" cy="584775"/>
            </a:xfrm>
            <a:prstGeom prst="rect">
              <a:avLst/>
            </a:prstGeom>
            <a:noFill/>
          </p:spPr>
          <p:txBody>
            <a:bodyPr wrap="square" rtlCol="0">
              <a:spAutoFit/>
            </a:bodyPr>
            <a:lstStyle/>
            <a:p>
              <a:r>
                <a:rPr lang="en-US" sz="3200" dirty="0">
                  <a:solidFill>
                    <a:prstClr val="black">
                      <a:lumMod val="50000"/>
                      <a:lumOff val="50000"/>
                    </a:prstClr>
                  </a:solidFill>
                  <a:latin typeface="Century Gothic" panose="020B0502020202020204" pitchFamily="34" charset="0"/>
                </a:rPr>
                <a:t>SOCIAL</a:t>
              </a:r>
              <a:r>
                <a:rPr lang="en-US" sz="3200" b="1" dirty="0">
                  <a:solidFill>
                    <a:prstClr val="black">
                      <a:lumMod val="50000"/>
                      <a:lumOff val="50000"/>
                    </a:prstClr>
                  </a:solidFill>
                  <a:latin typeface="Century Gothic" panose="020B0502020202020204" pitchFamily="34" charset="0"/>
                </a:rPr>
                <a:t> FACTORS</a:t>
              </a:r>
            </a:p>
          </p:txBody>
        </p:sp>
        <p:cxnSp>
          <p:nvCxnSpPr>
            <p:cNvPr id="6" name="Straight Connector 5"/>
            <p:cNvCxnSpPr/>
            <p:nvPr/>
          </p:nvCxnSpPr>
          <p:spPr>
            <a:xfrm>
              <a:off x="7365708" y="0"/>
              <a:ext cx="0" cy="1561207"/>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5008346" y="2171015"/>
            <a:ext cx="2170228" cy="2531930"/>
            <a:chOff x="5000726" y="2171015"/>
            <a:chExt cx="2170228" cy="2531930"/>
          </a:xfrm>
        </p:grpSpPr>
        <p:grpSp>
          <p:nvGrpSpPr>
            <p:cNvPr id="11" name="Group 10">
              <a:extLst>
                <a:ext uri="{FF2B5EF4-FFF2-40B4-BE49-F238E27FC236}">
                  <a16:creationId xmlns:a16="http://schemas.microsoft.com/office/drawing/2014/main" id="{D822F3F4-702C-49C3-8D06-CE20D575A6B1}"/>
                </a:ext>
              </a:extLst>
            </p:cNvPr>
            <p:cNvGrpSpPr/>
            <p:nvPr/>
          </p:nvGrpSpPr>
          <p:grpSpPr>
            <a:xfrm>
              <a:off x="5000726" y="2171015"/>
              <a:ext cx="2170228" cy="2531930"/>
              <a:chOff x="632989" y="1870468"/>
              <a:chExt cx="2194562" cy="2560320"/>
            </a:xfrm>
          </p:grpSpPr>
          <p:sp>
            <p:nvSpPr>
              <p:cNvPr id="13" name="Flowchart: Manual Operation 12">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4" name="Freeform: Shape 6">
                <a:extLst>
                  <a:ext uri="{FF2B5EF4-FFF2-40B4-BE49-F238E27FC236}">
                    <a16:creationId xmlns:a16="http://schemas.microsoft.com/office/drawing/2014/main" id="{5D3D4BA2-A523-41E2-8910-97EC2384FE6A}"/>
                  </a:ext>
                </a:extLst>
              </p:cNvPr>
              <p:cNvSpPr/>
              <p:nvPr/>
            </p:nvSpPr>
            <p:spPr>
              <a:xfrm rot="5400000">
                <a:off x="450110" y="2053347"/>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25" name="Rectangle 24"/>
            <p:cNvSpPr/>
            <p:nvPr/>
          </p:nvSpPr>
          <p:spPr>
            <a:xfrm>
              <a:off x="5526090" y="2857951"/>
              <a:ext cx="1114903" cy="1142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dirty="0">
                  <a:solidFill>
                    <a:srgbClr val="FFFFFF"/>
                  </a:solidFill>
                  <a:latin typeface="Montserrat" panose="02000505000000020004" pitchFamily="2" charset="0"/>
                </a:rPr>
                <a:t>?</a:t>
              </a:r>
            </a:p>
          </p:txBody>
        </p:sp>
      </p:grpSp>
      <p:pic>
        <p:nvPicPr>
          <p:cNvPr id="5" name="Picture 4">
            <a:extLst>
              <a:ext uri="{FF2B5EF4-FFF2-40B4-BE49-F238E27FC236}">
                <a16:creationId xmlns:a16="http://schemas.microsoft.com/office/drawing/2014/main" id="{D710640D-1C2A-44BF-A50C-3006F6CFA64F}"/>
              </a:ext>
            </a:extLst>
          </p:cNvPr>
          <p:cNvPicPr>
            <a:picLocks noChangeAspect="1"/>
          </p:cNvPicPr>
          <p:nvPr/>
        </p:nvPicPr>
        <p:blipFill>
          <a:blip r:embed="rId8"/>
          <a:stretch>
            <a:fillRect/>
          </a:stretch>
        </p:blipFill>
        <p:spPr>
          <a:xfrm>
            <a:off x="6187110" y="6129476"/>
            <a:ext cx="1365622" cy="566977"/>
          </a:xfrm>
          <a:prstGeom prst="rect">
            <a:avLst/>
          </a:prstGeom>
        </p:spPr>
      </p:pic>
    </p:spTree>
    <p:custDataLst>
      <p:tags r:id="rId1"/>
    </p:custDataLst>
    <p:extLst>
      <p:ext uri="{BB962C8B-B14F-4D97-AF65-F5344CB8AC3E}">
        <p14:creationId xmlns:p14="http://schemas.microsoft.com/office/powerpoint/2010/main" val="348240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20003" y="2423620"/>
            <a:ext cx="3956975" cy="4434380"/>
          </a:xfrm>
          <a:prstGeom prst="rect">
            <a:avLst/>
          </a:prstGeom>
          <a:effectLst>
            <a:outerShdw blurRad="50800" dist="38100" algn="l" rotWithShape="0">
              <a:prstClr val="black">
                <a:alpha val="40000"/>
              </a:prstClr>
            </a:outerShdw>
          </a:effectLst>
        </p:spPr>
      </p:pic>
      <p:pic>
        <p:nvPicPr>
          <p:cNvPr id="57" name="Picture 2" descr="Image result for friends dining out image">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273143" y="2423620"/>
            <a:ext cx="3758856" cy="4434380"/>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6" name="Picture 2" descr="http://moneygrowthtips.com/wp-content/uploads/2013/12/canstockphoto0826150.jpg"/>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a:ext>
            </a:extLst>
          </a:blip>
          <a:srcRect/>
          <a:stretch/>
        </p:blipFill>
        <p:spPr bwMode="auto">
          <a:xfrm>
            <a:off x="169235" y="2423620"/>
            <a:ext cx="3758856" cy="4448907"/>
          </a:xfrm>
          <a:prstGeom prst="rect">
            <a:avLst/>
          </a:prstGeom>
          <a:noFill/>
          <a:ln>
            <a:noFill/>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69235" y="5394960"/>
            <a:ext cx="3758856" cy="1249863"/>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3F3F3"/>
                </a:solidFill>
                <a:latin typeface="Calibri Light" panose="020F0302020204030204" pitchFamily="34" charset="0"/>
                <a:cs typeface="Calibri Light" panose="020F0302020204030204" pitchFamily="34" charset="0"/>
              </a:rPr>
              <a:t>The higher our socioeconomic status, the more luxuries we buy.</a:t>
            </a:r>
          </a:p>
        </p:txBody>
      </p:sp>
      <p:sp>
        <p:nvSpPr>
          <p:cNvPr id="22" name="Rectangle 21"/>
          <p:cNvSpPr/>
          <p:nvPr/>
        </p:nvSpPr>
        <p:spPr>
          <a:xfrm>
            <a:off x="4120003" y="5394960"/>
            <a:ext cx="3961228" cy="1249863"/>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3F3F3"/>
                </a:solidFill>
                <a:latin typeface="Calibri Light" panose="020F0302020204030204"/>
              </a:rPr>
              <a:t>Spending more to ‘keep up’ with friends &amp; peers. </a:t>
            </a:r>
          </a:p>
        </p:txBody>
      </p:sp>
      <p:sp>
        <p:nvSpPr>
          <p:cNvPr id="23" name="Rectangle 22"/>
          <p:cNvSpPr/>
          <p:nvPr/>
        </p:nvSpPr>
        <p:spPr>
          <a:xfrm>
            <a:off x="8273143" y="5394960"/>
            <a:ext cx="3758856" cy="1249863"/>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3F3F3"/>
                </a:solidFill>
                <a:latin typeface="Calibri Light" panose="020F0302020204030204"/>
              </a:rPr>
              <a:t>Be aware, plan ahead. </a:t>
            </a:r>
          </a:p>
        </p:txBody>
      </p:sp>
      <p:grpSp>
        <p:nvGrpSpPr>
          <p:cNvPr id="3" name="Group 2"/>
          <p:cNvGrpSpPr/>
          <p:nvPr/>
        </p:nvGrpSpPr>
        <p:grpSpPr>
          <a:xfrm>
            <a:off x="975522" y="412977"/>
            <a:ext cx="2170228" cy="2531930"/>
            <a:chOff x="975522" y="412977"/>
            <a:chExt cx="2170228" cy="2531930"/>
          </a:xfrm>
        </p:grpSpPr>
        <p:grpSp>
          <p:nvGrpSpPr>
            <p:cNvPr id="27" name="Group 26">
              <a:extLst>
                <a:ext uri="{FF2B5EF4-FFF2-40B4-BE49-F238E27FC236}">
                  <a16:creationId xmlns:a16="http://schemas.microsoft.com/office/drawing/2014/main" id="{D822F3F4-702C-49C3-8D06-CE20D575A6B1}"/>
                </a:ext>
              </a:extLst>
            </p:cNvPr>
            <p:cNvGrpSpPr/>
            <p:nvPr/>
          </p:nvGrpSpPr>
          <p:grpSpPr>
            <a:xfrm>
              <a:off x="975522" y="412977"/>
              <a:ext cx="2170228" cy="2531930"/>
              <a:chOff x="632989" y="1870468"/>
              <a:chExt cx="2194562" cy="2560320"/>
            </a:xfrm>
          </p:grpSpPr>
          <p:sp>
            <p:nvSpPr>
              <p:cNvPr id="29" name="Flowchart: Manual Operation 28">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30" name="Freeform: Shape 6">
                <a:extLst>
                  <a:ext uri="{FF2B5EF4-FFF2-40B4-BE49-F238E27FC236}">
                    <a16:creationId xmlns:a16="http://schemas.microsoft.com/office/drawing/2014/main" id="{5D3D4BA2-A523-41E2-8910-97EC2384FE6A}"/>
                  </a:ext>
                </a:extLst>
              </p:cNvPr>
              <p:cNvSpPr/>
              <p:nvPr/>
            </p:nvSpPr>
            <p:spPr>
              <a:xfrm rot="5400000">
                <a:off x="450110" y="2053347"/>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41" name="TextBox 40">
              <a:extLst>
                <a:ext uri="{FF2B5EF4-FFF2-40B4-BE49-F238E27FC236}">
                  <a16:creationId xmlns:a16="http://schemas.microsoft.com/office/drawing/2014/main" id="{354507D8-2A10-4B23-94A6-0401BDA1E526}"/>
                </a:ext>
              </a:extLst>
            </p:cNvPr>
            <p:cNvSpPr txBox="1"/>
            <p:nvPr/>
          </p:nvSpPr>
          <p:spPr>
            <a:xfrm>
              <a:off x="975525" y="1326342"/>
              <a:ext cx="2163660" cy="707886"/>
            </a:xfrm>
            <a:prstGeom prst="rect">
              <a:avLst/>
            </a:prstGeom>
            <a:noFill/>
          </p:spPr>
          <p:txBody>
            <a:bodyPr wrap="square" rtlCol="0">
              <a:spAutoFit/>
            </a:bodyPr>
            <a:lstStyle/>
            <a:p>
              <a:pPr algn="ctr"/>
              <a:r>
                <a:rPr lang="en-US" sz="2000" b="1" spc="600" dirty="0">
                  <a:solidFill>
                    <a:srgbClr val="FFFFFF"/>
                  </a:solidFill>
                  <a:latin typeface="Century Gothic" panose="020B0502020202020204" pitchFamily="34" charset="0"/>
                </a:rPr>
                <a:t>SOCIAL CLASS</a:t>
              </a:r>
            </a:p>
          </p:txBody>
        </p:sp>
      </p:grpSp>
      <p:grpSp>
        <p:nvGrpSpPr>
          <p:cNvPr id="31" name="Group 30"/>
          <p:cNvGrpSpPr/>
          <p:nvPr/>
        </p:nvGrpSpPr>
        <p:grpSpPr>
          <a:xfrm>
            <a:off x="5015503" y="408987"/>
            <a:ext cx="2170228" cy="2531930"/>
            <a:chOff x="975522" y="412977"/>
            <a:chExt cx="2170228" cy="2531930"/>
          </a:xfrm>
        </p:grpSpPr>
        <p:grpSp>
          <p:nvGrpSpPr>
            <p:cNvPr id="32" name="Group 31">
              <a:extLst>
                <a:ext uri="{FF2B5EF4-FFF2-40B4-BE49-F238E27FC236}">
                  <a16:creationId xmlns:a16="http://schemas.microsoft.com/office/drawing/2014/main" id="{D822F3F4-702C-49C3-8D06-CE20D575A6B1}"/>
                </a:ext>
              </a:extLst>
            </p:cNvPr>
            <p:cNvGrpSpPr/>
            <p:nvPr/>
          </p:nvGrpSpPr>
          <p:grpSpPr>
            <a:xfrm>
              <a:off x="975522" y="412977"/>
              <a:ext cx="2170228" cy="2531930"/>
              <a:chOff x="632989" y="1870468"/>
              <a:chExt cx="2194562" cy="2560320"/>
            </a:xfrm>
          </p:grpSpPr>
          <p:sp>
            <p:nvSpPr>
              <p:cNvPr id="34" name="Flowchart: Manual Operation 33">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35" name="Freeform: Shape 6">
                <a:extLst>
                  <a:ext uri="{FF2B5EF4-FFF2-40B4-BE49-F238E27FC236}">
                    <a16:creationId xmlns:a16="http://schemas.microsoft.com/office/drawing/2014/main" id="{5D3D4BA2-A523-41E2-8910-97EC2384FE6A}"/>
                  </a:ext>
                </a:extLst>
              </p:cNvPr>
              <p:cNvSpPr/>
              <p:nvPr/>
            </p:nvSpPr>
            <p:spPr>
              <a:xfrm rot="5400000">
                <a:off x="450110" y="2053347"/>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33" name="TextBox 32">
              <a:extLst>
                <a:ext uri="{FF2B5EF4-FFF2-40B4-BE49-F238E27FC236}">
                  <a16:creationId xmlns:a16="http://schemas.microsoft.com/office/drawing/2014/main" id="{354507D8-2A10-4B23-94A6-0401BDA1E526}"/>
                </a:ext>
              </a:extLst>
            </p:cNvPr>
            <p:cNvSpPr txBox="1"/>
            <p:nvPr/>
          </p:nvSpPr>
          <p:spPr>
            <a:xfrm>
              <a:off x="975525" y="1326342"/>
              <a:ext cx="2163660" cy="707886"/>
            </a:xfrm>
            <a:prstGeom prst="rect">
              <a:avLst/>
            </a:prstGeom>
            <a:noFill/>
          </p:spPr>
          <p:txBody>
            <a:bodyPr wrap="square" rtlCol="0">
              <a:spAutoFit/>
            </a:bodyPr>
            <a:lstStyle/>
            <a:p>
              <a:pPr algn="ctr"/>
              <a:r>
                <a:rPr lang="en-US" sz="2000" b="1" spc="600" dirty="0">
                  <a:solidFill>
                    <a:srgbClr val="FFFFFF"/>
                  </a:solidFill>
                  <a:latin typeface="Century Gothic" panose="020B0502020202020204" pitchFamily="34" charset="0"/>
                </a:rPr>
                <a:t>PEER GROUP</a:t>
              </a:r>
            </a:p>
          </p:txBody>
        </p:sp>
      </p:grpSp>
      <p:grpSp>
        <p:nvGrpSpPr>
          <p:cNvPr id="36" name="Group 35"/>
          <p:cNvGrpSpPr/>
          <p:nvPr/>
        </p:nvGrpSpPr>
        <p:grpSpPr>
          <a:xfrm>
            <a:off x="9157825" y="408987"/>
            <a:ext cx="2170228" cy="2531930"/>
            <a:chOff x="975522" y="412977"/>
            <a:chExt cx="2170228" cy="2531930"/>
          </a:xfrm>
        </p:grpSpPr>
        <p:grpSp>
          <p:nvGrpSpPr>
            <p:cNvPr id="37" name="Group 36">
              <a:extLst>
                <a:ext uri="{FF2B5EF4-FFF2-40B4-BE49-F238E27FC236}">
                  <a16:creationId xmlns:a16="http://schemas.microsoft.com/office/drawing/2014/main" id="{D822F3F4-702C-49C3-8D06-CE20D575A6B1}"/>
                </a:ext>
              </a:extLst>
            </p:cNvPr>
            <p:cNvGrpSpPr/>
            <p:nvPr/>
          </p:nvGrpSpPr>
          <p:grpSpPr>
            <a:xfrm>
              <a:off x="975522" y="412977"/>
              <a:ext cx="2170228" cy="2531930"/>
              <a:chOff x="632989" y="1870468"/>
              <a:chExt cx="2194562" cy="2560320"/>
            </a:xfrm>
          </p:grpSpPr>
          <p:sp>
            <p:nvSpPr>
              <p:cNvPr id="54" name="Flowchart: Manual Operation 53">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55" name="Freeform: Shape 6">
                <a:extLst>
                  <a:ext uri="{FF2B5EF4-FFF2-40B4-BE49-F238E27FC236}">
                    <a16:creationId xmlns:a16="http://schemas.microsoft.com/office/drawing/2014/main" id="{5D3D4BA2-A523-41E2-8910-97EC2384FE6A}"/>
                  </a:ext>
                </a:extLst>
              </p:cNvPr>
              <p:cNvSpPr/>
              <p:nvPr/>
            </p:nvSpPr>
            <p:spPr>
              <a:xfrm rot="5400000">
                <a:off x="450110" y="2053347"/>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50" name="TextBox 49">
              <a:extLst>
                <a:ext uri="{FF2B5EF4-FFF2-40B4-BE49-F238E27FC236}">
                  <a16:creationId xmlns:a16="http://schemas.microsoft.com/office/drawing/2014/main" id="{354507D8-2A10-4B23-94A6-0401BDA1E526}"/>
                </a:ext>
              </a:extLst>
            </p:cNvPr>
            <p:cNvSpPr txBox="1"/>
            <p:nvPr/>
          </p:nvSpPr>
          <p:spPr>
            <a:xfrm>
              <a:off x="975525" y="1326342"/>
              <a:ext cx="2163660" cy="707886"/>
            </a:xfrm>
            <a:prstGeom prst="rect">
              <a:avLst/>
            </a:prstGeom>
            <a:noFill/>
          </p:spPr>
          <p:txBody>
            <a:bodyPr wrap="square" rtlCol="0">
              <a:spAutoFit/>
            </a:bodyPr>
            <a:lstStyle/>
            <a:p>
              <a:pPr algn="ctr"/>
              <a:r>
                <a:rPr lang="en-US" sz="2000" b="1" spc="600" dirty="0">
                  <a:solidFill>
                    <a:srgbClr val="FFFFFF"/>
                  </a:solidFill>
                  <a:latin typeface="Century Gothic" panose="020B0502020202020204" pitchFamily="34" charset="0"/>
                </a:rPr>
                <a:t>PEER PRESSURE</a:t>
              </a:r>
            </a:p>
          </p:txBody>
        </p:sp>
      </p:grpSp>
    </p:spTree>
    <p:custDataLst>
      <p:tags r:id="rId1"/>
    </p:custDataLst>
    <p:extLst>
      <p:ext uri="{BB962C8B-B14F-4D97-AF65-F5344CB8AC3E}">
        <p14:creationId xmlns:p14="http://schemas.microsoft.com/office/powerpoint/2010/main" val="204447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750"/>
                                        <p:tgtEl>
                                          <p:spTgt spid="56"/>
                                        </p:tgtEl>
                                      </p:cBhvr>
                                    </p:animEffect>
                                    <p:anim calcmode="lin" valueType="num">
                                      <p:cBhvr>
                                        <p:cTn id="8" dur="750" fill="hold"/>
                                        <p:tgtEl>
                                          <p:spTgt spid="56"/>
                                        </p:tgtEl>
                                        <p:attrNameLst>
                                          <p:attrName>ppt_x</p:attrName>
                                        </p:attrNameLst>
                                      </p:cBhvr>
                                      <p:tavLst>
                                        <p:tav tm="0">
                                          <p:val>
                                            <p:strVal val="#ppt_x"/>
                                          </p:val>
                                        </p:tav>
                                        <p:tav tm="100000">
                                          <p:val>
                                            <p:strVal val="#ppt_x"/>
                                          </p:val>
                                        </p:tav>
                                      </p:tavLst>
                                    </p:anim>
                                    <p:anim calcmode="lin" valueType="num">
                                      <p:cBhvr>
                                        <p:cTn id="9" dur="750" fill="hold"/>
                                        <p:tgtEl>
                                          <p:spTgt spid="5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750"/>
                                        <p:tgtEl>
                                          <p:spTgt spid="4"/>
                                        </p:tgtEl>
                                      </p:cBhvr>
                                    </p:animEffect>
                                    <p:anim calcmode="lin" valueType="num">
                                      <p:cBhvr>
                                        <p:cTn id="21" dur="750" fill="hold"/>
                                        <p:tgtEl>
                                          <p:spTgt spid="4"/>
                                        </p:tgtEl>
                                        <p:attrNameLst>
                                          <p:attrName>ppt_x</p:attrName>
                                        </p:attrNameLst>
                                      </p:cBhvr>
                                      <p:tavLst>
                                        <p:tav tm="0">
                                          <p:val>
                                            <p:strVal val="#ppt_x"/>
                                          </p:val>
                                        </p:tav>
                                        <p:tav tm="100000">
                                          <p:val>
                                            <p:strVal val="#ppt_x"/>
                                          </p:val>
                                        </p:tav>
                                      </p:tavLst>
                                    </p:anim>
                                    <p:anim calcmode="lin" valueType="num">
                                      <p:cBhvr>
                                        <p:cTn id="22" dur="750" fill="hold"/>
                                        <p:tgtEl>
                                          <p:spTgt spid="4"/>
                                        </p:tgtEl>
                                        <p:attrNameLst>
                                          <p:attrName>ppt_y</p:attrName>
                                        </p:attrNameLst>
                                      </p:cBhvr>
                                      <p:tavLst>
                                        <p:tav tm="0">
                                          <p:val>
                                            <p:strVal val="#ppt_y-.1"/>
                                          </p:val>
                                        </p:tav>
                                        <p:tav tm="100000">
                                          <p:val>
                                            <p:strVal val="#ppt_y"/>
                                          </p:val>
                                        </p:tav>
                                      </p:tavLst>
                                    </p:anim>
                                  </p:childTnLst>
                                </p:cTn>
                              </p:par>
                            </p:childTnLst>
                          </p:cTn>
                        </p:par>
                        <p:par>
                          <p:cTn id="23" fill="hold">
                            <p:stCondLst>
                              <p:cond delay="750"/>
                            </p:stCondLst>
                            <p:childTnLst>
                              <p:par>
                                <p:cTn id="24" presetID="42" presetClass="entr" presetSubtype="0"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anim calcmode="lin" valueType="num">
                                      <p:cBhvr>
                                        <p:cTn id="27" dur="500" fill="hold"/>
                                        <p:tgtEl>
                                          <p:spTgt spid="22"/>
                                        </p:tgtEl>
                                        <p:attrNameLst>
                                          <p:attrName>ppt_x</p:attrName>
                                        </p:attrNameLst>
                                      </p:cBhvr>
                                      <p:tavLst>
                                        <p:tav tm="0">
                                          <p:val>
                                            <p:strVal val="#ppt_x"/>
                                          </p:val>
                                        </p:tav>
                                        <p:tav tm="100000">
                                          <p:val>
                                            <p:strVal val="#ppt_x"/>
                                          </p:val>
                                        </p:tav>
                                      </p:tavLst>
                                    </p:anim>
                                    <p:anim calcmode="lin" valueType="num">
                                      <p:cBhvr>
                                        <p:cTn id="28"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fade">
                                      <p:cBhvr>
                                        <p:cTn id="33" dur="750"/>
                                        <p:tgtEl>
                                          <p:spTgt spid="57"/>
                                        </p:tgtEl>
                                      </p:cBhvr>
                                    </p:animEffect>
                                    <p:anim calcmode="lin" valueType="num">
                                      <p:cBhvr>
                                        <p:cTn id="34" dur="750" fill="hold"/>
                                        <p:tgtEl>
                                          <p:spTgt spid="57"/>
                                        </p:tgtEl>
                                        <p:attrNameLst>
                                          <p:attrName>ppt_x</p:attrName>
                                        </p:attrNameLst>
                                      </p:cBhvr>
                                      <p:tavLst>
                                        <p:tav tm="0">
                                          <p:val>
                                            <p:strVal val="#ppt_x"/>
                                          </p:val>
                                        </p:tav>
                                        <p:tav tm="100000">
                                          <p:val>
                                            <p:strVal val="#ppt_x"/>
                                          </p:val>
                                        </p:tav>
                                      </p:tavLst>
                                    </p:anim>
                                    <p:anim calcmode="lin" valueType="num">
                                      <p:cBhvr>
                                        <p:cTn id="35" dur="750" fill="hold"/>
                                        <p:tgtEl>
                                          <p:spTgt spid="57"/>
                                        </p:tgtEl>
                                        <p:attrNameLst>
                                          <p:attrName>ppt_y</p:attrName>
                                        </p:attrNameLst>
                                      </p:cBhvr>
                                      <p:tavLst>
                                        <p:tav tm="0">
                                          <p:val>
                                            <p:strVal val="#ppt_y-.1"/>
                                          </p:val>
                                        </p:tav>
                                        <p:tav tm="100000">
                                          <p:val>
                                            <p:strVal val="#ppt_y"/>
                                          </p:val>
                                        </p:tav>
                                      </p:tavLst>
                                    </p:anim>
                                  </p:childTnLst>
                                </p:cTn>
                              </p:par>
                            </p:childTnLst>
                          </p:cTn>
                        </p:par>
                        <p:par>
                          <p:cTn id="36" fill="hold">
                            <p:stCondLst>
                              <p:cond delay="750"/>
                            </p:stCondLst>
                            <p:childTnLst>
                              <p:par>
                                <p:cTn id="37" presetID="42" presetClass="entr" presetSubtype="0"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anim calcmode="lin" valueType="num">
                                      <p:cBhvr>
                                        <p:cTn id="40" dur="500" fill="hold"/>
                                        <p:tgtEl>
                                          <p:spTgt spid="23"/>
                                        </p:tgtEl>
                                        <p:attrNameLst>
                                          <p:attrName>ppt_x</p:attrName>
                                        </p:attrNameLst>
                                      </p:cBhvr>
                                      <p:tavLst>
                                        <p:tav tm="0">
                                          <p:val>
                                            <p:strVal val="#ppt_x"/>
                                          </p:val>
                                        </p:tav>
                                        <p:tav tm="100000">
                                          <p:val>
                                            <p:strVal val="#ppt_x"/>
                                          </p:val>
                                        </p:tav>
                                      </p:tavLst>
                                    </p:anim>
                                    <p:anim calcmode="lin" valueType="num">
                                      <p:cBhvr>
                                        <p:cTn id="41"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12326533" cy="7025641"/>
            <a:chOff x="-68091" y="-60960"/>
            <a:chExt cx="12326533" cy="7025641"/>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091" y="-60960"/>
              <a:ext cx="12260091" cy="6934200"/>
            </a:xfrm>
            <a:prstGeom prst="rect">
              <a:avLst/>
            </a:prstGeom>
          </p:spPr>
        </p:pic>
        <p:sp>
          <p:nvSpPr>
            <p:cNvPr id="43" name="Rectangle 42"/>
            <p:cNvSpPr/>
            <p:nvPr/>
          </p:nvSpPr>
          <p:spPr>
            <a:xfrm>
              <a:off x="-68091" y="-60960"/>
              <a:ext cx="12326533" cy="702564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pic>
        <p:nvPicPr>
          <p:cNvPr id="17" name="Picture 1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9048346" y="4699826"/>
            <a:ext cx="2475337" cy="18218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8" name="Freeform: Shape 6">
            <a:extLst>
              <a:ext uri="{FF2B5EF4-FFF2-40B4-BE49-F238E27FC236}">
                <a16:creationId xmlns:a16="http://schemas.microsoft.com/office/drawing/2014/main" id="{5D3D4BA2-A523-41E2-8910-97EC2384FE6A}"/>
              </a:ext>
            </a:extLst>
          </p:cNvPr>
          <p:cNvSpPr/>
          <p:nvPr/>
        </p:nvSpPr>
        <p:spPr>
          <a:xfrm rot="5400000">
            <a:off x="8598642" y="4583448"/>
            <a:ext cx="904741" cy="775493"/>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dirty="0">
                <a:solidFill>
                  <a:srgbClr val="F3F3F3"/>
                </a:solidFill>
                <a:latin typeface="Century Gothic" panose="020B0502020202020204" pitchFamily="34" charset="0"/>
              </a:rPr>
              <a:t>5</a:t>
            </a:r>
          </a:p>
        </p:txBody>
      </p:sp>
      <p:pic>
        <p:nvPicPr>
          <p:cNvPr id="11" name="Picture 1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752262" y="2696996"/>
            <a:ext cx="2436889" cy="18218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7" name="Freeform: Shape 6">
            <a:extLst>
              <a:ext uri="{FF2B5EF4-FFF2-40B4-BE49-F238E27FC236}">
                <a16:creationId xmlns:a16="http://schemas.microsoft.com/office/drawing/2014/main" id="{5D3D4BA2-A523-41E2-8910-97EC2384FE6A}"/>
              </a:ext>
            </a:extLst>
          </p:cNvPr>
          <p:cNvSpPr/>
          <p:nvPr/>
        </p:nvSpPr>
        <p:spPr>
          <a:xfrm rot="5400000">
            <a:off x="6736780" y="2571439"/>
            <a:ext cx="904741" cy="775493"/>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dirty="0">
                <a:solidFill>
                  <a:srgbClr val="F3F3F3"/>
                </a:solidFill>
                <a:latin typeface="Century Gothic" panose="020B0502020202020204" pitchFamily="34" charset="0"/>
              </a:rPr>
              <a:t>3</a:t>
            </a:r>
          </a:p>
        </p:txBody>
      </p:sp>
      <p:pic>
        <p:nvPicPr>
          <p:cNvPr id="18" name="Picture 1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875030" y="1174609"/>
            <a:ext cx="2436890" cy="18218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8" name="Freeform: Shape 6">
            <a:extLst>
              <a:ext uri="{FF2B5EF4-FFF2-40B4-BE49-F238E27FC236}">
                <a16:creationId xmlns:a16="http://schemas.microsoft.com/office/drawing/2014/main" id="{5D3D4BA2-A523-41E2-8910-97EC2384FE6A}"/>
              </a:ext>
            </a:extLst>
          </p:cNvPr>
          <p:cNvSpPr/>
          <p:nvPr/>
        </p:nvSpPr>
        <p:spPr>
          <a:xfrm rot="5400000">
            <a:off x="10857062" y="1057842"/>
            <a:ext cx="904741" cy="775493"/>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dirty="0">
                <a:solidFill>
                  <a:srgbClr val="F3F3F3"/>
                </a:solidFill>
                <a:latin typeface="Century Gothic" panose="020B0502020202020204" pitchFamily="34" charset="0"/>
              </a:rPr>
              <a:t>4</a:t>
            </a:r>
          </a:p>
        </p:txBody>
      </p:sp>
      <p:pic>
        <p:nvPicPr>
          <p:cNvPr id="15" name="Picture 1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62632" y="1181982"/>
            <a:ext cx="2436889" cy="18254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4" name="Freeform: Shape 6">
            <a:extLst>
              <a:ext uri="{FF2B5EF4-FFF2-40B4-BE49-F238E27FC236}">
                <a16:creationId xmlns:a16="http://schemas.microsoft.com/office/drawing/2014/main" id="{5D3D4BA2-A523-41E2-8910-97EC2384FE6A}"/>
              </a:ext>
            </a:extLst>
          </p:cNvPr>
          <p:cNvSpPr/>
          <p:nvPr/>
        </p:nvSpPr>
        <p:spPr>
          <a:xfrm rot="5400000">
            <a:off x="499687" y="1057842"/>
            <a:ext cx="904741" cy="775493"/>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dirty="0">
                <a:solidFill>
                  <a:srgbClr val="F3F3F3"/>
                </a:solidFill>
                <a:latin typeface="Century Gothic" panose="020B0502020202020204" pitchFamily="34" charset="0"/>
              </a:rPr>
              <a:t>2</a:t>
            </a:r>
          </a:p>
        </p:txBody>
      </p:sp>
      <p:pic>
        <p:nvPicPr>
          <p:cNvPr id="31" name="Picture 3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3472" y="4601915"/>
            <a:ext cx="2436889" cy="1825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5" name="Freeform: Shape 6">
            <a:extLst>
              <a:ext uri="{FF2B5EF4-FFF2-40B4-BE49-F238E27FC236}">
                <a16:creationId xmlns:a16="http://schemas.microsoft.com/office/drawing/2014/main" id="{5D3D4BA2-A523-41E2-8910-97EC2384FE6A}"/>
              </a:ext>
            </a:extLst>
          </p:cNvPr>
          <p:cNvSpPr/>
          <p:nvPr/>
        </p:nvSpPr>
        <p:spPr>
          <a:xfrm rot="5400000">
            <a:off x="2740892" y="4484388"/>
            <a:ext cx="904741" cy="775493"/>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dirty="0">
                <a:solidFill>
                  <a:srgbClr val="F3F3F3"/>
                </a:solidFill>
                <a:latin typeface="Century Gothic" panose="020B0502020202020204" pitchFamily="34" charset="0"/>
              </a:rPr>
              <a:t>1</a:t>
            </a:r>
          </a:p>
        </p:txBody>
      </p:sp>
    </p:spTree>
    <p:custDataLst>
      <p:tags r:id="rId1"/>
    </p:custDataLst>
    <p:extLst>
      <p:ext uri="{BB962C8B-B14F-4D97-AF65-F5344CB8AC3E}">
        <p14:creationId xmlns:p14="http://schemas.microsoft.com/office/powerpoint/2010/main" val="184121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1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Picture 160"/>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grpSp>
        <p:nvGrpSpPr>
          <p:cNvPr id="2" name="Group 1"/>
          <p:cNvGrpSpPr/>
          <p:nvPr/>
        </p:nvGrpSpPr>
        <p:grpSpPr>
          <a:xfrm>
            <a:off x="1279868" y="0"/>
            <a:ext cx="5482953" cy="1667264"/>
            <a:chOff x="1279868" y="0"/>
            <a:chExt cx="5482953" cy="1667264"/>
          </a:xfrm>
        </p:grpSpPr>
        <p:sp>
          <p:nvSpPr>
            <p:cNvPr id="162" name="TextBox 161">
              <a:extLst>
                <a:ext uri="{FF2B5EF4-FFF2-40B4-BE49-F238E27FC236}">
                  <a16:creationId xmlns:a16="http://schemas.microsoft.com/office/drawing/2014/main" id="{E742F038-7124-4F62-80E7-5DCD31A1CC93}"/>
                </a:ext>
              </a:extLst>
            </p:cNvPr>
            <p:cNvSpPr txBox="1"/>
            <p:nvPr/>
          </p:nvSpPr>
          <p:spPr>
            <a:xfrm>
              <a:off x="1289868" y="1082489"/>
              <a:ext cx="5472953" cy="584775"/>
            </a:xfrm>
            <a:prstGeom prst="rect">
              <a:avLst/>
            </a:prstGeom>
            <a:noFill/>
          </p:spPr>
          <p:txBody>
            <a:bodyPr wrap="square" rtlCol="0">
              <a:spAutoFit/>
            </a:bodyPr>
            <a:lstStyle/>
            <a:p>
              <a:r>
                <a:rPr lang="en-US" sz="3200" dirty="0">
                  <a:solidFill>
                    <a:prstClr val="black">
                      <a:lumMod val="50000"/>
                      <a:lumOff val="50000"/>
                    </a:prstClr>
                  </a:solidFill>
                  <a:latin typeface="Century Gothic" panose="020B0502020202020204" pitchFamily="34" charset="0"/>
                </a:rPr>
                <a:t>GREENPATH</a:t>
              </a:r>
              <a:r>
                <a:rPr lang="en-US" sz="3200" b="1" dirty="0">
                  <a:solidFill>
                    <a:prstClr val="black">
                      <a:lumMod val="50000"/>
                      <a:lumOff val="50000"/>
                    </a:prstClr>
                  </a:solidFill>
                  <a:latin typeface="Century Gothic" panose="020B0502020202020204" pitchFamily="34" charset="0"/>
                </a:rPr>
                <a:t> SERVICES</a:t>
              </a:r>
            </a:p>
          </p:txBody>
        </p:sp>
        <p:cxnSp>
          <p:nvCxnSpPr>
            <p:cNvPr id="163" name="Straight Connector 162"/>
            <p:cNvCxnSpPr/>
            <p:nvPr/>
          </p:nvCxnSpPr>
          <p:spPr>
            <a:xfrm>
              <a:off x="1279868" y="0"/>
              <a:ext cx="0" cy="1561207"/>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937191" y="2228057"/>
            <a:ext cx="2843353" cy="3458409"/>
            <a:chOff x="937191" y="2228057"/>
            <a:chExt cx="2843353" cy="3458409"/>
          </a:xfrm>
        </p:grpSpPr>
        <p:grpSp>
          <p:nvGrpSpPr>
            <p:cNvPr id="14" name="Group 13"/>
            <p:cNvGrpSpPr/>
            <p:nvPr/>
          </p:nvGrpSpPr>
          <p:grpSpPr>
            <a:xfrm>
              <a:off x="1275789" y="2228057"/>
              <a:ext cx="2170228" cy="2531930"/>
              <a:chOff x="1275789" y="2228057"/>
              <a:chExt cx="2170228" cy="2531930"/>
            </a:xfrm>
          </p:grpSpPr>
          <p:grpSp>
            <p:nvGrpSpPr>
              <p:cNvPr id="13" name="Group 12"/>
              <p:cNvGrpSpPr/>
              <p:nvPr/>
            </p:nvGrpSpPr>
            <p:grpSpPr>
              <a:xfrm>
                <a:off x="1275789" y="2228057"/>
                <a:ext cx="2170228" cy="2531930"/>
                <a:chOff x="1275789" y="2228057"/>
                <a:chExt cx="2170228" cy="2531930"/>
              </a:xfrm>
            </p:grpSpPr>
            <p:grpSp>
              <p:nvGrpSpPr>
                <p:cNvPr id="164" name="Group 163"/>
                <p:cNvGrpSpPr/>
                <p:nvPr/>
              </p:nvGrpSpPr>
              <p:grpSpPr>
                <a:xfrm>
                  <a:off x="1275789" y="2228057"/>
                  <a:ext cx="2170228" cy="2531930"/>
                  <a:chOff x="5000726" y="2163035"/>
                  <a:chExt cx="2170228" cy="2531930"/>
                </a:xfrm>
              </p:grpSpPr>
              <p:grpSp>
                <p:nvGrpSpPr>
                  <p:cNvPr id="165" name="Group 164">
                    <a:extLst>
                      <a:ext uri="{FF2B5EF4-FFF2-40B4-BE49-F238E27FC236}">
                        <a16:creationId xmlns:a16="http://schemas.microsoft.com/office/drawing/2014/main" id="{D822F3F4-702C-49C3-8D06-CE20D575A6B1}"/>
                      </a:ext>
                    </a:extLst>
                  </p:cNvPr>
                  <p:cNvGrpSpPr/>
                  <p:nvPr/>
                </p:nvGrpSpPr>
                <p:grpSpPr>
                  <a:xfrm>
                    <a:off x="5000726" y="2163035"/>
                    <a:ext cx="2170228" cy="2531930"/>
                    <a:chOff x="632989" y="1862399"/>
                    <a:chExt cx="2194562" cy="2560320"/>
                  </a:xfrm>
                </p:grpSpPr>
                <p:sp>
                  <p:nvSpPr>
                    <p:cNvPr id="167" name="Flowchart: Manual Operation 166">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68"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166" name="Rectangle 165"/>
                  <p:cNvSpPr/>
                  <p:nvPr/>
                </p:nvSpPr>
                <p:spPr>
                  <a:xfrm>
                    <a:off x="5526090" y="2857951"/>
                    <a:ext cx="1114903" cy="1142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00" dirty="0">
                      <a:solidFill>
                        <a:srgbClr val="FFFFFF"/>
                      </a:solidFill>
                      <a:latin typeface="Montserrat" panose="02000505000000020004" pitchFamily="2" charset="0"/>
                    </a:endParaRPr>
                  </a:p>
                </p:txBody>
              </p:sp>
            </p:grpSp>
            <p:grpSp>
              <p:nvGrpSpPr>
                <p:cNvPr id="185" name="Group 184">
                  <a:extLst>
                    <a:ext uri="{FF2B5EF4-FFF2-40B4-BE49-F238E27FC236}">
                      <a16:creationId xmlns:a16="http://schemas.microsoft.com/office/drawing/2014/main" id="{D822F3F4-702C-49C3-8D06-CE20D575A6B1}"/>
                    </a:ext>
                  </a:extLst>
                </p:cNvPr>
                <p:cNvGrpSpPr/>
                <p:nvPr/>
              </p:nvGrpSpPr>
              <p:grpSpPr>
                <a:xfrm flipH="1">
                  <a:off x="1545619" y="2546871"/>
                  <a:ext cx="1630524" cy="1902277"/>
                  <a:chOff x="619396" y="1862399"/>
                  <a:chExt cx="2194561" cy="2560320"/>
                </a:xfrm>
                <a:solidFill>
                  <a:srgbClr val="FFFFFF">
                    <a:alpha val="75000"/>
                  </a:srgbClr>
                </a:solidFill>
              </p:grpSpPr>
              <p:sp>
                <p:nvSpPr>
                  <p:cNvPr id="187" name="Flowchart: Manual Operation 186">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88" name="Freeform: Shape 6">
                    <a:extLst>
                      <a:ext uri="{FF2B5EF4-FFF2-40B4-BE49-F238E27FC236}">
                        <a16:creationId xmlns:a16="http://schemas.microsoft.com/office/drawing/2014/main" id="{5D3D4BA2-A523-41E2-8910-97EC2384FE6A}"/>
                      </a:ext>
                    </a:extLst>
                  </p:cNvPr>
                  <p:cNvSpPr/>
                  <p:nvPr/>
                </p:nvSpPr>
                <p:spPr>
                  <a:xfrm rot="5400000">
                    <a:off x="436517" y="2045278"/>
                    <a:ext cx="2560320" cy="2194561"/>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grpSp>
            <p:nvGrpSpPr>
              <p:cNvPr id="38" name="Group 37"/>
              <p:cNvGrpSpPr/>
              <p:nvPr/>
            </p:nvGrpSpPr>
            <p:grpSpPr>
              <a:xfrm>
                <a:off x="1888251" y="2902730"/>
                <a:ext cx="950807" cy="1156151"/>
                <a:chOff x="959417" y="3696234"/>
                <a:chExt cx="1970558" cy="2635748"/>
              </a:xfrm>
            </p:grpSpPr>
            <p:grpSp>
              <p:nvGrpSpPr>
                <p:cNvPr id="39" name="Group 38"/>
                <p:cNvGrpSpPr/>
                <p:nvPr/>
              </p:nvGrpSpPr>
              <p:grpSpPr>
                <a:xfrm rot="3886919">
                  <a:off x="1033888" y="3962736"/>
                  <a:ext cx="1924924" cy="1391919"/>
                  <a:chOff x="3180294" y="3356769"/>
                  <a:chExt cx="1924924" cy="1391919"/>
                </a:xfrm>
              </p:grpSpPr>
              <p:grpSp>
                <p:nvGrpSpPr>
                  <p:cNvPr id="50" name="Group 49"/>
                  <p:cNvGrpSpPr/>
                  <p:nvPr/>
                </p:nvGrpSpPr>
                <p:grpSpPr>
                  <a:xfrm flipH="1">
                    <a:off x="3186789" y="3832672"/>
                    <a:ext cx="1861580" cy="916016"/>
                    <a:chOff x="479061" y="1967476"/>
                    <a:chExt cx="844312" cy="415455"/>
                  </a:xfrm>
                </p:grpSpPr>
                <p:sp>
                  <p:nvSpPr>
                    <p:cNvPr id="71" name="Rounded Rectangle 70"/>
                    <p:cNvSpPr/>
                    <p:nvPr/>
                  </p:nvSpPr>
                  <p:spPr>
                    <a:xfrm>
                      <a:off x="479061" y="1967476"/>
                      <a:ext cx="844312" cy="415455"/>
                    </a:xfrm>
                    <a:prstGeom prst="roundRect">
                      <a:avLst>
                        <a:gd name="adj" fmla="val 7393"/>
                      </a:avLst>
                    </a:prstGeom>
                    <a:solidFill>
                      <a:srgbClr val="027B38"/>
                    </a:solidFill>
                    <a:ln>
                      <a:solidFill>
                        <a:srgbClr val="027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72" name="Plaque 71"/>
                    <p:cNvSpPr/>
                    <p:nvPr/>
                  </p:nvSpPr>
                  <p:spPr>
                    <a:xfrm>
                      <a:off x="533506" y="2002656"/>
                      <a:ext cx="735423" cy="345096"/>
                    </a:xfrm>
                    <a:prstGeom prst="plaqu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73" name="Oval 72"/>
                    <p:cNvSpPr/>
                    <p:nvPr/>
                  </p:nvSpPr>
                  <p:spPr>
                    <a:xfrm>
                      <a:off x="507331" y="1987161"/>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74" name="Oval 73"/>
                    <p:cNvSpPr/>
                    <p:nvPr/>
                  </p:nvSpPr>
                  <p:spPr>
                    <a:xfrm>
                      <a:off x="507330" y="2312990"/>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75" name="Oval 74"/>
                    <p:cNvSpPr/>
                    <p:nvPr/>
                  </p:nvSpPr>
                  <p:spPr>
                    <a:xfrm>
                      <a:off x="1242753" y="2312991"/>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76" name="Oval 75"/>
                    <p:cNvSpPr/>
                    <p:nvPr/>
                  </p:nvSpPr>
                  <p:spPr>
                    <a:xfrm>
                      <a:off x="1242753" y="1987998"/>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77" name="Oval 76"/>
                    <p:cNvSpPr/>
                    <p:nvPr/>
                  </p:nvSpPr>
                  <p:spPr>
                    <a:xfrm>
                      <a:off x="721549" y="2028622"/>
                      <a:ext cx="359335" cy="293164"/>
                    </a:xfrm>
                    <a:prstGeom prst="ellipse">
                      <a:avLst/>
                    </a:prstGeom>
                    <a:solidFill>
                      <a:srgbClr val="027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78" name="Oval 77"/>
                    <p:cNvSpPr/>
                    <p:nvPr/>
                  </p:nvSpPr>
                  <p:spPr>
                    <a:xfrm>
                      <a:off x="744170" y="2047926"/>
                      <a:ext cx="312011" cy="254555"/>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4400" dirty="0">
                        <a:solidFill>
                          <a:srgbClr val="F3F3F3"/>
                        </a:solidFill>
                      </a:endParaRPr>
                    </a:p>
                  </p:txBody>
                </p:sp>
                <p:cxnSp>
                  <p:nvCxnSpPr>
                    <p:cNvPr id="79" name="Straight Connector 78"/>
                    <p:cNvCxnSpPr/>
                    <p:nvPr/>
                  </p:nvCxnSpPr>
                  <p:spPr>
                    <a:xfrm>
                      <a:off x="902354" y="2085492"/>
                      <a:ext cx="0" cy="191252"/>
                    </a:xfrm>
                    <a:prstGeom prst="line">
                      <a:avLst/>
                    </a:prstGeom>
                    <a:ln w="12700" cap="rnd">
                      <a:solidFill>
                        <a:srgbClr val="F3F3F3"/>
                      </a:solidFill>
                      <a:round/>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rot="1033286" flipH="1">
                    <a:off x="3180294" y="3601066"/>
                    <a:ext cx="1861580" cy="916016"/>
                    <a:chOff x="479061" y="1967476"/>
                    <a:chExt cx="844312" cy="415455"/>
                  </a:xfrm>
                </p:grpSpPr>
                <p:sp>
                  <p:nvSpPr>
                    <p:cNvPr id="62" name="Rounded Rectangle 61"/>
                    <p:cNvSpPr/>
                    <p:nvPr/>
                  </p:nvSpPr>
                  <p:spPr>
                    <a:xfrm>
                      <a:off x="479061" y="1967476"/>
                      <a:ext cx="844312" cy="415455"/>
                    </a:xfrm>
                    <a:prstGeom prst="roundRect">
                      <a:avLst>
                        <a:gd name="adj" fmla="val 7393"/>
                      </a:avLst>
                    </a:prstGeom>
                    <a:solidFill>
                      <a:srgbClr val="027B38"/>
                    </a:solidFill>
                    <a:ln>
                      <a:solidFill>
                        <a:srgbClr val="027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63" name="Plaque 62"/>
                    <p:cNvSpPr/>
                    <p:nvPr/>
                  </p:nvSpPr>
                  <p:spPr>
                    <a:xfrm>
                      <a:off x="533506" y="2002656"/>
                      <a:ext cx="735423" cy="345096"/>
                    </a:xfrm>
                    <a:prstGeom prst="plaqu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64" name="Oval 63"/>
                    <p:cNvSpPr/>
                    <p:nvPr/>
                  </p:nvSpPr>
                  <p:spPr>
                    <a:xfrm>
                      <a:off x="507331" y="1987161"/>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65" name="Oval 64"/>
                    <p:cNvSpPr/>
                    <p:nvPr/>
                  </p:nvSpPr>
                  <p:spPr>
                    <a:xfrm>
                      <a:off x="507330" y="2312990"/>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66" name="Oval 65"/>
                    <p:cNvSpPr/>
                    <p:nvPr/>
                  </p:nvSpPr>
                  <p:spPr>
                    <a:xfrm>
                      <a:off x="1242753" y="2312991"/>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67" name="Oval 66"/>
                    <p:cNvSpPr/>
                    <p:nvPr/>
                  </p:nvSpPr>
                  <p:spPr>
                    <a:xfrm>
                      <a:off x="1242753" y="1987998"/>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68" name="Oval 67"/>
                    <p:cNvSpPr/>
                    <p:nvPr/>
                  </p:nvSpPr>
                  <p:spPr>
                    <a:xfrm>
                      <a:off x="721549" y="2028622"/>
                      <a:ext cx="359335" cy="293164"/>
                    </a:xfrm>
                    <a:prstGeom prst="ellipse">
                      <a:avLst/>
                    </a:prstGeom>
                    <a:solidFill>
                      <a:srgbClr val="027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69" name="Oval 68"/>
                    <p:cNvSpPr/>
                    <p:nvPr/>
                  </p:nvSpPr>
                  <p:spPr>
                    <a:xfrm>
                      <a:off x="744170" y="2047926"/>
                      <a:ext cx="312011" cy="254555"/>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4400" dirty="0">
                        <a:solidFill>
                          <a:srgbClr val="F3F3F3"/>
                        </a:solidFill>
                      </a:endParaRPr>
                    </a:p>
                  </p:txBody>
                </p:sp>
                <p:cxnSp>
                  <p:nvCxnSpPr>
                    <p:cNvPr id="70" name="Straight Connector 69"/>
                    <p:cNvCxnSpPr/>
                    <p:nvPr/>
                  </p:nvCxnSpPr>
                  <p:spPr>
                    <a:xfrm>
                      <a:off x="902354" y="2085492"/>
                      <a:ext cx="0" cy="191252"/>
                    </a:xfrm>
                    <a:prstGeom prst="line">
                      <a:avLst/>
                    </a:prstGeom>
                    <a:ln w="12700" cap="rnd">
                      <a:solidFill>
                        <a:srgbClr val="F3F3F3"/>
                      </a:solidFill>
                      <a:round/>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rot="2025168" flipH="1">
                    <a:off x="3243638" y="3356769"/>
                    <a:ext cx="1861580" cy="916016"/>
                    <a:chOff x="479061" y="1967476"/>
                    <a:chExt cx="844312" cy="415455"/>
                  </a:xfrm>
                </p:grpSpPr>
                <p:sp>
                  <p:nvSpPr>
                    <p:cNvPr id="53" name="Rounded Rectangle 52"/>
                    <p:cNvSpPr/>
                    <p:nvPr/>
                  </p:nvSpPr>
                  <p:spPr>
                    <a:xfrm>
                      <a:off x="479061" y="1967476"/>
                      <a:ext cx="844312" cy="415455"/>
                    </a:xfrm>
                    <a:prstGeom prst="roundRect">
                      <a:avLst>
                        <a:gd name="adj" fmla="val 7393"/>
                      </a:avLst>
                    </a:prstGeom>
                    <a:solidFill>
                      <a:srgbClr val="027B38"/>
                    </a:solidFill>
                    <a:ln>
                      <a:solidFill>
                        <a:srgbClr val="027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54" name="Plaque 53"/>
                    <p:cNvSpPr/>
                    <p:nvPr/>
                  </p:nvSpPr>
                  <p:spPr>
                    <a:xfrm>
                      <a:off x="533506" y="2002656"/>
                      <a:ext cx="735423" cy="345096"/>
                    </a:xfrm>
                    <a:prstGeom prst="plaqu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55" name="Oval 54"/>
                    <p:cNvSpPr/>
                    <p:nvPr/>
                  </p:nvSpPr>
                  <p:spPr>
                    <a:xfrm>
                      <a:off x="507331" y="1987161"/>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56" name="Oval 55"/>
                    <p:cNvSpPr/>
                    <p:nvPr/>
                  </p:nvSpPr>
                  <p:spPr>
                    <a:xfrm>
                      <a:off x="507330" y="2312990"/>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57" name="Oval 56"/>
                    <p:cNvSpPr/>
                    <p:nvPr/>
                  </p:nvSpPr>
                  <p:spPr>
                    <a:xfrm>
                      <a:off x="1242753" y="2312991"/>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58" name="Oval 57"/>
                    <p:cNvSpPr/>
                    <p:nvPr/>
                  </p:nvSpPr>
                  <p:spPr>
                    <a:xfrm>
                      <a:off x="1242753" y="1987998"/>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59" name="Oval 58"/>
                    <p:cNvSpPr/>
                    <p:nvPr/>
                  </p:nvSpPr>
                  <p:spPr>
                    <a:xfrm>
                      <a:off x="721549" y="2028622"/>
                      <a:ext cx="359335" cy="293164"/>
                    </a:xfrm>
                    <a:prstGeom prst="ellipse">
                      <a:avLst/>
                    </a:prstGeom>
                    <a:solidFill>
                      <a:srgbClr val="027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60" name="Oval 59"/>
                    <p:cNvSpPr/>
                    <p:nvPr/>
                  </p:nvSpPr>
                  <p:spPr>
                    <a:xfrm>
                      <a:off x="744170" y="2047926"/>
                      <a:ext cx="312011" cy="254555"/>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2000" dirty="0">
                          <a:solidFill>
                            <a:srgbClr val="F3F3F3"/>
                          </a:solidFill>
                        </a:rPr>
                        <a:t>S</a:t>
                      </a:r>
                    </a:p>
                  </p:txBody>
                </p:sp>
                <p:cxnSp>
                  <p:nvCxnSpPr>
                    <p:cNvPr id="61" name="Straight Connector 60"/>
                    <p:cNvCxnSpPr/>
                    <p:nvPr/>
                  </p:nvCxnSpPr>
                  <p:spPr>
                    <a:xfrm>
                      <a:off x="902354" y="2085492"/>
                      <a:ext cx="0" cy="191252"/>
                    </a:xfrm>
                    <a:prstGeom prst="line">
                      <a:avLst/>
                    </a:prstGeom>
                    <a:ln w="12700" cap="rnd">
                      <a:solidFill>
                        <a:srgbClr val="F3F3F3"/>
                      </a:solidFill>
                      <a:round/>
                    </a:ln>
                  </p:spPr>
                  <p:style>
                    <a:lnRef idx="1">
                      <a:schemeClr val="accent1"/>
                    </a:lnRef>
                    <a:fillRef idx="0">
                      <a:schemeClr val="accent1"/>
                    </a:fillRef>
                    <a:effectRef idx="0">
                      <a:schemeClr val="accent1"/>
                    </a:effectRef>
                    <a:fontRef idx="minor">
                      <a:schemeClr val="tx1"/>
                    </a:fontRef>
                  </p:style>
                </p:cxnSp>
              </p:grpSp>
            </p:grpSp>
            <p:grpSp>
              <p:nvGrpSpPr>
                <p:cNvPr id="40" name="Group 39"/>
                <p:cNvGrpSpPr/>
                <p:nvPr/>
              </p:nvGrpSpPr>
              <p:grpSpPr>
                <a:xfrm>
                  <a:off x="959417" y="4830797"/>
                  <a:ext cx="1970558" cy="1501185"/>
                  <a:chOff x="6181344" y="2644095"/>
                  <a:chExt cx="1970558" cy="1501185"/>
                </a:xfrm>
              </p:grpSpPr>
              <p:sp>
                <p:nvSpPr>
                  <p:cNvPr id="41" name="Rounded Rectangle 40"/>
                  <p:cNvSpPr/>
                  <p:nvPr/>
                </p:nvSpPr>
                <p:spPr>
                  <a:xfrm>
                    <a:off x="6181344" y="2644095"/>
                    <a:ext cx="1944624" cy="1501185"/>
                  </a:xfrm>
                  <a:prstGeom prst="roundRect">
                    <a:avLst>
                      <a:gd name="adj" fmla="val 12606"/>
                    </a:avLst>
                  </a:prstGeom>
                  <a:solidFill>
                    <a:srgbClr val="E98B1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F3F3F3"/>
                      </a:solidFill>
                    </a:endParaRPr>
                  </a:p>
                </p:txBody>
              </p:sp>
              <p:grpSp>
                <p:nvGrpSpPr>
                  <p:cNvPr id="42" name="Group 41"/>
                  <p:cNvGrpSpPr/>
                  <p:nvPr/>
                </p:nvGrpSpPr>
                <p:grpSpPr>
                  <a:xfrm>
                    <a:off x="6248400" y="2651670"/>
                    <a:ext cx="1816608" cy="1493610"/>
                    <a:chOff x="6248400" y="2651670"/>
                    <a:chExt cx="1816608" cy="1493610"/>
                  </a:xfrm>
                </p:grpSpPr>
                <p:sp>
                  <p:nvSpPr>
                    <p:cNvPr id="48" name="Rounded Rectangle 47"/>
                    <p:cNvSpPr/>
                    <p:nvPr/>
                  </p:nvSpPr>
                  <p:spPr>
                    <a:xfrm>
                      <a:off x="6248400" y="2651670"/>
                      <a:ext cx="1816608" cy="1493610"/>
                    </a:xfrm>
                    <a:prstGeom prst="roundRect">
                      <a:avLst>
                        <a:gd name="adj" fmla="val 10545"/>
                      </a:avLst>
                    </a:prstGeom>
                    <a:solidFill>
                      <a:srgbClr val="F49C0B"/>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F3F3F3"/>
                        </a:solidFill>
                      </a:endParaRPr>
                    </a:p>
                  </p:txBody>
                </p:sp>
                <p:sp>
                  <p:nvSpPr>
                    <p:cNvPr id="49" name="Rounded Rectangle 48"/>
                    <p:cNvSpPr/>
                    <p:nvPr/>
                  </p:nvSpPr>
                  <p:spPr>
                    <a:xfrm>
                      <a:off x="6313385" y="2718816"/>
                      <a:ext cx="1672374" cy="1353312"/>
                    </a:xfrm>
                    <a:prstGeom prst="roundRect">
                      <a:avLst>
                        <a:gd name="adj" fmla="val 5967"/>
                      </a:avLst>
                    </a:prstGeom>
                    <a:noFill/>
                    <a:ln w="19050">
                      <a:solidFill>
                        <a:schemeClr val="accent2">
                          <a:lumMod val="60000"/>
                          <a:lumOff val="40000"/>
                        </a:schemeClr>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F3F3F3"/>
                        </a:solidFill>
                      </a:endParaRPr>
                    </a:p>
                  </p:txBody>
                </p:sp>
              </p:grpSp>
              <p:sp>
                <p:nvSpPr>
                  <p:cNvPr id="44" name="Rounded Rectangle 43"/>
                  <p:cNvSpPr/>
                  <p:nvPr/>
                </p:nvSpPr>
                <p:spPr>
                  <a:xfrm>
                    <a:off x="8050744" y="3236675"/>
                    <a:ext cx="101158" cy="367164"/>
                  </a:xfrm>
                  <a:prstGeom prst="roundRect">
                    <a:avLst/>
                  </a:prstGeom>
                  <a:solidFill>
                    <a:srgbClr val="CA62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45" name="Freeform 44"/>
                  <p:cNvSpPr/>
                  <p:nvPr/>
                </p:nvSpPr>
                <p:spPr>
                  <a:xfrm>
                    <a:off x="7265159" y="3236674"/>
                    <a:ext cx="799849" cy="367164"/>
                  </a:xfrm>
                  <a:custGeom>
                    <a:avLst/>
                    <a:gdLst>
                      <a:gd name="connsiteX0" fmla="*/ 161544 w 802630"/>
                      <a:gd name="connsiteY0" fmla="*/ 0 h 367164"/>
                      <a:gd name="connsiteX1" fmla="*/ 316992 w 802630"/>
                      <a:gd name="connsiteY1" fmla="*/ 0 h 367164"/>
                      <a:gd name="connsiteX2" fmla="*/ 323088 w 802630"/>
                      <a:gd name="connsiteY2" fmla="*/ 0 h 367164"/>
                      <a:gd name="connsiteX3" fmla="*/ 802630 w 802630"/>
                      <a:gd name="connsiteY3" fmla="*/ 0 h 367164"/>
                      <a:gd name="connsiteX4" fmla="*/ 802630 w 802630"/>
                      <a:gd name="connsiteY4" fmla="*/ 367164 h 367164"/>
                      <a:gd name="connsiteX5" fmla="*/ 323088 w 802630"/>
                      <a:gd name="connsiteY5" fmla="*/ 367164 h 367164"/>
                      <a:gd name="connsiteX6" fmla="*/ 316992 w 802630"/>
                      <a:gd name="connsiteY6" fmla="*/ 367164 h 367164"/>
                      <a:gd name="connsiteX7" fmla="*/ 161544 w 802630"/>
                      <a:gd name="connsiteY7" fmla="*/ 367164 h 367164"/>
                      <a:gd name="connsiteX8" fmla="*/ 0 w 802630"/>
                      <a:gd name="connsiteY8" fmla="*/ 183582 h 367164"/>
                      <a:gd name="connsiteX9" fmla="*/ 161544 w 802630"/>
                      <a:gd name="connsiteY9" fmla="*/ 0 h 36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630" h="367164">
                        <a:moveTo>
                          <a:pt x="161544" y="0"/>
                        </a:moveTo>
                        <a:lnTo>
                          <a:pt x="316992" y="0"/>
                        </a:lnTo>
                        <a:lnTo>
                          <a:pt x="323088" y="0"/>
                        </a:lnTo>
                        <a:lnTo>
                          <a:pt x="802630" y="0"/>
                        </a:lnTo>
                        <a:lnTo>
                          <a:pt x="802630" y="367164"/>
                        </a:lnTo>
                        <a:lnTo>
                          <a:pt x="323088" y="367164"/>
                        </a:lnTo>
                        <a:lnTo>
                          <a:pt x="316992" y="367164"/>
                        </a:lnTo>
                        <a:lnTo>
                          <a:pt x="161544" y="367164"/>
                        </a:lnTo>
                        <a:cubicBezTo>
                          <a:pt x="72326" y="367164"/>
                          <a:pt x="0" y="284972"/>
                          <a:pt x="0" y="183582"/>
                        </a:cubicBezTo>
                        <a:cubicBezTo>
                          <a:pt x="0" y="82192"/>
                          <a:pt x="72326" y="0"/>
                          <a:pt x="161544" y="0"/>
                        </a:cubicBezTo>
                        <a:close/>
                      </a:path>
                    </a:pathLst>
                  </a:custGeom>
                  <a:solidFill>
                    <a:srgbClr val="D173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46" name="Oval 45"/>
                  <p:cNvSpPr/>
                  <p:nvPr/>
                </p:nvSpPr>
                <p:spPr>
                  <a:xfrm>
                    <a:off x="7370149" y="3317902"/>
                    <a:ext cx="204708" cy="204708"/>
                  </a:xfrm>
                  <a:prstGeom prst="ellipse">
                    <a:avLst/>
                  </a:prstGeom>
                  <a:solidFill>
                    <a:srgbClr val="F2D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47" name="Oval 46"/>
                  <p:cNvSpPr/>
                  <p:nvPr/>
                </p:nvSpPr>
                <p:spPr>
                  <a:xfrm>
                    <a:off x="7405194" y="3327207"/>
                    <a:ext cx="169180" cy="186098"/>
                  </a:xfrm>
                  <a:prstGeom prst="ellipse">
                    <a:avLst/>
                  </a:prstGeom>
                  <a:solidFill>
                    <a:srgbClr val="D8B9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grpSp>
        </p:grpSp>
        <p:sp>
          <p:nvSpPr>
            <p:cNvPr id="189" name="TextBox 188">
              <a:extLst>
                <a:ext uri="{FF2B5EF4-FFF2-40B4-BE49-F238E27FC236}">
                  <a16:creationId xmlns:a16="http://schemas.microsoft.com/office/drawing/2014/main" id="{354507D8-2A10-4B23-94A6-0401BDA1E526}"/>
                </a:ext>
              </a:extLst>
            </p:cNvPr>
            <p:cNvSpPr txBox="1"/>
            <p:nvPr/>
          </p:nvSpPr>
          <p:spPr>
            <a:xfrm>
              <a:off x="937191" y="5040135"/>
              <a:ext cx="2843353" cy="646331"/>
            </a:xfrm>
            <a:prstGeom prst="rect">
              <a:avLst/>
            </a:prstGeom>
            <a:noFill/>
          </p:spPr>
          <p:txBody>
            <a:bodyPr wrap="square" rtlCol="0">
              <a:spAutoFit/>
            </a:bodyPr>
            <a:lstStyle/>
            <a:p>
              <a:pPr algn="ctr"/>
              <a:r>
                <a:rPr lang="en-US" b="1" spc="600" dirty="0">
                  <a:solidFill>
                    <a:srgbClr val="7F7F7F"/>
                  </a:solidFill>
                  <a:latin typeface="Century Gothic" panose="020B0502020202020204" pitchFamily="34" charset="0"/>
                </a:rPr>
                <a:t>FINANCIAL ASSESSMENTS</a:t>
              </a:r>
            </a:p>
          </p:txBody>
        </p:sp>
      </p:grpSp>
      <p:grpSp>
        <p:nvGrpSpPr>
          <p:cNvPr id="16" name="Group 15"/>
          <p:cNvGrpSpPr/>
          <p:nvPr/>
        </p:nvGrpSpPr>
        <p:grpSpPr>
          <a:xfrm>
            <a:off x="3546605" y="2227117"/>
            <a:ext cx="2843353" cy="3459349"/>
            <a:chOff x="3546605" y="2227117"/>
            <a:chExt cx="2843353" cy="3459349"/>
          </a:xfrm>
        </p:grpSpPr>
        <p:grpSp>
          <p:nvGrpSpPr>
            <p:cNvPr id="9" name="Group 8"/>
            <p:cNvGrpSpPr/>
            <p:nvPr/>
          </p:nvGrpSpPr>
          <p:grpSpPr>
            <a:xfrm>
              <a:off x="3885467" y="2227117"/>
              <a:ext cx="2170228" cy="2531930"/>
              <a:chOff x="3885467" y="2227117"/>
              <a:chExt cx="2170228" cy="2531930"/>
            </a:xfrm>
          </p:grpSpPr>
          <p:grpSp>
            <p:nvGrpSpPr>
              <p:cNvPr id="6" name="Group 5"/>
              <p:cNvGrpSpPr/>
              <p:nvPr/>
            </p:nvGrpSpPr>
            <p:grpSpPr>
              <a:xfrm>
                <a:off x="3885467" y="2227117"/>
                <a:ext cx="2170228" cy="2531930"/>
                <a:chOff x="3888388" y="2228056"/>
                <a:chExt cx="2170228" cy="2531930"/>
              </a:xfrm>
            </p:grpSpPr>
            <p:grpSp>
              <p:nvGrpSpPr>
                <p:cNvPr id="169" name="Group 168"/>
                <p:cNvGrpSpPr/>
                <p:nvPr/>
              </p:nvGrpSpPr>
              <p:grpSpPr>
                <a:xfrm>
                  <a:off x="3888388" y="2228056"/>
                  <a:ext cx="2170228" cy="2531930"/>
                  <a:chOff x="5000726" y="2163035"/>
                  <a:chExt cx="2170228" cy="2531930"/>
                </a:xfrm>
              </p:grpSpPr>
              <p:grpSp>
                <p:nvGrpSpPr>
                  <p:cNvPr id="170" name="Group 169">
                    <a:extLst>
                      <a:ext uri="{FF2B5EF4-FFF2-40B4-BE49-F238E27FC236}">
                        <a16:creationId xmlns:a16="http://schemas.microsoft.com/office/drawing/2014/main" id="{D822F3F4-702C-49C3-8D06-CE20D575A6B1}"/>
                      </a:ext>
                    </a:extLst>
                  </p:cNvPr>
                  <p:cNvGrpSpPr/>
                  <p:nvPr/>
                </p:nvGrpSpPr>
                <p:grpSpPr>
                  <a:xfrm>
                    <a:off x="5000726" y="2163035"/>
                    <a:ext cx="2170228" cy="2531930"/>
                    <a:chOff x="632989" y="1862399"/>
                    <a:chExt cx="2194562" cy="2560320"/>
                  </a:xfrm>
                </p:grpSpPr>
                <p:sp>
                  <p:nvSpPr>
                    <p:cNvPr id="172" name="Flowchart: Manual Operation 171">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73"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171" name="Rectangle 170"/>
                  <p:cNvSpPr/>
                  <p:nvPr/>
                </p:nvSpPr>
                <p:spPr>
                  <a:xfrm>
                    <a:off x="5526090" y="2857951"/>
                    <a:ext cx="1114903" cy="1142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00" dirty="0">
                      <a:solidFill>
                        <a:srgbClr val="FFFFFF"/>
                      </a:solidFill>
                      <a:latin typeface="Montserrat" panose="02000505000000020004" pitchFamily="2" charset="0"/>
                    </a:endParaRPr>
                  </a:p>
                </p:txBody>
              </p:sp>
            </p:grpSp>
            <p:grpSp>
              <p:nvGrpSpPr>
                <p:cNvPr id="191" name="Group 190">
                  <a:extLst>
                    <a:ext uri="{FF2B5EF4-FFF2-40B4-BE49-F238E27FC236}">
                      <a16:creationId xmlns:a16="http://schemas.microsoft.com/office/drawing/2014/main" id="{D822F3F4-702C-49C3-8D06-CE20D575A6B1}"/>
                    </a:ext>
                  </a:extLst>
                </p:cNvPr>
                <p:cNvGrpSpPr/>
                <p:nvPr/>
              </p:nvGrpSpPr>
              <p:grpSpPr>
                <a:xfrm flipH="1">
                  <a:off x="4160873" y="2549867"/>
                  <a:ext cx="1630524" cy="1902277"/>
                  <a:chOff x="619396" y="1862399"/>
                  <a:chExt cx="2194561" cy="2560320"/>
                </a:xfrm>
                <a:solidFill>
                  <a:srgbClr val="FFFFFF">
                    <a:alpha val="75000"/>
                  </a:srgbClr>
                </a:solidFill>
              </p:grpSpPr>
              <p:sp>
                <p:nvSpPr>
                  <p:cNvPr id="192" name="Flowchart: Manual Operation 191">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93" name="Freeform: Shape 6">
                    <a:extLst>
                      <a:ext uri="{FF2B5EF4-FFF2-40B4-BE49-F238E27FC236}">
                        <a16:creationId xmlns:a16="http://schemas.microsoft.com/office/drawing/2014/main" id="{5D3D4BA2-A523-41E2-8910-97EC2384FE6A}"/>
                      </a:ext>
                    </a:extLst>
                  </p:cNvPr>
                  <p:cNvSpPr/>
                  <p:nvPr/>
                </p:nvSpPr>
                <p:spPr>
                  <a:xfrm rot="5400000">
                    <a:off x="436517" y="2045278"/>
                    <a:ext cx="2560320" cy="2194561"/>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grpSp>
            <p:nvGrpSpPr>
              <p:cNvPr id="88" name="Group 87"/>
              <p:cNvGrpSpPr/>
              <p:nvPr/>
            </p:nvGrpSpPr>
            <p:grpSpPr>
              <a:xfrm>
                <a:off x="4375677" y="2813251"/>
                <a:ext cx="1173208" cy="1213542"/>
                <a:chOff x="4544995" y="2397228"/>
                <a:chExt cx="3636996" cy="3762032"/>
              </a:xfrm>
            </p:grpSpPr>
            <p:sp>
              <p:nvSpPr>
                <p:cNvPr id="89" name="Freeform 88"/>
                <p:cNvSpPr/>
                <p:nvPr/>
              </p:nvSpPr>
              <p:spPr>
                <a:xfrm>
                  <a:off x="5007011" y="2644095"/>
                  <a:ext cx="2712815" cy="3515164"/>
                </a:xfrm>
                <a:custGeom>
                  <a:avLst/>
                  <a:gdLst>
                    <a:gd name="connsiteX0" fmla="*/ 1132529 w 2265057"/>
                    <a:gd name="connsiteY0" fmla="*/ 0 h 3314716"/>
                    <a:gd name="connsiteX1" fmla="*/ 2265057 w 2265057"/>
                    <a:gd name="connsiteY1" fmla="*/ 1361885 h 3314716"/>
                    <a:gd name="connsiteX2" fmla="*/ 2265057 w 2265057"/>
                    <a:gd name="connsiteY2" fmla="*/ 3314716 h 3314716"/>
                    <a:gd name="connsiteX3" fmla="*/ 0 w 2265057"/>
                    <a:gd name="connsiteY3" fmla="*/ 3314716 h 3314716"/>
                    <a:gd name="connsiteX4" fmla="*/ 0 w 2265057"/>
                    <a:gd name="connsiteY4" fmla="*/ 1361885 h 331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057" h="3314716">
                      <a:moveTo>
                        <a:pt x="1132529" y="0"/>
                      </a:moveTo>
                      <a:lnTo>
                        <a:pt x="2265057" y="1361885"/>
                      </a:lnTo>
                      <a:lnTo>
                        <a:pt x="2265057" y="3314716"/>
                      </a:lnTo>
                      <a:lnTo>
                        <a:pt x="0" y="3314716"/>
                      </a:lnTo>
                      <a:lnTo>
                        <a:pt x="0" y="1361885"/>
                      </a:lnTo>
                      <a:close/>
                    </a:path>
                  </a:pathLst>
                </a:custGeom>
                <a:solidFill>
                  <a:srgbClr val="B5CB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90" name="Rectangle 89"/>
                <p:cNvSpPr/>
                <p:nvPr/>
              </p:nvSpPr>
              <p:spPr>
                <a:xfrm>
                  <a:off x="5007011" y="5790540"/>
                  <a:ext cx="2712815" cy="368719"/>
                </a:xfrm>
                <a:prstGeom prst="rect">
                  <a:avLst/>
                </a:prstGeom>
                <a:solidFill>
                  <a:srgbClr val="95A5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91" name="Rectangle 90"/>
                <p:cNvSpPr/>
                <p:nvPr/>
              </p:nvSpPr>
              <p:spPr>
                <a:xfrm>
                  <a:off x="5916019" y="4753156"/>
                  <a:ext cx="914400" cy="1406104"/>
                </a:xfrm>
                <a:prstGeom prst="rect">
                  <a:avLst/>
                </a:prstGeom>
                <a:solidFill>
                  <a:srgbClr val="E74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pic>
              <p:nvPicPr>
                <p:cNvPr id="92" name="Picture 9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73862" y="2644094"/>
                  <a:ext cx="3179111" cy="1633074"/>
                </a:xfrm>
                <a:prstGeom prst="rect">
                  <a:avLst/>
                </a:prstGeom>
              </p:spPr>
            </p:pic>
            <p:sp>
              <p:nvSpPr>
                <p:cNvPr id="93" name="Diagonal Stripe 92"/>
                <p:cNvSpPr/>
                <p:nvPr/>
              </p:nvSpPr>
              <p:spPr>
                <a:xfrm flipV="1">
                  <a:off x="6355838" y="2397228"/>
                  <a:ext cx="1826153" cy="1907213"/>
                </a:xfrm>
                <a:prstGeom prst="diagStripe">
                  <a:avLst>
                    <a:gd name="adj" fmla="val 73063"/>
                  </a:avLst>
                </a:prstGeom>
                <a:solidFill>
                  <a:srgbClr val="E74C3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94" name="Diagonal Stripe 93"/>
                <p:cNvSpPr/>
                <p:nvPr/>
              </p:nvSpPr>
              <p:spPr>
                <a:xfrm flipH="1" flipV="1">
                  <a:off x="4544995" y="2397991"/>
                  <a:ext cx="1826153" cy="1907213"/>
                </a:xfrm>
                <a:prstGeom prst="diagStripe">
                  <a:avLst>
                    <a:gd name="adj" fmla="val 73063"/>
                  </a:avLst>
                </a:prstGeom>
                <a:solidFill>
                  <a:srgbClr val="E74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95" name="Rectangle 94"/>
                <p:cNvSpPr/>
                <p:nvPr/>
              </p:nvSpPr>
              <p:spPr>
                <a:xfrm>
                  <a:off x="5916777" y="4754204"/>
                  <a:ext cx="913642" cy="203647"/>
                </a:xfrm>
                <a:prstGeom prst="rect">
                  <a:avLst/>
                </a:prstGeom>
                <a:solidFill>
                  <a:srgbClr val="C0392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nvGrpSpPr>
                <p:cNvPr id="96" name="Group 95"/>
                <p:cNvGrpSpPr/>
                <p:nvPr/>
              </p:nvGrpSpPr>
              <p:grpSpPr>
                <a:xfrm>
                  <a:off x="5954629" y="5428822"/>
                  <a:ext cx="187091" cy="190753"/>
                  <a:chOff x="5954629" y="5476055"/>
                  <a:chExt cx="140765" cy="143520"/>
                </a:xfrm>
              </p:grpSpPr>
              <p:sp>
                <p:nvSpPr>
                  <p:cNvPr id="99" name="Oval 98"/>
                  <p:cNvSpPr/>
                  <p:nvPr/>
                </p:nvSpPr>
                <p:spPr>
                  <a:xfrm>
                    <a:off x="5973802" y="5497983"/>
                    <a:ext cx="121592" cy="12159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00" name="Oval 99"/>
                  <p:cNvSpPr/>
                  <p:nvPr/>
                </p:nvSpPr>
                <p:spPr>
                  <a:xfrm>
                    <a:off x="5954629" y="5476055"/>
                    <a:ext cx="133751" cy="1337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97" name="Oval 96"/>
                <p:cNvSpPr/>
                <p:nvPr/>
              </p:nvSpPr>
              <p:spPr>
                <a:xfrm>
                  <a:off x="6007056" y="3727733"/>
                  <a:ext cx="703414" cy="703414"/>
                </a:xfrm>
                <a:prstGeom prst="ellipse">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98" name="Oval 97"/>
                <p:cNvSpPr/>
                <p:nvPr/>
              </p:nvSpPr>
              <p:spPr>
                <a:xfrm>
                  <a:off x="6027412" y="3862130"/>
                  <a:ext cx="662888" cy="569017"/>
                </a:xfrm>
                <a:prstGeom prst="ellipse">
                  <a:avLst/>
                </a:prstGeom>
                <a:solidFill>
                  <a:srgbClr val="349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grpSp>
        <p:sp>
          <p:nvSpPr>
            <p:cNvPr id="200" name="TextBox 199">
              <a:extLst>
                <a:ext uri="{FF2B5EF4-FFF2-40B4-BE49-F238E27FC236}">
                  <a16:creationId xmlns:a16="http://schemas.microsoft.com/office/drawing/2014/main" id="{354507D8-2A10-4B23-94A6-0401BDA1E526}"/>
                </a:ext>
              </a:extLst>
            </p:cNvPr>
            <p:cNvSpPr txBox="1"/>
            <p:nvPr/>
          </p:nvSpPr>
          <p:spPr>
            <a:xfrm>
              <a:off x="3546605" y="5040135"/>
              <a:ext cx="2843353" cy="646331"/>
            </a:xfrm>
            <a:prstGeom prst="rect">
              <a:avLst/>
            </a:prstGeom>
            <a:noFill/>
          </p:spPr>
          <p:txBody>
            <a:bodyPr wrap="square" rtlCol="0">
              <a:spAutoFit/>
            </a:bodyPr>
            <a:lstStyle/>
            <a:p>
              <a:pPr algn="ctr"/>
              <a:r>
                <a:rPr lang="en-US" b="1" spc="600" dirty="0">
                  <a:solidFill>
                    <a:srgbClr val="7F7F7F"/>
                  </a:solidFill>
                  <a:latin typeface="Century Gothic" panose="020B0502020202020204" pitchFamily="34" charset="0"/>
                </a:rPr>
                <a:t>HOUSING COUNSELING</a:t>
              </a:r>
            </a:p>
          </p:txBody>
        </p:sp>
      </p:grpSp>
      <p:grpSp>
        <p:nvGrpSpPr>
          <p:cNvPr id="17" name="Group 16"/>
          <p:cNvGrpSpPr/>
          <p:nvPr/>
        </p:nvGrpSpPr>
        <p:grpSpPr>
          <a:xfrm>
            <a:off x="6216810" y="2223127"/>
            <a:ext cx="2843353" cy="3463143"/>
            <a:chOff x="6216810" y="2223127"/>
            <a:chExt cx="2843353" cy="3463143"/>
          </a:xfrm>
        </p:grpSpPr>
        <p:grpSp>
          <p:nvGrpSpPr>
            <p:cNvPr id="10" name="Group 9"/>
            <p:cNvGrpSpPr/>
            <p:nvPr/>
          </p:nvGrpSpPr>
          <p:grpSpPr>
            <a:xfrm>
              <a:off x="6555672" y="2223127"/>
              <a:ext cx="2170228" cy="2531930"/>
              <a:chOff x="6555672" y="2223127"/>
              <a:chExt cx="2170228" cy="2531930"/>
            </a:xfrm>
          </p:grpSpPr>
          <p:grpSp>
            <p:nvGrpSpPr>
              <p:cNvPr id="7" name="Group 6"/>
              <p:cNvGrpSpPr/>
              <p:nvPr/>
            </p:nvGrpSpPr>
            <p:grpSpPr>
              <a:xfrm>
                <a:off x="6555672" y="2223127"/>
                <a:ext cx="2170228" cy="2531930"/>
                <a:chOff x="6555672" y="2223127"/>
                <a:chExt cx="2170228" cy="2531930"/>
              </a:xfrm>
            </p:grpSpPr>
            <p:grpSp>
              <p:nvGrpSpPr>
                <p:cNvPr id="174" name="Group 173"/>
                <p:cNvGrpSpPr/>
                <p:nvPr/>
              </p:nvGrpSpPr>
              <p:grpSpPr>
                <a:xfrm>
                  <a:off x="6555672" y="2223127"/>
                  <a:ext cx="2170228" cy="2531930"/>
                  <a:chOff x="5000726" y="2163035"/>
                  <a:chExt cx="2170228" cy="2531930"/>
                </a:xfrm>
              </p:grpSpPr>
              <p:grpSp>
                <p:nvGrpSpPr>
                  <p:cNvPr id="175" name="Group 174">
                    <a:extLst>
                      <a:ext uri="{FF2B5EF4-FFF2-40B4-BE49-F238E27FC236}">
                        <a16:creationId xmlns:a16="http://schemas.microsoft.com/office/drawing/2014/main" id="{D822F3F4-702C-49C3-8D06-CE20D575A6B1}"/>
                      </a:ext>
                    </a:extLst>
                  </p:cNvPr>
                  <p:cNvGrpSpPr/>
                  <p:nvPr/>
                </p:nvGrpSpPr>
                <p:grpSpPr>
                  <a:xfrm>
                    <a:off x="5000726" y="2163035"/>
                    <a:ext cx="2170228" cy="2531930"/>
                    <a:chOff x="632989" y="1862399"/>
                    <a:chExt cx="2194562" cy="2560320"/>
                  </a:xfrm>
                </p:grpSpPr>
                <p:sp>
                  <p:nvSpPr>
                    <p:cNvPr id="177" name="Flowchart: Manual Operation 176">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78"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176" name="Rectangle 175"/>
                  <p:cNvSpPr/>
                  <p:nvPr/>
                </p:nvSpPr>
                <p:spPr>
                  <a:xfrm>
                    <a:off x="5526090" y="2857951"/>
                    <a:ext cx="1114903" cy="1142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00" dirty="0">
                      <a:solidFill>
                        <a:srgbClr val="FFFFFF"/>
                      </a:solidFill>
                      <a:latin typeface="Montserrat" panose="02000505000000020004" pitchFamily="2" charset="0"/>
                    </a:endParaRPr>
                  </a:p>
                </p:txBody>
              </p:sp>
            </p:grpSp>
            <p:grpSp>
              <p:nvGrpSpPr>
                <p:cNvPr id="194" name="Group 193">
                  <a:extLst>
                    <a:ext uri="{FF2B5EF4-FFF2-40B4-BE49-F238E27FC236}">
                      <a16:creationId xmlns:a16="http://schemas.microsoft.com/office/drawing/2014/main" id="{D822F3F4-702C-49C3-8D06-CE20D575A6B1}"/>
                    </a:ext>
                  </a:extLst>
                </p:cNvPr>
                <p:cNvGrpSpPr/>
                <p:nvPr/>
              </p:nvGrpSpPr>
              <p:grpSpPr>
                <a:xfrm flipH="1">
                  <a:off x="6823820" y="2555256"/>
                  <a:ext cx="1630524" cy="1902277"/>
                  <a:chOff x="619396" y="1862399"/>
                  <a:chExt cx="2194561" cy="2560320"/>
                </a:xfrm>
                <a:solidFill>
                  <a:srgbClr val="FFFFFF">
                    <a:alpha val="75000"/>
                  </a:srgbClr>
                </a:solidFill>
              </p:grpSpPr>
              <p:sp>
                <p:nvSpPr>
                  <p:cNvPr id="195" name="Flowchart: Manual Operation 194">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96" name="Freeform: Shape 6">
                    <a:extLst>
                      <a:ext uri="{FF2B5EF4-FFF2-40B4-BE49-F238E27FC236}">
                        <a16:creationId xmlns:a16="http://schemas.microsoft.com/office/drawing/2014/main" id="{5D3D4BA2-A523-41E2-8910-97EC2384FE6A}"/>
                      </a:ext>
                    </a:extLst>
                  </p:cNvPr>
                  <p:cNvSpPr/>
                  <p:nvPr/>
                </p:nvSpPr>
                <p:spPr>
                  <a:xfrm rot="5400000">
                    <a:off x="436517" y="2045278"/>
                    <a:ext cx="2560320" cy="2194561"/>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grpSp>
            <p:nvGrpSpPr>
              <p:cNvPr id="109" name="Group 108"/>
              <p:cNvGrpSpPr/>
              <p:nvPr/>
            </p:nvGrpSpPr>
            <p:grpSpPr>
              <a:xfrm>
                <a:off x="7148137" y="2851997"/>
                <a:ext cx="1037627" cy="1209118"/>
                <a:chOff x="4313939" y="2749411"/>
                <a:chExt cx="2182427" cy="2543122"/>
              </a:xfrm>
            </p:grpSpPr>
            <p:grpSp>
              <p:nvGrpSpPr>
                <p:cNvPr id="110" name="Group 109"/>
                <p:cNvGrpSpPr/>
                <p:nvPr/>
              </p:nvGrpSpPr>
              <p:grpSpPr>
                <a:xfrm>
                  <a:off x="4313939" y="2749411"/>
                  <a:ext cx="2182427" cy="2543122"/>
                  <a:chOff x="4046488" y="2469821"/>
                  <a:chExt cx="2182427" cy="2543122"/>
                </a:xfrm>
              </p:grpSpPr>
              <p:sp>
                <p:nvSpPr>
                  <p:cNvPr id="112" name="Rounded Rectangle 111"/>
                  <p:cNvSpPr/>
                  <p:nvPr/>
                </p:nvSpPr>
                <p:spPr>
                  <a:xfrm>
                    <a:off x="5467999" y="4482629"/>
                    <a:ext cx="490409" cy="530314"/>
                  </a:xfrm>
                  <a:prstGeom prst="roundRect">
                    <a:avLst/>
                  </a:prstGeom>
                  <a:solidFill>
                    <a:srgbClr val="F5AD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13" name="Rounded Rectangle 112"/>
                  <p:cNvSpPr/>
                  <p:nvPr/>
                </p:nvSpPr>
                <p:spPr>
                  <a:xfrm>
                    <a:off x="4329141" y="4482629"/>
                    <a:ext cx="490409" cy="530314"/>
                  </a:xfrm>
                  <a:prstGeom prst="roundRect">
                    <a:avLst/>
                  </a:prstGeom>
                  <a:solidFill>
                    <a:srgbClr val="F5AD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nvGrpSpPr>
                  <p:cNvPr id="114" name="Group 113"/>
                  <p:cNvGrpSpPr/>
                  <p:nvPr/>
                </p:nvGrpSpPr>
                <p:grpSpPr>
                  <a:xfrm>
                    <a:off x="4046488" y="2469821"/>
                    <a:ext cx="2182427" cy="2505047"/>
                    <a:chOff x="4046488" y="2469821"/>
                    <a:chExt cx="2182427" cy="2505047"/>
                  </a:xfrm>
                </p:grpSpPr>
                <p:grpSp>
                  <p:nvGrpSpPr>
                    <p:cNvPr id="117" name="Group 116"/>
                    <p:cNvGrpSpPr/>
                    <p:nvPr/>
                  </p:nvGrpSpPr>
                  <p:grpSpPr>
                    <a:xfrm>
                      <a:off x="4046488" y="2708772"/>
                      <a:ext cx="2182427" cy="2187059"/>
                      <a:chOff x="4046488" y="2960232"/>
                      <a:chExt cx="2182427" cy="2187059"/>
                    </a:xfrm>
                  </p:grpSpPr>
                  <p:sp>
                    <p:nvSpPr>
                      <p:cNvPr id="136" name="Oval 135"/>
                      <p:cNvSpPr/>
                      <p:nvPr/>
                    </p:nvSpPr>
                    <p:spPr>
                      <a:xfrm>
                        <a:off x="4049147" y="2966050"/>
                        <a:ext cx="2179768" cy="2181241"/>
                      </a:xfrm>
                      <a:prstGeom prst="ellipse">
                        <a:avLst/>
                      </a:prstGeom>
                      <a:solidFill>
                        <a:srgbClr val="FAC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35" name="Oval 134"/>
                      <p:cNvSpPr/>
                      <p:nvPr/>
                    </p:nvSpPr>
                    <p:spPr>
                      <a:xfrm>
                        <a:off x="4046488" y="2960232"/>
                        <a:ext cx="2172285" cy="2179458"/>
                      </a:xfrm>
                      <a:prstGeom prst="ellipse">
                        <a:avLst/>
                      </a:prstGeom>
                      <a:noFill/>
                      <a:ln w="12700">
                        <a:solidFill>
                          <a:srgbClr val="FAC1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grpSp>
                  <p:nvGrpSpPr>
                    <p:cNvPr id="118" name="Group 117"/>
                    <p:cNvGrpSpPr/>
                    <p:nvPr/>
                  </p:nvGrpSpPr>
                  <p:grpSpPr>
                    <a:xfrm rot="245656">
                      <a:off x="5349043" y="2469821"/>
                      <a:ext cx="833158" cy="1358651"/>
                      <a:chOff x="5174251" y="2250742"/>
                      <a:chExt cx="836075" cy="1466094"/>
                    </a:xfrm>
                  </p:grpSpPr>
                  <p:sp>
                    <p:nvSpPr>
                      <p:cNvPr id="132" name="Chord 131"/>
                      <p:cNvSpPr/>
                      <p:nvPr/>
                    </p:nvSpPr>
                    <p:spPr>
                      <a:xfrm rot="17070229" flipH="1">
                        <a:off x="4859242" y="2565751"/>
                        <a:ext cx="1466094" cy="836075"/>
                      </a:xfrm>
                      <a:prstGeom prst="chord">
                        <a:avLst>
                          <a:gd name="adj1" fmla="val 3296826"/>
                          <a:gd name="adj2" fmla="val 15127372"/>
                        </a:avLst>
                      </a:prstGeom>
                      <a:solidFill>
                        <a:srgbClr val="F6A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33" name="Chord 132"/>
                      <p:cNvSpPr/>
                      <p:nvPr/>
                    </p:nvSpPr>
                    <p:spPr>
                      <a:xfrm rot="17070229" flipH="1">
                        <a:off x="4922048" y="2597527"/>
                        <a:ext cx="1237656" cy="701692"/>
                      </a:xfrm>
                      <a:prstGeom prst="chord">
                        <a:avLst>
                          <a:gd name="adj1" fmla="val 3296826"/>
                          <a:gd name="adj2" fmla="val 15127372"/>
                        </a:avLst>
                      </a:prstGeom>
                      <a:solidFill>
                        <a:srgbClr val="E789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grpSp>
                  <p:nvGrpSpPr>
                    <p:cNvPr id="119" name="Group 118"/>
                    <p:cNvGrpSpPr/>
                    <p:nvPr/>
                  </p:nvGrpSpPr>
                  <p:grpSpPr>
                    <a:xfrm rot="21354344" flipH="1">
                      <a:off x="4104794" y="2483859"/>
                      <a:ext cx="833158" cy="1358651"/>
                      <a:chOff x="5174251" y="2250742"/>
                      <a:chExt cx="836075" cy="1466094"/>
                    </a:xfrm>
                  </p:grpSpPr>
                  <p:sp>
                    <p:nvSpPr>
                      <p:cNvPr id="130" name="Chord 129"/>
                      <p:cNvSpPr/>
                      <p:nvPr/>
                    </p:nvSpPr>
                    <p:spPr>
                      <a:xfrm rot="17070229" flipH="1">
                        <a:off x="4859242" y="2565751"/>
                        <a:ext cx="1466094" cy="836075"/>
                      </a:xfrm>
                      <a:prstGeom prst="chord">
                        <a:avLst>
                          <a:gd name="adj1" fmla="val 3296826"/>
                          <a:gd name="adj2" fmla="val 15127372"/>
                        </a:avLst>
                      </a:prstGeom>
                      <a:solidFill>
                        <a:srgbClr val="F6A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31" name="Chord 130"/>
                      <p:cNvSpPr/>
                      <p:nvPr/>
                    </p:nvSpPr>
                    <p:spPr>
                      <a:xfrm rot="17070229" flipH="1">
                        <a:off x="4922048" y="2597527"/>
                        <a:ext cx="1237656" cy="701692"/>
                      </a:xfrm>
                      <a:prstGeom prst="chord">
                        <a:avLst>
                          <a:gd name="adj1" fmla="val 3296826"/>
                          <a:gd name="adj2" fmla="val 15127372"/>
                        </a:avLst>
                      </a:prstGeom>
                      <a:solidFill>
                        <a:srgbClr val="E789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grpSp>
                  <p:nvGrpSpPr>
                    <p:cNvPr id="120" name="Group 119"/>
                    <p:cNvGrpSpPr/>
                    <p:nvPr/>
                  </p:nvGrpSpPr>
                  <p:grpSpPr>
                    <a:xfrm>
                      <a:off x="4091587" y="2876842"/>
                      <a:ext cx="2096864" cy="2098026"/>
                      <a:chOff x="4091587" y="2876842"/>
                      <a:chExt cx="2096864" cy="2098026"/>
                    </a:xfrm>
                  </p:grpSpPr>
                  <p:grpSp>
                    <p:nvGrpSpPr>
                      <p:cNvPr id="121" name="Group 120"/>
                      <p:cNvGrpSpPr/>
                      <p:nvPr/>
                    </p:nvGrpSpPr>
                    <p:grpSpPr>
                      <a:xfrm>
                        <a:off x="4091587" y="2876842"/>
                        <a:ext cx="2096864" cy="2098026"/>
                        <a:chOff x="2998980" y="3595501"/>
                        <a:chExt cx="2096864" cy="2098026"/>
                      </a:xfrm>
                    </p:grpSpPr>
                    <p:sp>
                      <p:nvSpPr>
                        <p:cNvPr id="128" name="Oval 127"/>
                        <p:cNvSpPr/>
                        <p:nvPr/>
                      </p:nvSpPr>
                      <p:spPr>
                        <a:xfrm>
                          <a:off x="2998980" y="3596663"/>
                          <a:ext cx="2096864" cy="2096864"/>
                        </a:xfrm>
                        <a:prstGeom prst="ellipse">
                          <a:avLst/>
                        </a:prstGeom>
                        <a:solidFill>
                          <a:srgbClr val="F5AC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29" name="Oval 128"/>
                        <p:cNvSpPr/>
                        <p:nvPr/>
                      </p:nvSpPr>
                      <p:spPr>
                        <a:xfrm>
                          <a:off x="2998980" y="3595501"/>
                          <a:ext cx="2096864" cy="1984717"/>
                        </a:xfrm>
                        <a:prstGeom prst="ellipse">
                          <a:avLst/>
                        </a:prstGeom>
                        <a:solidFill>
                          <a:srgbClr val="FAC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grpSp>
                    <p:nvGrpSpPr>
                      <p:cNvPr id="122" name="Group 121"/>
                      <p:cNvGrpSpPr/>
                      <p:nvPr/>
                    </p:nvGrpSpPr>
                    <p:grpSpPr>
                      <a:xfrm>
                        <a:off x="4626328" y="3637745"/>
                        <a:ext cx="1013053" cy="1013053"/>
                        <a:chOff x="4626328" y="3637745"/>
                        <a:chExt cx="1013053" cy="1013053"/>
                      </a:xfrm>
                    </p:grpSpPr>
                    <p:sp>
                      <p:nvSpPr>
                        <p:cNvPr id="125" name="Oval 124"/>
                        <p:cNvSpPr/>
                        <p:nvPr/>
                      </p:nvSpPr>
                      <p:spPr>
                        <a:xfrm>
                          <a:off x="4626328" y="3637745"/>
                          <a:ext cx="1013053" cy="1013053"/>
                        </a:xfrm>
                        <a:prstGeom prst="ellipse">
                          <a:avLst/>
                        </a:prstGeom>
                        <a:solidFill>
                          <a:srgbClr val="F5AD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26" name="Oval 125"/>
                        <p:cNvSpPr/>
                        <p:nvPr/>
                      </p:nvSpPr>
                      <p:spPr>
                        <a:xfrm>
                          <a:off x="4924375" y="3996550"/>
                          <a:ext cx="160020" cy="309776"/>
                        </a:xfrm>
                        <a:prstGeom prst="ellipse">
                          <a:avLst/>
                        </a:prstGeom>
                        <a:solidFill>
                          <a:srgbClr val="E68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27" name="Oval 126"/>
                        <p:cNvSpPr/>
                        <p:nvPr/>
                      </p:nvSpPr>
                      <p:spPr>
                        <a:xfrm>
                          <a:off x="5194142" y="3991625"/>
                          <a:ext cx="160020" cy="309776"/>
                        </a:xfrm>
                        <a:prstGeom prst="ellipse">
                          <a:avLst/>
                        </a:prstGeom>
                        <a:solidFill>
                          <a:srgbClr val="E68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123" name="Oval 122"/>
                      <p:cNvSpPr/>
                      <p:nvPr/>
                    </p:nvSpPr>
                    <p:spPr>
                      <a:xfrm>
                        <a:off x="4664827" y="3389201"/>
                        <a:ext cx="256872" cy="256872"/>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24" name="Oval 123"/>
                      <p:cNvSpPr/>
                      <p:nvPr/>
                    </p:nvSpPr>
                    <p:spPr>
                      <a:xfrm>
                        <a:off x="5352316" y="3392026"/>
                        <a:ext cx="256872" cy="256872"/>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grpSp>
              <p:sp>
                <p:nvSpPr>
                  <p:cNvPr id="115" name="Rounded Rectangle 114"/>
                  <p:cNvSpPr/>
                  <p:nvPr/>
                </p:nvSpPr>
                <p:spPr>
                  <a:xfrm>
                    <a:off x="4329140" y="4939665"/>
                    <a:ext cx="490409" cy="73278"/>
                  </a:xfrm>
                  <a:prstGeom prst="roundRect">
                    <a:avLst>
                      <a:gd name="adj" fmla="val 29761"/>
                    </a:avLst>
                  </a:prstGeom>
                  <a:solidFill>
                    <a:srgbClr val="E68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16" name="Rounded Rectangle 115"/>
                  <p:cNvSpPr/>
                  <p:nvPr/>
                </p:nvSpPr>
                <p:spPr>
                  <a:xfrm>
                    <a:off x="5471291" y="4939665"/>
                    <a:ext cx="490409" cy="73278"/>
                  </a:xfrm>
                  <a:prstGeom prst="roundRect">
                    <a:avLst>
                      <a:gd name="adj" fmla="val 29761"/>
                    </a:avLst>
                  </a:prstGeom>
                  <a:solidFill>
                    <a:srgbClr val="E68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111" name="Lightning Bolt 110"/>
                <p:cNvSpPr/>
                <p:nvPr/>
              </p:nvSpPr>
              <p:spPr>
                <a:xfrm rot="1195816">
                  <a:off x="5119712" y="2971234"/>
                  <a:ext cx="630814" cy="637576"/>
                </a:xfrm>
                <a:prstGeom prst="lightningBol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grpSp>
        <p:sp>
          <p:nvSpPr>
            <p:cNvPr id="201" name="TextBox 200">
              <a:extLst>
                <a:ext uri="{FF2B5EF4-FFF2-40B4-BE49-F238E27FC236}">
                  <a16:creationId xmlns:a16="http://schemas.microsoft.com/office/drawing/2014/main" id="{354507D8-2A10-4B23-94A6-0401BDA1E526}"/>
                </a:ext>
              </a:extLst>
            </p:cNvPr>
            <p:cNvSpPr txBox="1"/>
            <p:nvPr/>
          </p:nvSpPr>
          <p:spPr>
            <a:xfrm>
              <a:off x="6216810" y="5039939"/>
              <a:ext cx="2843353" cy="646331"/>
            </a:xfrm>
            <a:prstGeom prst="rect">
              <a:avLst/>
            </a:prstGeom>
            <a:noFill/>
          </p:spPr>
          <p:txBody>
            <a:bodyPr wrap="square" rtlCol="0">
              <a:spAutoFit/>
            </a:bodyPr>
            <a:lstStyle/>
            <a:p>
              <a:pPr algn="ctr"/>
              <a:r>
                <a:rPr lang="en-US" b="1" spc="600" dirty="0">
                  <a:solidFill>
                    <a:srgbClr val="7F7F7F"/>
                  </a:solidFill>
                  <a:latin typeface="Century Gothic" panose="020B0502020202020204" pitchFamily="34" charset="0"/>
                </a:rPr>
                <a:t>CREDIT REPORT COUNSELING</a:t>
              </a:r>
            </a:p>
          </p:txBody>
        </p:sp>
      </p:grpSp>
      <p:grpSp>
        <p:nvGrpSpPr>
          <p:cNvPr id="18" name="Group 17"/>
          <p:cNvGrpSpPr/>
          <p:nvPr/>
        </p:nvGrpSpPr>
        <p:grpSpPr>
          <a:xfrm>
            <a:off x="8789155" y="2228055"/>
            <a:ext cx="2843353" cy="3458215"/>
            <a:chOff x="8789155" y="2228055"/>
            <a:chExt cx="2843353" cy="3458215"/>
          </a:xfrm>
        </p:grpSpPr>
        <p:grpSp>
          <p:nvGrpSpPr>
            <p:cNvPr id="11" name="Group 10"/>
            <p:cNvGrpSpPr/>
            <p:nvPr/>
          </p:nvGrpSpPr>
          <p:grpSpPr>
            <a:xfrm>
              <a:off x="9140395" y="2228055"/>
              <a:ext cx="2170228" cy="2531930"/>
              <a:chOff x="9140395" y="2228055"/>
              <a:chExt cx="2170228" cy="2531930"/>
            </a:xfrm>
          </p:grpSpPr>
          <p:grpSp>
            <p:nvGrpSpPr>
              <p:cNvPr id="8" name="Group 7"/>
              <p:cNvGrpSpPr/>
              <p:nvPr/>
            </p:nvGrpSpPr>
            <p:grpSpPr>
              <a:xfrm>
                <a:off x="9140395" y="2228055"/>
                <a:ext cx="2170228" cy="2531930"/>
                <a:chOff x="9140395" y="2228055"/>
                <a:chExt cx="2170228" cy="2531930"/>
              </a:xfrm>
            </p:grpSpPr>
            <p:grpSp>
              <p:nvGrpSpPr>
                <p:cNvPr id="179" name="Group 178"/>
                <p:cNvGrpSpPr/>
                <p:nvPr/>
              </p:nvGrpSpPr>
              <p:grpSpPr>
                <a:xfrm>
                  <a:off x="9140395" y="2228055"/>
                  <a:ext cx="2170228" cy="2531930"/>
                  <a:chOff x="5000726" y="2163035"/>
                  <a:chExt cx="2170228" cy="2531930"/>
                </a:xfrm>
              </p:grpSpPr>
              <p:grpSp>
                <p:nvGrpSpPr>
                  <p:cNvPr id="180" name="Group 179">
                    <a:extLst>
                      <a:ext uri="{FF2B5EF4-FFF2-40B4-BE49-F238E27FC236}">
                        <a16:creationId xmlns:a16="http://schemas.microsoft.com/office/drawing/2014/main" id="{D822F3F4-702C-49C3-8D06-CE20D575A6B1}"/>
                      </a:ext>
                    </a:extLst>
                  </p:cNvPr>
                  <p:cNvGrpSpPr/>
                  <p:nvPr/>
                </p:nvGrpSpPr>
                <p:grpSpPr>
                  <a:xfrm>
                    <a:off x="5000726" y="2163035"/>
                    <a:ext cx="2170228" cy="2531930"/>
                    <a:chOff x="632989" y="1862399"/>
                    <a:chExt cx="2194562" cy="2560320"/>
                  </a:xfrm>
                </p:grpSpPr>
                <p:sp>
                  <p:nvSpPr>
                    <p:cNvPr id="182" name="Flowchart: Manual Operation 181">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83"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181" name="Rectangle 180"/>
                  <p:cNvSpPr/>
                  <p:nvPr/>
                </p:nvSpPr>
                <p:spPr>
                  <a:xfrm>
                    <a:off x="5526090" y="2857951"/>
                    <a:ext cx="1114903" cy="1142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00" dirty="0">
                      <a:solidFill>
                        <a:srgbClr val="FFFFFF"/>
                      </a:solidFill>
                      <a:latin typeface="Montserrat" panose="02000505000000020004" pitchFamily="2" charset="0"/>
                    </a:endParaRPr>
                  </a:p>
                </p:txBody>
              </p:sp>
            </p:grpSp>
            <p:grpSp>
              <p:nvGrpSpPr>
                <p:cNvPr id="197" name="Group 196">
                  <a:extLst>
                    <a:ext uri="{FF2B5EF4-FFF2-40B4-BE49-F238E27FC236}">
                      <a16:creationId xmlns:a16="http://schemas.microsoft.com/office/drawing/2014/main" id="{D822F3F4-702C-49C3-8D06-CE20D575A6B1}"/>
                    </a:ext>
                  </a:extLst>
                </p:cNvPr>
                <p:cNvGrpSpPr/>
                <p:nvPr/>
              </p:nvGrpSpPr>
              <p:grpSpPr>
                <a:xfrm flipH="1">
                  <a:off x="9407948" y="2545910"/>
                  <a:ext cx="1630524" cy="1902277"/>
                  <a:chOff x="619396" y="1862399"/>
                  <a:chExt cx="2194561" cy="2560320"/>
                </a:xfrm>
                <a:solidFill>
                  <a:srgbClr val="FFFFFF">
                    <a:alpha val="75000"/>
                  </a:srgbClr>
                </a:solidFill>
              </p:grpSpPr>
              <p:sp>
                <p:nvSpPr>
                  <p:cNvPr id="198" name="Flowchart: Manual Operation 197">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99" name="Freeform: Shape 6">
                    <a:extLst>
                      <a:ext uri="{FF2B5EF4-FFF2-40B4-BE49-F238E27FC236}">
                        <a16:creationId xmlns:a16="http://schemas.microsoft.com/office/drawing/2014/main" id="{5D3D4BA2-A523-41E2-8910-97EC2384FE6A}"/>
                      </a:ext>
                    </a:extLst>
                  </p:cNvPr>
                  <p:cNvSpPr/>
                  <p:nvPr/>
                </p:nvSpPr>
                <p:spPr>
                  <a:xfrm rot="5400000">
                    <a:off x="436517" y="2045278"/>
                    <a:ext cx="2560320" cy="2194561"/>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grpSp>
            <p:nvGrpSpPr>
              <p:cNvPr id="148" name="Group 147"/>
              <p:cNvGrpSpPr/>
              <p:nvPr/>
            </p:nvGrpSpPr>
            <p:grpSpPr>
              <a:xfrm>
                <a:off x="9798583" y="2772831"/>
                <a:ext cx="839123" cy="1425752"/>
                <a:chOff x="929500" y="-172561"/>
                <a:chExt cx="2202388" cy="3742073"/>
              </a:xfrm>
            </p:grpSpPr>
            <p:sp>
              <p:nvSpPr>
                <p:cNvPr id="149" name="Freeform 148"/>
                <p:cNvSpPr/>
                <p:nvPr/>
              </p:nvSpPr>
              <p:spPr>
                <a:xfrm rot="7452181">
                  <a:off x="7587" y="1199438"/>
                  <a:ext cx="3698685" cy="954688"/>
                </a:xfrm>
                <a:custGeom>
                  <a:avLst/>
                  <a:gdLst>
                    <a:gd name="connsiteX0" fmla="*/ 2294263 w 2634232"/>
                    <a:gd name="connsiteY0" fmla="*/ 180231 h 679936"/>
                    <a:gd name="connsiteX1" fmla="*/ 2134526 w 2634232"/>
                    <a:gd name="connsiteY1" fmla="*/ 339968 h 679936"/>
                    <a:gd name="connsiteX2" fmla="*/ 2294263 w 2634232"/>
                    <a:gd name="connsiteY2" fmla="*/ 499705 h 679936"/>
                    <a:gd name="connsiteX3" fmla="*/ 2454000 w 2634232"/>
                    <a:gd name="connsiteY3" fmla="*/ 339968 h 679936"/>
                    <a:gd name="connsiteX4" fmla="*/ 2294263 w 2634232"/>
                    <a:gd name="connsiteY4" fmla="*/ 180231 h 679936"/>
                    <a:gd name="connsiteX5" fmla="*/ 2294264 w 2634232"/>
                    <a:gd name="connsiteY5" fmla="*/ 0 h 679936"/>
                    <a:gd name="connsiteX6" fmla="*/ 2634232 w 2634232"/>
                    <a:gd name="connsiteY6" fmla="*/ 339968 h 679936"/>
                    <a:gd name="connsiteX7" fmla="*/ 2294264 w 2634232"/>
                    <a:gd name="connsiteY7" fmla="*/ 679936 h 679936"/>
                    <a:gd name="connsiteX8" fmla="*/ 1981013 w 2634232"/>
                    <a:gd name="connsiteY8" fmla="*/ 472299 h 679936"/>
                    <a:gd name="connsiteX9" fmla="*/ 1960830 w 2634232"/>
                    <a:gd name="connsiteY9" fmla="*/ 372331 h 679936"/>
                    <a:gd name="connsiteX10" fmla="*/ 1959553 w 2634232"/>
                    <a:gd name="connsiteY10" fmla="*/ 372589 h 679936"/>
                    <a:gd name="connsiteX11" fmla="*/ 1535356 w 2634232"/>
                    <a:gd name="connsiteY11" fmla="*/ 372589 h 679936"/>
                    <a:gd name="connsiteX12" fmla="*/ 1536852 w 2634232"/>
                    <a:gd name="connsiteY12" fmla="*/ 373534 h 679936"/>
                    <a:gd name="connsiteX13" fmla="*/ 0 w 2634232"/>
                    <a:gd name="connsiteY13" fmla="*/ 373624 h 679936"/>
                    <a:gd name="connsiteX14" fmla="*/ 444923 w 2634232"/>
                    <a:gd name="connsiteY14" fmla="*/ 48767 h 679936"/>
                    <a:gd name="connsiteX15" fmla="*/ 555725 w 2634232"/>
                    <a:gd name="connsiteY15" fmla="*/ 39824 h 679936"/>
                    <a:gd name="connsiteX16" fmla="*/ 583278 w 2634232"/>
                    <a:gd name="connsiteY16" fmla="*/ 34261 h 679936"/>
                    <a:gd name="connsiteX17" fmla="*/ 1959553 w 2634232"/>
                    <a:gd name="connsiteY17" fmla="*/ 34261 h 679936"/>
                    <a:gd name="connsiteX18" fmla="*/ 2024808 w 2634232"/>
                    <a:gd name="connsiteY18" fmla="*/ 47435 h 679936"/>
                    <a:gd name="connsiteX19" fmla="*/ 2075577 w 2634232"/>
                    <a:gd name="connsiteY19" fmla="*/ 81665 h 679936"/>
                    <a:gd name="connsiteX20" fmla="*/ 2104185 w 2634232"/>
                    <a:gd name="connsiteY20" fmla="*/ 58061 h 679936"/>
                    <a:gd name="connsiteX21" fmla="*/ 2294264 w 2634232"/>
                    <a:gd name="connsiteY21" fmla="*/ 0 h 67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34232" h="679936">
                      <a:moveTo>
                        <a:pt x="2294263" y="180231"/>
                      </a:moveTo>
                      <a:cubicBezTo>
                        <a:pt x="2206043" y="180231"/>
                        <a:pt x="2134526" y="251748"/>
                        <a:pt x="2134526" y="339968"/>
                      </a:cubicBezTo>
                      <a:cubicBezTo>
                        <a:pt x="2134526" y="428188"/>
                        <a:pt x="2206043" y="499705"/>
                        <a:pt x="2294263" y="499705"/>
                      </a:cubicBezTo>
                      <a:cubicBezTo>
                        <a:pt x="2382483" y="499705"/>
                        <a:pt x="2454000" y="428188"/>
                        <a:pt x="2454000" y="339968"/>
                      </a:cubicBezTo>
                      <a:cubicBezTo>
                        <a:pt x="2454000" y="251748"/>
                        <a:pt x="2382483" y="180231"/>
                        <a:pt x="2294263" y="180231"/>
                      </a:cubicBezTo>
                      <a:close/>
                      <a:moveTo>
                        <a:pt x="2294264" y="0"/>
                      </a:moveTo>
                      <a:cubicBezTo>
                        <a:pt x="2482023" y="0"/>
                        <a:pt x="2634232" y="152209"/>
                        <a:pt x="2634232" y="339968"/>
                      </a:cubicBezTo>
                      <a:cubicBezTo>
                        <a:pt x="2634232" y="527727"/>
                        <a:pt x="2482023" y="679936"/>
                        <a:pt x="2294264" y="679936"/>
                      </a:cubicBezTo>
                      <a:cubicBezTo>
                        <a:pt x="2153445" y="679936"/>
                        <a:pt x="2032622" y="594319"/>
                        <a:pt x="1981013" y="472299"/>
                      </a:cubicBezTo>
                      <a:lnTo>
                        <a:pt x="1960830" y="372331"/>
                      </a:lnTo>
                      <a:lnTo>
                        <a:pt x="1959553" y="372589"/>
                      </a:lnTo>
                      <a:lnTo>
                        <a:pt x="1535356" y="372589"/>
                      </a:lnTo>
                      <a:lnTo>
                        <a:pt x="1536852" y="373534"/>
                      </a:lnTo>
                      <a:lnTo>
                        <a:pt x="0" y="373624"/>
                      </a:lnTo>
                      <a:cubicBezTo>
                        <a:pt x="68900" y="195123"/>
                        <a:pt x="229007" y="82854"/>
                        <a:pt x="444923" y="48767"/>
                      </a:cubicBezTo>
                      <a:lnTo>
                        <a:pt x="555725" y="39824"/>
                      </a:lnTo>
                      <a:lnTo>
                        <a:pt x="583278" y="34261"/>
                      </a:lnTo>
                      <a:lnTo>
                        <a:pt x="1959553" y="34261"/>
                      </a:lnTo>
                      <a:cubicBezTo>
                        <a:pt x="1982700" y="34261"/>
                        <a:pt x="2004751" y="38952"/>
                        <a:pt x="2024808" y="47435"/>
                      </a:cubicBezTo>
                      <a:lnTo>
                        <a:pt x="2075577" y="81665"/>
                      </a:lnTo>
                      <a:lnTo>
                        <a:pt x="2104185" y="58061"/>
                      </a:lnTo>
                      <a:cubicBezTo>
                        <a:pt x="2158444" y="21404"/>
                        <a:pt x="2223854" y="0"/>
                        <a:pt x="2294264" y="0"/>
                      </a:cubicBezTo>
                      <a:close/>
                    </a:path>
                  </a:pathLst>
                </a:custGeom>
                <a:solidFill>
                  <a:srgbClr val="626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grpSp>
              <p:nvGrpSpPr>
                <p:cNvPr id="150" name="Group 149"/>
                <p:cNvGrpSpPr/>
                <p:nvPr/>
              </p:nvGrpSpPr>
              <p:grpSpPr>
                <a:xfrm>
                  <a:off x="929500" y="311650"/>
                  <a:ext cx="2202388" cy="1333907"/>
                  <a:chOff x="827899" y="230371"/>
                  <a:chExt cx="2202388" cy="1333907"/>
                </a:xfrm>
              </p:grpSpPr>
              <p:sp>
                <p:nvSpPr>
                  <p:cNvPr id="153" name="Rounded Rectangle 152"/>
                  <p:cNvSpPr/>
                  <p:nvPr/>
                </p:nvSpPr>
                <p:spPr>
                  <a:xfrm>
                    <a:off x="832054" y="230371"/>
                    <a:ext cx="2198233" cy="1333907"/>
                  </a:xfrm>
                  <a:prstGeom prst="roundRect">
                    <a:avLst/>
                  </a:prstGeom>
                  <a:solidFill>
                    <a:schemeClr val="accent2"/>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54" name="Rectangle 153"/>
                  <p:cNvSpPr/>
                  <p:nvPr/>
                </p:nvSpPr>
                <p:spPr>
                  <a:xfrm>
                    <a:off x="827899" y="452785"/>
                    <a:ext cx="2202388" cy="374357"/>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151" name="Freeform 150"/>
                <p:cNvSpPr/>
                <p:nvPr/>
              </p:nvSpPr>
              <p:spPr>
                <a:xfrm rot="14050877" flipH="1">
                  <a:off x="162161" y="1242826"/>
                  <a:ext cx="3698685" cy="954688"/>
                </a:xfrm>
                <a:custGeom>
                  <a:avLst/>
                  <a:gdLst>
                    <a:gd name="connsiteX0" fmla="*/ 2294263 w 2634232"/>
                    <a:gd name="connsiteY0" fmla="*/ 180231 h 679936"/>
                    <a:gd name="connsiteX1" fmla="*/ 2134526 w 2634232"/>
                    <a:gd name="connsiteY1" fmla="*/ 339968 h 679936"/>
                    <a:gd name="connsiteX2" fmla="*/ 2294263 w 2634232"/>
                    <a:gd name="connsiteY2" fmla="*/ 499705 h 679936"/>
                    <a:gd name="connsiteX3" fmla="*/ 2454000 w 2634232"/>
                    <a:gd name="connsiteY3" fmla="*/ 339968 h 679936"/>
                    <a:gd name="connsiteX4" fmla="*/ 2294263 w 2634232"/>
                    <a:gd name="connsiteY4" fmla="*/ 180231 h 679936"/>
                    <a:gd name="connsiteX5" fmla="*/ 2294264 w 2634232"/>
                    <a:gd name="connsiteY5" fmla="*/ 0 h 679936"/>
                    <a:gd name="connsiteX6" fmla="*/ 2634232 w 2634232"/>
                    <a:gd name="connsiteY6" fmla="*/ 339968 h 679936"/>
                    <a:gd name="connsiteX7" fmla="*/ 2294264 w 2634232"/>
                    <a:gd name="connsiteY7" fmla="*/ 679936 h 679936"/>
                    <a:gd name="connsiteX8" fmla="*/ 1981013 w 2634232"/>
                    <a:gd name="connsiteY8" fmla="*/ 472299 h 679936"/>
                    <a:gd name="connsiteX9" fmla="*/ 1960830 w 2634232"/>
                    <a:gd name="connsiteY9" fmla="*/ 372331 h 679936"/>
                    <a:gd name="connsiteX10" fmla="*/ 1959553 w 2634232"/>
                    <a:gd name="connsiteY10" fmla="*/ 372589 h 679936"/>
                    <a:gd name="connsiteX11" fmla="*/ 1535356 w 2634232"/>
                    <a:gd name="connsiteY11" fmla="*/ 372589 h 679936"/>
                    <a:gd name="connsiteX12" fmla="*/ 1536852 w 2634232"/>
                    <a:gd name="connsiteY12" fmla="*/ 373534 h 679936"/>
                    <a:gd name="connsiteX13" fmla="*/ 0 w 2634232"/>
                    <a:gd name="connsiteY13" fmla="*/ 373624 h 679936"/>
                    <a:gd name="connsiteX14" fmla="*/ 444923 w 2634232"/>
                    <a:gd name="connsiteY14" fmla="*/ 48767 h 679936"/>
                    <a:gd name="connsiteX15" fmla="*/ 555725 w 2634232"/>
                    <a:gd name="connsiteY15" fmla="*/ 39824 h 679936"/>
                    <a:gd name="connsiteX16" fmla="*/ 583278 w 2634232"/>
                    <a:gd name="connsiteY16" fmla="*/ 34261 h 679936"/>
                    <a:gd name="connsiteX17" fmla="*/ 1959553 w 2634232"/>
                    <a:gd name="connsiteY17" fmla="*/ 34261 h 679936"/>
                    <a:gd name="connsiteX18" fmla="*/ 2024808 w 2634232"/>
                    <a:gd name="connsiteY18" fmla="*/ 47435 h 679936"/>
                    <a:gd name="connsiteX19" fmla="*/ 2075577 w 2634232"/>
                    <a:gd name="connsiteY19" fmla="*/ 81665 h 679936"/>
                    <a:gd name="connsiteX20" fmla="*/ 2104185 w 2634232"/>
                    <a:gd name="connsiteY20" fmla="*/ 58061 h 679936"/>
                    <a:gd name="connsiteX21" fmla="*/ 2294264 w 2634232"/>
                    <a:gd name="connsiteY21" fmla="*/ 0 h 67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34232" h="679936">
                      <a:moveTo>
                        <a:pt x="2294263" y="180231"/>
                      </a:moveTo>
                      <a:cubicBezTo>
                        <a:pt x="2206043" y="180231"/>
                        <a:pt x="2134526" y="251748"/>
                        <a:pt x="2134526" y="339968"/>
                      </a:cubicBezTo>
                      <a:cubicBezTo>
                        <a:pt x="2134526" y="428188"/>
                        <a:pt x="2206043" y="499705"/>
                        <a:pt x="2294263" y="499705"/>
                      </a:cubicBezTo>
                      <a:cubicBezTo>
                        <a:pt x="2382483" y="499705"/>
                        <a:pt x="2454000" y="428188"/>
                        <a:pt x="2454000" y="339968"/>
                      </a:cubicBezTo>
                      <a:cubicBezTo>
                        <a:pt x="2454000" y="251748"/>
                        <a:pt x="2382483" y="180231"/>
                        <a:pt x="2294263" y="180231"/>
                      </a:cubicBezTo>
                      <a:close/>
                      <a:moveTo>
                        <a:pt x="2294264" y="0"/>
                      </a:moveTo>
                      <a:cubicBezTo>
                        <a:pt x="2482023" y="0"/>
                        <a:pt x="2634232" y="152209"/>
                        <a:pt x="2634232" y="339968"/>
                      </a:cubicBezTo>
                      <a:cubicBezTo>
                        <a:pt x="2634232" y="527727"/>
                        <a:pt x="2482023" y="679936"/>
                        <a:pt x="2294264" y="679936"/>
                      </a:cubicBezTo>
                      <a:cubicBezTo>
                        <a:pt x="2153445" y="679936"/>
                        <a:pt x="2032622" y="594319"/>
                        <a:pt x="1981013" y="472299"/>
                      </a:cubicBezTo>
                      <a:lnTo>
                        <a:pt x="1960830" y="372331"/>
                      </a:lnTo>
                      <a:lnTo>
                        <a:pt x="1959553" y="372589"/>
                      </a:lnTo>
                      <a:lnTo>
                        <a:pt x="1535356" y="372589"/>
                      </a:lnTo>
                      <a:lnTo>
                        <a:pt x="1536852" y="373534"/>
                      </a:lnTo>
                      <a:lnTo>
                        <a:pt x="0" y="373624"/>
                      </a:lnTo>
                      <a:cubicBezTo>
                        <a:pt x="68900" y="195123"/>
                        <a:pt x="229007" y="82854"/>
                        <a:pt x="444923" y="48767"/>
                      </a:cubicBezTo>
                      <a:lnTo>
                        <a:pt x="555725" y="39824"/>
                      </a:lnTo>
                      <a:lnTo>
                        <a:pt x="583278" y="34261"/>
                      </a:lnTo>
                      <a:lnTo>
                        <a:pt x="1959553" y="34261"/>
                      </a:lnTo>
                      <a:cubicBezTo>
                        <a:pt x="1982700" y="34261"/>
                        <a:pt x="2004751" y="38952"/>
                        <a:pt x="2024808" y="47435"/>
                      </a:cubicBezTo>
                      <a:lnTo>
                        <a:pt x="2075577" y="81665"/>
                      </a:lnTo>
                      <a:lnTo>
                        <a:pt x="2104185" y="58061"/>
                      </a:lnTo>
                      <a:cubicBezTo>
                        <a:pt x="2158444" y="21404"/>
                        <a:pt x="2223854" y="0"/>
                        <a:pt x="2294264" y="0"/>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52" name="Oval 151"/>
                <p:cNvSpPr/>
                <p:nvPr/>
              </p:nvSpPr>
              <p:spPr>
                <a:xfrm>
                  <a:off x="1808784" y="1817196"/>
                  <a:ext cx="219106" cy="21910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grpSp>
        <p:sp>
          <p:nvSpPr>
            <p:cNvPr id="202" name="TextBox 201">
              <a:extLst>
                <a:ext uri="{FF2B5EF4-FFF2-40B4-BE49-F238E27FC236}">
                  <a16:creationId xmlns:a16="http://schemas.microsoft.com/office/drawing/2014/main" id="{354507D8-2A10-4B23-94A6-0401BDA1E526}"/>
                </a:ext>
              </a:extLst>
            </p:cNvPr>
            <p:cNvSpPr txBox="1"/>
            <p:nvPr/>
          </p:nvSpPr>
          <p:spPr>
            <a:xfrm>
              <a:off x="8789155" y="5039939"/>
              <a:ext cx="2843353" cy="646331"/>
            </a:xfrm>
            <a:prstGeom prst="rect">
              <a:avLst/>
            </a:prstGeom>
            <a:noFill/>
          </p:spPr>
          <p:txBody>
            <a:bodyPr wrap="square" rtlCol="0">
              <a:spAutoFit/>
            </a:bodyPr>
            <a:lstStyle/>
            <a:p>
              <a:pPr algn="ctr"/>
              <a:r>
                <a:rPr lang="en-US" b="1" spc="600" dirty="0">
                  <a:solidFill>
                    <a:srgbClr val="7F7F7F"/>
                  </a:solidFill>
                  <a:latin typeface="Century Gothic" panose="020B0502020202020204" pitchFamily="34" charset="0"/>
                </a:rPr>
                <a:t>DEBT MANAGEMENT</a:t>
              </a:r>
            </a:p>
          </p:txBody>
        </p:sp>
      </p:grpSp>
      <p:pic>
        <p:nvPicPr>
          <p:cNvPr id="3" name="Picture 2">
            <a:extLst>
              <a:ext uri="{FF2B5EF4-FFF2-40B4-BE49-F238E27FC236}">
                <a16:creationId xmlns:a16="http://schemas.microsoft.com/office/drawing/2014/main" id="{F30BAD74-F25B-4F62-A7B8-0BE6C2A1E8D4}"/>
              </a:ext>
            </a:extLst>
          </p:cNvPr>
          <p:cNvPicPr>
            <a:picLocks noChangeAspect="1"/>
          </p:cNvPicPr>
          <p:nvPr/>
        </p:nvPicPr>
        <p:blipFill>
          <a:blip r:embed="rId7"/>
          <a:stretch>
            <a:fillRect/>
          </a:stretch>
        </p:blipFill>
        <p:spPr>
          <a:xfrm>
            <a:off x="254380" y="6000069"/>
            <a:ext cx="1365622" cy="566977"/>
          </a:xfrm>
          <a:prstGeom prst="rect">
            <a:avLst/>
          </a:prstGeom>
        </p:spPr>
      </p:pic>
    </p:spTree>
    <p:custDataLst>
      <p:tags r:id="rId1"/>
    </p:custDataLst>
    <p:extLst>
      <p:ext uri="{BB962C8B-B14F-4D97-AF65-F5344CB8AC3E}">
        <p14:creationId xmlns:p14="http://schemas.microsoft.com/office/powerpoint/2010/main" val="266204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ppt_x"/>
                                          </p:val>
                                        </p:tav>
                                        <p:tav tm="100000">
                                          <p:val>
                                            <p:strVal val="#ppt_x"/>
                                          </p:val>
                                        </p:tav>
                                      </p:tavLst>
                                    </p:anim>
                                    <p:anim calcmode="lin" valueType="num">
                                      <p:cBhvr additive="base">
                                        <p:cTn id="14"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1000" fill="hold"/>
                                        <p:tgtEl>
                                          <p:spTgt spid="18"/>
                                        </p:tgtEl>
                                        <p:attrNameLst>
                                          <p:attrName>ppt_x</p:attrName>
                                        </p:attrNameLst>
                                      </p:cBhvr>
                                      <p:tavLst>
                                        <p:tav tm="0">
                                          <p:val>
                                            <p:strVal val="#ppt_x"/>
                                          </p:val>
                                        </p:tav>
                                        <p:tav tm="100000">
                                          <p:val>
                                            <p:strVal val="#ppt_x"/>
                                          </p:val>
                                        </p:tav>
                                      </p:tavLst>
                                    </p:anim>
                                    <p:anim calcmode="lin" valueType="num">
                                      <p:cBhvr additive="base">
                                        <p:cTn id="26"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D822F3F4-702C-49C3-8D06-CE20D575A6B1}"/>
              </a:ext>
            </a:extLst>
          </p:cNvPr>
          <p:cNvGrpSpPr/>
          <p:nvPr/>
        </p:nvGrpSpPr>
        <p:grpSpPr>
          <a:xfrm>
            <a:off x="262246" y="2220505"/>
            <a:ext cx="2614946" cy="3050768"/>
            <a:chOff x="632988" y="1870466"/>
            <a:chExt cx="2194562" cy="2560320"/>
          </a:xfrm>
        </p:grpSpPr>
        <p:sp>
          <p:nvSpPr>
            <p:cNvPr id="22" name="Flowchart: Manual Operation 21">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3" name="Freeform: Shape 6">
              <a:extLst>
                <a:ext uri="{FF2B5EF4-FFF2-40B4-BE49-F238E27FC236}">
                  <a16:creationId xmlns:a16="http://schemas.microsoft.com/office/drawing/2014/main" id="{5D3D4BA2-A523-41E2-8910-97EC2384FE6A}"/>
                </a:ext>
              </a:extLst>
            </p:cNvPr>
            <p:cNvSpPr/>
            <p:nvPr/>
          </p:nvSpPr>
          <p:spPr>
            <a:xfrm rot="5400000">
              <a:off x="450109" y="2053345"/>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bg1">
                <a:lumMod val="9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33" name="TextBox 32">
            <a:extLst>
              <a:ext uri="{FF2B5EF4-FFF2-40B4-BE49-F238E27FC236}">
                <a16:creationId xmlns:a16="http://schemas.microsoft.com/office/drawing/2014/main" id="{354507D8-2A10-4B23-94A6-0401BDA1E526}"/>
              </a:ext>
            </a:extLst>
          </p:cNvPr>
          <p:cNvSpPr txBox="1"/>
          <p:nvPr/>
        </p:nvSpPr>
        <p:spPr>
          <a:xfrm>
            <a:off x="262246" y="3541026"/>
            <a:ext cx="2614945" cy="400110"/>
          </a:xfrm>
          <a:prstGeom prst="rect">
            <a:avLst/>
          </a:prstGeom>
          <a:noFill/>
        </p:spPr>
        <p:txBody>
          <a:bodyPr wrap="square" rtlCol="0">
            <a:spAutoFit/>
          </a:bodyPr>
          <a:lstStyle/>
          <a:p>
            <a:pPr algn="ctr"/>
            <a:r>
              <a:rPr lang="en-US" sz="2000" b="1" spc="600" dirty="0">
                <a:solidFill>
                  <a:srgbClr val="FFFFFF"/>
                </a:solidFill>
                <a:latin typeface="Century Gothic" panose="020B0502020202020204" pitchFamily="34" charset="0"/>
              </a:rPr>
              <a:t>VALUES</a:t>
            </a:r>
          </a:p>
        </p:txBody>
      </p:sp>
      <p:pic>
        <p:nvPicPr>
          <p:cNvPr id="34" name="Picture 33"/>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grpSp>
        <p:nvGrpSpPr>
          <p:cNvPr id="15" name="Group 14"/>
          <p:cNvGrpSpPr/>
          <p:nvPr/>
        </p:nvGrpSpPr>
        <p:grpSpPr>
          <a:xfrm>
            <a:off x="3274327" y="2220506"/>
            <a:ext cx="2627776" cy="3050768"/>
            <a:chOff x="3274327" y="2220506"/>
            <a:chExt cx="2627776" cy="3050768"/>
          </a:xfrm>
        </p:grpSpPr>
        <p:grpSp>
          <p:nvGrpSpPr>
            <p:cNvPr id="24" name="Group 23">
              <a:extLst>
                <a:ext uri="{FF2B5EF4-FFF2-40B4-BE49-F238E27FC236}">
                  <a16:creationId xmlns:a16="http://schemas.microsoft.com/office/drawing/2014/main" id="{D822F3F4-702C-49C3-8D06-CE20D575A6B1}"/>
                </a:ext>
              </a:extLst>
            </p:cNvPr>
            <p:cNvGrpSpPr/>
            <p:nvPr/>
          </p:nvGrpSpPr>
          <p:grpSpPr>
            <a:xfrm>
              <a:off x="3279767" y="2220506"/>
              <a:ext cx="2614947" cy="3050768"/>
              <a:chOff x="632989" y="1870467"/>
              <a:chExt cx="2194563" cy="2560320"/>
            </a:xfrm>
          </p:grpSpPr>
          <p:sp>
            <p:nvSpPr>
              <p:cNvPr id="25" name="Flowchart: Manual Operation 24">
                <a:extLst>
                  <a:ext uri="{FF2B5EF4-FFF2-40B4-BE49-F238E27FC236}">
                    <a16:creationId xmlns:a16="http://schemas.microsoft.com/office/drawing/2014/main" id="{13968875-6991-453A-8772-B599413D69A9}"/>
                  </a:ext>
                </a:extLst>
              </p:cNvPr>
              <p:cNvSpPr/>
              <p:nvPr/>
            </p:nvSpPr>
            <p:spPr>
              <a:xfrm rot="5400000">
                <a:off x="-95658" y="2599116"/>
                <a:ext cx="2552251" cy="1094957"/>
              </a:xfrm>
              <a:prstGeom prst="flowChartManualOperati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6" name="Freeform: Shape 6">
                <a:extLst>
                  <a:ext uri="{FF2B5EF4-FFF2-40B4-BE49-F238E27FC236}">
                    <a16:creationId xmlns:a16="http://schemas.microsoft.com/office/drawing/2014/main" id="{5D3D4BA2-A523-41E2-8910-97EC2384FE6A}"/>
                  </a:ext>
                </a:extLst>
              </p:cNvPr>
              <p:cNvSpPr/>
              <p:nvPr/>
            </p:nvSpPr>
            <p:spPr>
              <a:xfrm rot="5400000">
                <a:off x="450111" y="2053346"/>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bg1">
                  <a:lumMod val="9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35" name="TextBox 34">
              <a:extLst>
                <a:ext uri="{FF2B5EF4-FFF2-40B4-BE49-F238E27FC236}">
                  <a16:creationId xmlns:a16="http://schemas.microsoft.com/office/drawing/2014/main" id="{354507D8-2A10-4B23-94A6-0401BDA1E526}"/>
                </a:ext>
              </a:extLst>
            </p:cNvPr>
            <p:cNvSpPr txBox="1"/>
            <p:nvPr/>
          </p:nvSpPr>
          <p:spPr>
            <a:xfrm>
              <a:off x="3274327" y="3541026"/>
              <a:ext cx="2627776" cy="400110"/>
            </a:xfrm>
            <a:prstGeom prst="rect">
              <a:avLst/>
            </a:prstGeom>
            <a:noFill/>
          </p:spPr>
          <p:txBody>
            <a:bodyPr wrap="square" rtlCol="0">
              <a:spAutoFit/>
            </a:bodyPr>
            <a:lstStyle/>
            <a:p>
              <a:pPr algn="ctr"/>
              <a:r>
                <a:rPr lang="en-US" sz="2000" b="1" spc="600" dirty="0">
                  <a:solidFill>
                    <a:srgbClr val="FFFFFF"/>
                  </a:solidFill>
                  <a:latin typeface="Century Gothic" panose="020B0502020202020204" pitchFamily="34" charset="0"/>
                </a:rPr>
                <a:t>ADVERTISING</a:t>
              </a:r>
            </a:p>
          </p:txBody>
        </p:sp>
      </p:grpSp>
      <p:grpSp>
        <p:nvGrpSpPr>
          <p:cNvPr id="17" name="Group 16"/>
          <p:cNvGrpSpPr/>
          <p:nvPr/>
        </p:nvGrpSpPr>
        <p:grpSpPr>
          <a:xfrm>
            <a:off x="6294517" y="2220505"/>
            <a:ext cx="2614947" cy="3050768"/>
            <a:chOff x="6294517" y="2220505"/>
            <a:chExt cx="2614947" cy="3050768"/>
          </a:xfrm>
        </p:grpSpPr>
        <p:grpSp>
          <p:nvGrpSpPr>
            <p:cNvPr id="27" name="Group 26">
              <a:extLst>
                <a:ext uri="{FF2B5EF4-FFF2-40B4-BE49-F238E27FC236}">
                  <a16:creationId xmlns:a16="http://schemas.microsoft.com/office/drawing/2014/main" id="{D822F3F4-702C-49C3-8D06-CE20D575A6B1}"/>
                </a:ext>
              </a:extLst>
            </p:cNvPr>
            <p:cNvGrpSpPr/>
            <p:nvPr/>
          </p:nvGrpSpPr>
          <p:grpSpPr>
            <a:xfrm>
              <a:off x="6294518" y="2220505"/>
              <a:ext cx="2614946" cy="3050768"/>
              <a:chOff x="630665" y="1870468"/>
              <a:chExt cx="2194562" cy="2560321"/>
            </a:xfrm>
          </p:grpSpPr>
          <p:sp>
            <p:nvSpPr>
              <p:cNvPr id="28" name="Flowchart: Manual Operation 27">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9" name="Freeform: Shape 6">
                <a:extLst>
                  <a:ext uri="{FF2B5EF4-FFF2-40B4-BE49-F238E27FC236}">
                    <a16:creationId xmlns:a16="http://schemas.microsoft.com/office/drawing/2014/main" id="{5D3D4BA2-A523-41E2-8910-97EC2384FE6A}"/>
                  </a:ext>
                </a:extLst>
              </p:cNvPr>
              <p:cNvSpPr/>
              <p:nvPr/>
            </p:nvSpPr>
            <p:spPr>
              <a:xfrm rot="5400000">
                <a:off x="447786" y="205334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bg1">
                  <a:lumMod val="9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36" name="TextBox 35">
              <a:extLst>
                <a:ext uri="{FF2B5EF4-FFF2-40B4-BE49-F238E27FC236}">
                  <a16:creationId xmlns:a16="http://schemas.microsoft.com/office/drawing/2014/main" id="{354507D8-2A10-4B23-94A6-0401BDA1E526}"/>
                </a:ext>
              </a:extLst>
            </p:cNvPr>
            <p:cNvSpPr txBox="1"/>
            <p:nvPr/>
          </p:nvSpPr>
          <p:spPr>
            <a:xfrm>
              <a:off x="6294517" y="3387138"/>
              <a:ext cx="2614947" cy="707886"/>
            </a:xfrm>
            <a:prstGeom prst="rect">
              <a:avLst/>
            </a:prstGeom>
            <a:noFill/>
          </p:spPr>
          <p:txBody>
            <a:bodyPr wrap="square" rtlCol="0">
              <a:spAutoFit/>
            </a:bodyPr>
            <a:lstStyle/>
            <a:p>
              <a:pPr algn="ctr"/>
              <a:r>
                <a:rPr lang="en-US" sz="2000" b="1" spc="600" dirty="0">
                  <a:solidFill>
                    <a:srgbClr val="FFFFFF"/>
                  </a:solidFill>
                  <a:latin typeface="Century Gothic" panose="020B0502020202020204" pitchFamily="34" charset="0"/>
                </a:rPr>
                <a:t>SOCIAL FACTORS</a:t>
              </a:r>
            </a:p>
          </p:txBody>
        </p:sp>
      </p:grpSp>
      <p:grpSp>
        <p:nvGrpSpPr>
          <p:cNvPr id="38" name="Group 37"/>
          <p:cNvGrpSpPr/>
          <p:nvPr/>
        </p:nvGrpSpPr>
        <p:grpSpPr>
          <a:xfrm>
            <a:off x="9312039" y="2220505"/>
            <a:ext cx="2625106" cy="3050769"/>
            <a:chOff x="9312039" y="2220505"/>
            <a:chExt cx="2625106" cy="3050769"/>
          </a:xfrm>
        </p:grpSpPr>
        <p:grpSp>
          <p:nvGrpSpPr>
            <p:cNvPr id="30" name="Group 29">
              <a:extLst>
                <a:ext uri="{FF2B5EF4-FFF2-40B4-BE49-F238E27FC236}">
                  <a16:creationId xmlns:a16="http://schemas.microsoft.com/office/drawing/2014/main" id="{D822F3F4-702C-49C3-8D06-CE20D575A6B1}"/>
                </a:ext>
              </a:extLst>
            </p:cNvPr>
            <p:cNvGrpSpPr/>
            <p:nvPr/>
          </p:nvGrpSpPr>
          <p:grpSpPr>
            <a:xfrm>
              <a:off x="9312039" y="2220505"/>
              <a:ext cx="2614946" cy="3050769"/>
              <a:chOff x="630666" y="1870468"/>
              <a:chExt cx="2194562" cy="2560321"/>
            </a:xfrm>
          </p:grpSpPr>
          <p:sp>
            <p:nvSpPr>
              <p:cNvPr id="31" name="Flowchart: Manual Operation 30">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32" name="Freeform: Shape 6">
                <a:extLst>
                  <a:ext uri="{FF2B5EF4-FFF2-40B4-BE49-F238E27FC236}">
                    <a16:creationId xmlns:a16="http://schemas.microsoft.com/office/drawing/2014/main" id="{5D3D4BA2-A523-41E2-8910-97EC2384FE6A}"/>
                  </a:ext>
                </a:extLst>
              </p:cNvPr>
              <p:cNvSpPr/>
              <p:nvPr/>
            </p:nvSpPr>
            <p:spPr>
              <a:xfrm rot="5400000">
                <a:off x="447787" y="205334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37" name="TextBox 36">
              <a:extLst>
                <a:ext uri="{FF2B5EF4-FFF2-40B4-BE49-F238E27FC236}">
                  <a16:creationId xmlns:a16="http://schemas.microsoft.com/office/drawing/2014/main" id="{354507D8-2A10-4B23-94A6-0401BDA1E526}"/>
                </a:ext>
              </a:extLst>
            </p:cNvPr>
            <p:cNvSpPr txBox="1"/>
            <p:nvPr/>
          </p:nvSpPr>
          <p:spPr>
            <a:xfrm>
              <a:off x="9322198" y="3387138"/>
              <a:ext cx="2614947" cy="707886"/>
            </a:xfrm>
            <a:prstGeom prst="rect">
              <a:avLst/>
            </a:prstGeom>
            <a:noFill/>
          </p:spPr>
          <p:txBody>
            <a:bodyPr wrap="square" rtlCol="0">
              <a:spAutoFit/>
            </a:bodyPr>
            <a:lstStyle/>
            <a:p>
              <a:pPr algn="ctr"/>
              <a:r>
                <a:rPr lang="en-US" sz="2000" b="1" spc="600" dirty="0">
                  <a:solidFill>
                    <a:srgbClr val="FFFFFF"/>
                  </a:solidFill>
                  <a:latin typeface="Century Gothic" panose="020B0502020202020204" pitchFamily="34" charset="0"/>
                </a:rPr>
                <a:t>SELF CONCEPT</a:t>
              </a:r>
            </a:p>
          </p:txBody>
        </p:sp>
      </p:grpSp>
      <p:grpSp>
        <p:nvGrpSpPr>
          <p:cNvPr id="42" name="Group 41"/>
          <p:cNvGrpSpPr/>
          <p:nvPr/>
        </p:nvGrpSpPr>
        <p:grpSpPr>
          <a:xfrm>
            <a:off x="826007" y="0"/>
            <a:ext cx="5915987" cy="1667264"/>
            <a:chOff x="826007" y="0"/>
            <a:chExt cx="5915987" cy="1667264"/>
          </a:xfrm>
        </p:grpSpPr>
        <p:sp>
          <p:nvSpPr>
            <p:cNvPr id="43" name="TextBox 42">
              <a:extLst>
                <a:ext uri="{FF2B5EF4-FFF2-40B4-BE49-F238E27FC236}">
                  <a16:creationId xmlns:a16="http://schemas.microsoft.com/office/drawing/2014/main" id="{E742F038-7124-4F62-80E7-5DCD31A1CC93}"/>
                </a:ext>
              </a:extLst>
            </p:cNvPr>
            <p:cNvSpPr txBox="1"/>
            <p:nvPr/>
          </p:nvSpPr>
          <p:spPr>
            <a:xfrm>
              <a:off x="826007" y="1082489"/>
              <a:ext cx="5915987" cy="584775"/>
            </a:xfrm>
            <a:prstGeom prst="rect">
              <a:avLst/>
            </a:prstGeom>
            <a:noFill/>
          </p:spPr>
          <p:txBody>
            <a:bodyPr wrap="square" rtlCol="0">
              <a:spAutoFit/>
            </a:bodyPr>
            <a:lstStyle/>
            <a:p>
              <a:r>
                <a:rPr lang="en-US" sz="3200" dirty="0">
                  <a:solidFill>
                    <a:prstClr val="black">
                      <a:lumMod val="50000"/>
                      <a:lumOff val="50000"/>
                    </a:prstClr>
                  </a:solidFill>
                  <a:latin typeface="Century Gothic" panose="020B0502020202020204" pitchFamily="34" charset="0"/>
                </a:rPr>
                <a:t>SPENDING </a:t>
              </a:r>
              <a:r>
                <a:rPr lang="en-US" sz="3200" b="1" dirty="0">
                  <a:solidFill>
                    <a:prstClr val="black">
                      <a:lumMod val="50000"/>
                      <a:lumOff val="50000"/>
                    </a:prstClr>
                  </a:solidFill>
                  <a:latin typeface="Century Gothic" panose="020B0502020202020204" pitchFamily="34" charset="0"/>
                </a:rPr>
                <a:t>HABIT INFLUENCES</a:t>
              </a:r>
            </a:p>
          </p:txBody>
        </p:sp>
        <p:cxnSp>
          <p:nvCxnSpPr>
            <p:cNvPr id="44" name="Straight Connector 43"/>
            <p:cNvCxnSpPr/>
            <p:nvPr/>
          </p:nvCxnSpPr>
          <p:spPr>
            <a:xfrm>
              <a:off x="826007" y="0"/>
              <a:ext cx="0" cy="1561207"/>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0A788AE8-336D-4C94-9388-23F6676415EC}"/>
              </a:ext>
            </a:extLst>
          </p:cNvPr>
          <p:cNvPicPr>
            <a:picLocks noChangeAspect="1"/>
          </p:cNvPicPr>
          <p:nvPr/>
        </p:nvPicPr>
        <p:blipFill>
          <a:blip r:embed="rId6"/>
          <a:stretch>
            <a:fillRect/>
          </a:stretch>
        </p:blipFill>
        <p:spPr>
          <a:xfrm>
            <a:off x="262246" y="6150139"/>
            <a:ext cx="1365622" cy="566977"/>
          </a:xfrm>
          <a:prstGeom prst="rect">
            <a:avLst/>
          </a:prstGeom>
        </p:spPr>
      </p:pic>
    </p:spTree>
    <p:custDataLst>
      <p:tags r:id="rId1"/>
    </p:custDataLst>
    <p:extLst>
      <p:ext uri="{BB962C8B-B14F-4D97-AF65-F5344CB8AC3E}">
        <p14:creationId xmlns:p14="http://schemas.microsoft.com/office/powerpoint/2010/main" val="131737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250"/>
                                  </p:stCondLst>
                                  <p:childTnLst>
                                    <p:animEffect transition="out" filter="fade">
                                      <p:cBhvr>
                                        <p:cTn id="6" dur="500" tmFilter="0, 0; .2, .5; .8, .5; 1, 0"/>
                                        <p:tgtEl>
                                          <p:spTgt spid="38"/>
                                        </p:tgtEl>
                                      </p:cBhvr>
                                    </p:animEffect>
                                    <p:animScale>
                                      <p:cBhvr>
                                        <p:cTn id="7" dur="250" autoRev="1" fill="hold"/>
                                        <p:tgtEl>
                                          <p:spTgt spid="3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a:stretch/>
        </p:blipFill>
        <p:spPr>
          <a:xfrm>
            <a:off x="6088502" y="-76201"/>
            <a:ext cx="6103498" cy="6949441"/>
          </a:xfrm>
          <a:prstGeom prst="rect">
            <a:avLst/>
          </a:prstGeom>
        </p:spPr>
      </p:pic>
      <p:pic>
        <p:nvPicPr>
          <p:cNvPr id="22" name="Picture 21"/>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grpSp>
        <p:nvGrpSpPr>
          <p:cNvPr id="94" name="Group 93">
            <a:extLst>
              <a:ext uri="{FF2B5EF4-FFF2-40B4-BE49-F238E27FC236}">
                <a16:creationId xmlns:a16="http://schemas.microsoft.com/office/drawing/2014/main" id="{D822F3F4-702C-49C3-8D06-CE20D575A6B1}"/>
              </a:ext>
            </a:extLst>
          </p:cNvPr>
          <p:cNvGrpSpPr/>
          <p:nvPr/>
        </p:nvGrpSpPr>
        <p:grpSpPr>
          <a:xfrm>
            <a:off x="5010084" y="2170844"/>
            <a:ext cx="2156839" cy="2516312"/>
            <a:chOff x="630666" y="1870468"/>
            <a:chExt cx="2194562" cy="2560321"/>
          </a:xfrm>
        </p:grpSpPr>
        <p:sp>
          <p:nvSpPr>
            <p:cNvPr id="97" name="Flowchart: Manual Operation 96">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98" name="Freeform: Shape 6">
              <a:extLst>
                <a:ext uri="{FF2B5EF4-FFF2-40B4-BE49-F238E27FC236}">
                  <a16:creationId xmlns:a16="http://schemas.microsoft.com/office/drawing/2014/main" id="{5D3D4BA2-A523-41E2-8910-97EC2384FE6A}"/>
                </a:ext>
              </a:extLst>
            </p:cNvPr>
            <p:cNvSpPr/>
            <p:nvPr/>
          </p:nvSpPr>
          <p:spPr>
            <a:xfrm rot="5400000">
              <a:off x="447787" y="205334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11" name="Group 10"/>
          <p:cNvGrpSpPr/>
          <p:nvPr/>
        </p:nvGrpSpPr>
        <p:grpSpPr>
          <a:xfrm>
            <a:off x="5503728" y="2836866"/>
            <a:ext cx="1190244" cy="1190244"/>
            <a:chOff x="5503728" y="2836866"/>
            <a:chExt cx="1190244" cy="1190244"/>
          </a:xfrm>
        </p:grpSpPr>
        <p:grpSp>
          <p:nvGrpSpPr>
            <p:cNvPr id="9" name="Group 8"/>
            <p:cNvGrpSpPr/>
            <p:nvPr/>
          </p:nvGrpSpPr>
          <p:grpSpPr>
            <a:xfrm flipH="1">
              <a:off x="5756483" y="3101641"/>
              <a:ext cx="671538" cy="671538"/>
              <a:chOff x="5756483" y="3101641"/>
              <a:chExt cx="671538" cy="671538"/>
            </a:xfrm>
          </p:grpSpPr>
          <p:pic>
            <p:nvPicPr>
              <p:cNvPr id="2" name="Picture 1"/>
              <p:cNvPicPr>
                <a:picLocks noChangeAspect="1"/>
              </p:cNvPicPr>
              <p:nvPr/>
            </p:nvPicPr>
            <p:blipFill rotWithShape="1">
              <a:blip r:embed="rId8" cstate="screen">
                <a:extLst>
                  <a:ext uri="{28A0092B-C50C-407E-A947-70E740481C1C}">
                    <a14:useLocalDpi xmlns:a14="http://schemas.microsoft.com/office/drawing/2010/main"/>
                  </a:ext>
                </a:extLst>
              </a:blip>
              <a:srcRect r="49888"/>
              <a:stretch/>
            </p:blipFill>
            <p:spPr>
              <a:xfrm>
                <a:off x="5759941" y="3101641"/>
                <a:ext cx="336059" cy="665656"/>
              </a:xfrm>
              <a:prstGeom prst="rect">
                <a:avLst/>
              </a:prstGeom>
            </p:spPr>
          </p:pic>
          <p:sp>
            <p:nvSpPr>
              <p:cNvPr id="5" name="Oval 4"/>
              <p:cNvSpPr/>
              <p:nvPr/>
            </p:nvSpPr>
            <p:spPr>
              <a:xfrm>
                <a:off x="5756483" y="3101641"/>
                <a:ext cx="671538" cy="671538"/>
              </a:xfrm>
              <a:prstGeom prst="ellipse">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10" name="Oval 9"/>
            <p:cNvSpPr/>
            <p:nvPr/>
          </p:nvSpPr>
          <p:spPr>
            <a:xfrm>
              <a:off x="5503728" y="2836866"/>
              <a:ext cx="1190244" cy="1190244"/>
            </a:xfrm>
            <a:prstGeom prst="ellipse">
              <a:avLst/>
            </a:prstGeom>
            <a:noFill/>
            <a:ln w="28575" cap="rnd">
              <a:solidFill>
                <a:srgbClr val="FFFFFF"/>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99" name="TextBox 98">
            <a:extLst>
              <a:ext uri="{FF2B5EF4-FFF2-40B4-BE49-F238E27FC236}">
                <a16:creationId xmlns:a16="http://schemas.microsoft.com/office/drawing/2014/main" id="{2D6E3723-E1C7-404D-8940-A5F951B598F8}"/>
              </a:ext>
            </a:extLst>
          </p:cNvPr>
          <p:cNvSpPr txBox="1"/>
          <p:nvPr/>
        </p:nvSpPr>
        <p:spPr>
          <a:xfrm>
            <a:off x="992625" y="2543599"/>
            <a:ext cx="3471257" cy="1815882"/>
          </a:xfrm>
          <a:prstGeom prst="rect">
            <a:avLst/>
          </a:prstGeom>
          <a:noFill/>
        </p:spPr>
        <p:txBody>
          <a:bodyPr wrap="square" rtlCol="0">
            <a:spAutoFit/>
          </a:bodyPr>
          <a:lstStyle/>
          <a:p>
            <a:pPr algn="ctr"/>
            <a:r>
              <a:rPr lang="en-US" sz="2800" dirty="0">
                <a:solidFill>
                  <a:srgbClr val="7F7F7F"/>
                </a:solidFill>
                <a:latin typeface="Calibri Light" panose="020F0302020204030204" pitchFamily="34" charset="0"/>
                <a:cs typeface="Calibri Light" panose="020F0302020204030204" pitchFamily="34" charset="0"/>
              </a:rPr>
              <a:t>Two of the most powerful words: what you put after them shapes your reality.</a:t>
            </a:r>
          </a:p>
        </p:txBody>
      </p:sp>
      <p:sp>
        <p:nvSpPr>
          <p:cNvPr id="100" name="TextBox 99">
            <a:extLst>
              <a:ext uri="{FF2B5EF4-FFF2-40B4-BE49-F238E27FC236}">
                <a16:creationId xmlns:a16="http://schemas.microsoft.com/office/drawing/2014/main" id="{354507D8-2A10-4B23-94A6-0401BDA1E526}"/>
              </a:ext>
            </a:extLst>
          </p:cNvPr>
          <p:cNvSpPr txBox="1"/>
          <p:nvPr/>
        </p:nvSpPr>
        <p:spPr>
          <a:xfrm>
            <a:off x="1420782" y="1620269"/>
            <a:ext cx="2614945" cy="923330"/>
          </a:xfrm>
          <a:prstGeom prst="rect">
            <a:avLst/>
          </a:prstGeom>
          <a:noFill/>
        </p:spPr>
        <p:txBody>
          <a:bodyPr wrap="square" rtlCol="0">
            <a:spAutoFit/>
          </a:bodyPr>
          <a:lstStyle/>
          <a:p>
            <a:pPr algn="ctr"/>
            <a:r>
              <a:rPr lang="en-US" sz="5400" b="1" spc="600" dirty="0">
                <a:solidFill>
                  <a:srgbClr val="CA5D4E"/>
                </a:solidFill>
                <a:effectLst>
                  <a:outerShdw blurRad="38100" dist="38100" dir="2700000" algn="tl">
                    <a:srgbClr val="000000">
                      <a:alpha val="43137"/>
                    </a:srgbClr>
                  </a:outerShdw>
                </a:effectLst>
                <a:latin typeface="Century Gothic" panose="020B0502020202020204" pitchFamily="34" charset="0"/>
              </a:rPr>
              <a:t>I AM</a:t>
            </a:r>
          </a:p>
        </p:txBody>
      </p:sp>
      <p:pic>
        <p:nvPicPr>
          <p:cNvPr id="4" name="Picture 3">
            <a:extLst>
              <a:ext uri="{FF2B5EF4-FFF2-40B4-BE49-F238E27FC236}">
                <a16:creationId xmlns:a16="http://schemas.microsoft.com/office/drawing/2014/main" id="{6C7F0D0E-7A52-4452-9EA3-2A383D3E0F7F}"/>
              </a:ext>
            </a:extLst>
          </p:cNvPr>
          <p:cNvPicPr>
            <a:picLocks noChangeAspect="1"/>
          </p:cNvPicPr>
          <p:nvPr/>
        </p:nvPicPr>
        <p:blipFill>
          <a:blip r:embed="rId9"/>
          <a:stretch>
            <a:fillRect/>
          </a:stretch>
        </p:blipFill>
        <p:spPr>
          <a:xfrm>
            <a:off x="177053" y="6000069"/>
            <a:ext cx="1365622" cy="566977"/>
          </a:xfrm>
          <a:prstGeom prst="rect">
            <a:avLst/>
          </a:prstGeom>
        </p:spPr>
      </p:pic>
    </p:spTree>
    <p:custDataLst>
      <p:tags r:id="rId1"/>
    </p:custDataLst>
    <p:extLst>
      <p:ext uri="{BB962C8B-B14F-4D97-AF65-F5344CB8AC3E}">
        <p14:creationId xmlns:p14="http://schemas.microsoft.com/office/powerpoint/2010/main" val="1976252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p:blipFill>
        <p:spPr>
          <a:xfrm>
            <a:off x="0" y="0"/>
            <a:ext cx="6085840" cy="6858000"/>
          </a:xfrm>
          <a:prstGeom prst="rect">
            <a:avLst/>
          </a:prstGeom>
        </p:spPr>
      </p:pic>
      <p:sp>
        <p:nvSpPr>
          <p:cNvPr id="10" name="TextBox 9">
            <a:extLst>
              <a:ext uri="{FF2B5EF4-FFF2-40B4-BE49-F238E27FC236}">
                <a16:creationId xmlns:a16="http://schemas.microsoft.com/office/drawing/2014/main" id="{2D6E3723-E1C7-404D-8940-A5F951B598F8}"/>
              </a:ext>
            </a:extLst>
          </p:cNvPr>
          <p:cNvSpPr txBox="1"/>
          <p:nvPr/>
        </p:nvSpPr>
        <p:spPr>
          <a:xfrm>
            <a:off x="7495244" y="2725668"/>
            <a:ext cx="3566452" cy="1384995"/>
          </a:xfrm>
          <a:prstGeom prst="rect">
            <a:avLst/>
          </a:prstGeom>
          <a:noFill/>
        </p:spPr>
        <p:txBody>
          <a:bodyPr wrap="square" rtlCol="0">
            <a:spAutoFit/>
          </a:bodyPr>
          <a:lstStyle/>
          <a:p>
            <a:pPr algn="ctr"/>
            <a:r>
              <a:rPr lang="en-US" sz="2800" dirty="0">
                <a:solidFill>
                  <a:srgbClr val="88C040"/>
                </a:solidFill>
                <a:latin typeface="Calibri Light" panose="020F0302020204030204" pitchFamily="34" charset="0"/>
                <a:cs typeface="Calibri Light" panose="020F0302020204030204" pitchFamily="34" charset="0"/>
              </a:rPr>
              <a:t>Think about your </a:t>
            </a:r>
            <a:r>
              <a:rPr lang="en-US" sz="2800" b="1" dirty="0">
                <a:solidFill>
                  <a:srgbClr val="88C040"/>
                </a:solidFill>
                <a:latin typeface="Calibri Light" panose="020F0302020204030204" pitchFamily="34" charset="0"/>
                <a:cs typeface="Calibri Light" panose="020F0302020204030204" pitchFamily="34" charset="0"/>
              </a:rPr>
              <a:t>self-concept</a:t>
            </a:r>
            <a:r>
              <a:rPr lang="en-US" sz="2800" dirty="0">
                <a:solidFill>
                  <a:srgbClr val="88C040"/>
                </a:solidFill>
                <a:latin typeface="Calibri Light" panose="020F0302020204030204" pitchFamily="34" charset="0"/>
                <a:cs typeface="Calibri Light" panose="020F0302020204030204" pitchFamily="34" charset="0"/>
              </a:rPr>
              <a:t> in regards to spending money.</a:t>
            </a:r>
          </a:p>
        </p:txBody>
      </p:sp>
      <p:pic>
        <p:nvPicPr>
          <p:cNvPr id="22" name="Picture 21"/>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grpSp>
        <p:nvGrpSpPr>
          <p:cNvPr id="3" name="Group 2"/>
          <p:cNvGrpSpPr/>
          <p:nvPr/>
        </p:nvGrpSpPr>
        <p:grpSpPr>
          <a:xfrm>
            <a:off x="7365708" y="-15240"/>
            <a:ext cx="4649239" cy="1667264"/>
            <a:chOff x="7365708" y="0"/>
            <a:chExt cx="4649239" cy="1667264"/>
          </a:xfrm>
        </p:grpSpPr>
        <p:sp>
          <p:nvSpPr>
            <p:cNvPr id="8" name="TextBox 7">
              <a:extLst>
                <a:ext uri="{FF2B5EF4-FFF2-40B4-BE49-F238E27FC236}">
                  <a16:creationId xmlns:a16="http://schemas.microsoft.com/office/drawing/2014/main" id="{E742F038-7124-4F62-80E7-5DCD31A1CC93}"/>
                </a:ext>
              </a:extLst>
            </p:cNvPr>
            <p:cNvSpPr txBox="1"/>
            <p:nvPr/>
          </p:nvSpPr>
          <p:spPr>
            <a:xfrm>
              <a:off x="7365708" y="1082489"/>
              <a:ext cx="4649239" cy="584775"/>
            </a:xfrm>
            <a:prstGeom prst="rect">
              <a:avLst/>
            </a:prstGeom>
            <a:noFill/>
          </p:spPr>
          <p:txBody>
            <a:bodyPr wrap="square" rtlCol="0">
              <a:spAutoFit/>
            </a:bodyPr>
            <a:lstStyle/>
            <a:p>
              <a:r>
                <a:rPr lang="en-US" sz="3200" dirty="0">
                  <a:solidFill>
                    <a:prstClr val="black">
                      <a:lumMod val="50000"/>
                      <a:lumOff val="50000"/>
                    </a:prstClr>
                  </a:solidFill>
                  <a:latin typeface="Century Gothic" panose="020B0502020202020204" pitchFamily="34" charset="0"/>
                </a:rPr>
                <a:t>SPENDING</a:t>
              </a:r>
              <a:r>
                <a:rPr lang="en-US" sz="3200" b="1" dirty="0">
                  <a:solidFill>
                    <a:prstClr val="black">
                      <a:lumMod val="50000"/>
                      <a:lumOff val="50000"/>
                    </a:prstClr>
                  </a:solidFill>
                  <a:latin typeface="Century Gothic" panose="020B0502020202020204" pitchFamily="34" charset="0"/>
                </a:rPr>
                <a:t> HABITS</a:t>
              </a:r>
            </a:p>
          </p:txBody>
        </p:sp>
        <p:cxnSp>
          <p:nvCxnSpPr>
            <p:cNvPr id="6" name="Straight Connector 5"/>
            <p:cNvCxnSpPr/>
            <p:nvPr/>
          </p:nvCxnSpPr>
          <p:spPr>
            <a:xfrm>
              <a:off x="7365708" y="0"/>
              <a:ext cx="0" cy="1561207"/>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D822F3F4-702C-49C3-8D06-CE20D575A6B1}"/>
              </a:ext>
            </a:extLst>
          </p:cNvPr>
          <p:cNvGrpSpPr/>
          <p:nvPr/>
        </p:nvGrpSpPr>
        <p:grpSpPr>
          <a:xfrm>
            <a:off x="5000726" y="2163035"/>
            <a:ext cx="2170228" cy="2531930"/>
            <a:chOff x="632989" y="1862399"/>
            <a:chExt cx="2194562" cy="2560320"/>
          </a:xfrm>
        </p:grpSpPr>
        <p:sp>
          <p:nvSpPr>
            <p:cNvPr id="13" name="Flowchart: Manual Operation 12">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4"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15" name="Oval 14"/>
          <p:cNvSpPr/>
          <p:nvPr/>
        </p:nvSpPr>
        <p:spPr>
          <a:xfrm>
            <a:off x="5503728" y="2836866"/>
            <a:ext cx="1190244" cy="1190244"/>
          </a:xfrm>
          <a:prstGeom prst="ellipse">
            <a:avLst/>
          </a:prstGeom>
          <a:noFill/>
          <a:ln w="28575" cap="rnd">
            <a:solidFill>
              <a:srgbClr val="FFFFFF"/>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rgbClr val="F3F3F3"/>
                </a:solidFill>
              </a:rPr>
              <a:t>?</a:t>
            </a:r>
          </a:p>
        </p:txBody>
      </p:sp>
      <p:pic>
        <p:nvPicPr>
          <p:cNvPr id="4" name="Picture 3">
            <a:extLst>
              <a:ext uri="{FF2B5EF4-FFF2-40B4-BE49-F238E27FC236}">
                <a16:creationId xmlns:a16="http://schemas.microsoft.com/office/drawing/2014/main" id="{4AF3FA0F-3CA5-49C6-8BF4-A45D4704E9F6}"/>
              </a:ext>
            </a:extLst>
          </p:cNvPr>
          <p:cNvPicPr>
            <a:picLocks noChangeAspect="1"/>
          </p:cNvPicPr>
          <p:nvPr/>
        </p:nvPicPr>
        <p:blipFill>
          <a:blip r:embed="rId8"/>
          <a:stretch>
            <a:fillRect/>
          </a:stretch>
        </p:blipFill>
        <p:spPr>
          <a:xfrm>
            <a:off x="6222778" y="6129476"/>
            <a:ext cx="1365622" cy="566977"/>
          </a:xfrm>
          <a:prstGeom prst="rect">
            <a:avLst/>
          </a:prstGeom>
        </p:spPr>
      </p:pic>
    </p:spTree>
    <p:custDataLst>
      <p:tags r:id="rId1"/>
    </p:custDataLst>
    <p:extLst>
      <p:ext uri="{BB962C8B-B14F-4D97-AF65-F5344CB8AC3E}">
        <p14:creationId xmlns:p14="http://schemas.microsoft.com/office/powerpoint/2010/main" val="470225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52444" y="2423620"/>
            <a:ext cx="3900051" cy="4434380"/>
          </a:xfrm>
          <a:prstGeom prst="rect">
            <a:avLst/>
          </a:prstGeom>
          <a:effectLst>
            <a:outerShdw blurRad="50800" dist="38100" algn="l" rotWithShape="0">
              <a:prstClr val="black">
                <a:alpha val="40000"/>
              </a:prstClr>
            </a:outerShdw>
          </a:effectLst>
        </p:spPr>
      </p:pic>
      <p:pic>
        <p:nvPicPr>
          <p:cNvPr id="57" name="Picture 2">
            <a:hlinkClick r:id="rId5"/>
          </p:cNvPr>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rcRect/>
          <a:stretch/>
        </p:blipFill>
        <p:spPr bwMode="auto">
          <a:xfrm>
            <a:off x="8279039" y="2423620"/>
            <a:ext cx="3752959" cy="4433664"/>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6" name="Picture 2"/>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169235" y="2423620"/>
            <a:ext cx="3758856" cy="4434380"/>
          </a:xfrm>
          <a:prstGeom prst="rect">
            <a:avLst/>
          </a:prstGeom>
          <a:noFill/>
          <a:ln>
            <a:noFill/>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D822F3F4-702C-49C3-8D06-CE20D575A6B1}"/>
              </a:ext>
            </a:extLst>
          </p:cNvPr>
          <p:cNvGrpSpPr/>
          <p:nvPr/>
        </p:nvGrpSpPr>
        <p:grpSpPr>
          <a:xfrm>
            <a:off x="970243" y="412806"/>
            <a:ext cx="2156839" cy="2516312"/>
            <a:chOff x="630666" y="1870468"/>
            <a:chExt cx="2194562" cy="2560321"/>
          </a:xfrm>
        </p:grpSpPr>
        <p:sp>
          <p:nvSpPr>
            <p:cNvPr id="25" name="Flowchart: Manual Operation 24">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6" name="Freeform: Shape 6">
              <a:extLst>
                <a:ext uri="{FF2B5EF4-FFF2-40B4-BE49-F238E27FC236}">
                  <a16:creationId xmlns:a16="http://schemas.microsoft.com/office/drawing/2014/main" id="{5D3D4BA2-A523-41E2-8910-97EC2384FE6A}"/>
                </a:ext>
              </a:extLst>
            </p:cNvPr>
            <p:cNvSpPr/>
            <p:nvPr/>
          </p:nvSpPr>
          <p:spPr>
            <a:xfrm rot="5400000">
              <a:off x="447787" y="205334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28" name="Group 27">
            <a:extLst>
              <a:ext uri="{FF2B5EF4-FFF2-40B4-BE49-F238E27FC236}">
                <a16:creationId xmlns:a16="http://schemas.microsoft.com/office/drawing/2014/main" id="{D822F3F4-702C-49C3-8D06-CE20D575A6B1}"/>
              </a:ext>
            </a:extLst>
          </p:cNvPr>
          <p:cNvGrpSpPr/>
          <p:nvPr/>
        </p:nvGrpSpPr>
        <p:grpSpPr>
          <a:xfrm>
            <a:off x="5064034" y="416796"/>
            <a:ext cx="2156839" cy="2516312"/>
            <a:chOff x="630666" y="1870468"/>
            <a:chExt cx="2194562" cy="2560321"/>
          </a:xfrm>
        </p:grpSpPr>
        <p:sp>
          <p:nvSpPr>
            <p:cNvPr id="38" name="Flowchart: Manual Operation 37">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39" name="Freeform: Shape 6">
              <a:extLst>
                <a:ext uri="{FF2B5EF4-FFF2-40B4-BE49-F238E27FC236}">
                  <a16:creationId xmlns:a16="http://schemas.microsoft.com/office/drawing/2014/main" id="{5D3D4BA2-A523-41E2-8910-97EC2384FE6A}"/>
                </a:ext>
              </a:extLst>
            </p:cNvPr>
            <p:cNvSpPr/>
            <p:nvPr/>
          </p:nvSpPr>
          <p:spPr>
            <a:xfrm rot="5400000">
              <a:off x="447787" y="205334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40" name="Group 39">
            <a:extLst>
              <a:ext uri="{FF2B5EF4-FFF2-40B4-BE49-F238E27FC236}">
                <a16:creationId xmlns:a16="http://schemas.microsoft.com/office/drawing/2014/main" id="{D822F3F4-702C-49C3-8D06-CE20D575A6B1}"/>
              </a:ext>
            </a:extLst>
          </p:cNvPr>
          <p:cNvGrpSpPr/>
          <p:nvPr/>
        </p:nvGrpSpPr>
        <p:grpSpPr>
          <a:xfrm>
            <a:off x="9157825" y="404875"/>
            <a:ext cx="2156839" cy="2516312"/>
            <a:chOff x="630666" y="1870468"/>
            <a:chExt cx="2194562" cy="2560321"/>
          </a:xfrm>
        </p:grpSpPr>
        <p:sp>
          <p:nvSpPr>
            <p:cNvPr id="42" name="Flowchart: Manual Operation 41">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43" name="Freeform: Shape 6">
              <a:extLst>
                <a:ext uri="{FF2B5EF4-FFF2-40B4-BE49-F238E27FC236}">
                  <a16:creationId xmlns:a16="http://schemas.microsoft.com/office/drawing/2014/main" id="{5D3D4BA2-A523-41E2-8910-97EC2384FE6A}"/>
                </a:ext>
              </a:extLst>
            </p:cNvPr>
            <p:cNvSpPr/>
            <p:nvPr/>
          </p:nvSpPr>
          <p:spPr>
            <a:xfrm rot="5400000">
              <a:off x="447787" y="205334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44" name="TextBox 43">
            <a:extLst>
              <a:ext uri="{FF2B5EF4-FFF2-40B4-BE49-F238E27FC236}">
                <a16:creationId xmlns:a16="http://schemas.microsoft.com/office/drawing/2014/main" id="{354507D8-2A10-4B23-94A6-0401BDA1E526}"/>
              </a:ext>
            </a:extLst>
          </p:cNvPr>
          <p:cNvSpPr txBox="1"/>
          <p:nvPr/>
        </p:nvSpPr>
        <p:spPr>
          <a:xfrm>
            <a:off x="966833" y="1459010"/>
            <a:ext cx="2163660" cy="400110"/>
          </a:xfrm>
          <a:prstGeom prst="rect">
            <a:avLst/>
          </a:prstGeom>
          <a:noFill/>
        </p:spPr>
        <p:txBody>
          <a:bodyPr wrap="square" rtlCol="0">
            <a:spAutoFit/>
          </a:bodyPr>
          <a:lstStyle/>
          <a:p>
            <a:pPr algn="ctr"/>
            <a:r>
              <a:rPr lang="en-US" sz="2000" b="1" spc="600" dirty="0">
                <a:solidFill>
                  <a:srgbClr val="FFFFFF"/>
                </a:solidFill>
                <a:latin typeface="Century Gothic" panose="020B0502020202020204" pitchFamily="34" charset="0"/>
              </a:rPr>
              <a:t>BEHAVIOR</a:t>
            </a:r>
          </a:p>
        </p:txBody>
      </p:sp>
      <p:sp>
        <p:nvSpPr>
          <p:cNvPr id="45" name="TextBox 44">
            <a:extLst>
              <a:ext uri="{FF2B5EF4-FFF2-40B4-BE49-F238E27FC236}">
                <a16:creationId xmlns:a16="http://schemas.microsoft.com/office/drawing/2014/main" id="{354507D8-2A10-4B23-94A6-0401BDA1E526}"/>
              </a:ext>
            </a:extLst>
          </p:cNvPr>
          <p:cNvSpPr txBox="1"/>
          <p:nvPr/>
        </p:nvSpPr>
        <p:spPr>
          <a:xfrm>
            <a:off x="5060623" y="1305122"/>
            <a:ext cx="2160250" cy="707886"/>
          </a:xfrm>
          <a:prstGeom prst="rect">
            <a:avLst/>
          </a:prstGeom>
          <a:noFill/>
        </p:spPr>
        <p:txBody>
          <a:bodyPr wrap="square" rtlCol="0">
            <a:spAutoFit/>
          </a:bodyPr>
          <a:lstStyle/>
          <a:p>
            <a:pPr algn="ctr"/>
            <a:r>
              <a:rPr lang="en-US" sz="2000" b="1" spc="600" dirty="0">
                <a:solidFill>
                  <a:srgbClr val="FFFFFF"/>
                </a:solidFill>
                <a:latin typeface="Century Gothic" panose="020B0502020202020204" pitchFamily="34" charset="0"/>
              </a:rPr>
              <a:t>SELF-IMAGE</a:t>
            </a:r>
          </a:p>
        </p:txBody>
      </p:sp>
      <p:sp>
        <p:nvSpPr>
          <p:cNvPr id="46" name="TextBox 45">
            <a:extLst>
              <a:ext uri="{FF2B5EF4-FFF2-40B4-BE49-F238E27FC236}">
                <a16:creationId xmlns:a16="http://schemas.microsoft.com/office/drawing/2014/main" id="{354507D8-2A10-4B23-94A6-0401BDA1E526}"/>
              </a:ext>
            </a:extLst>
          </p:cNvPr>
          <p:cNvSpPr txBox="1"/>
          <p:nvPr/>
        </p:nvSpPr>
        <p:spPr>
          <a:xfrm>
            <a:off x="9157825" y="1305122"/>
            <a:ext cx="2160250" cy="707886"/>
          </a:xfrm>
          <a:prstGeom prst="rect">
            <a:avLst/>
          </a:prstGeom>
          <a:noFill/>
        </p:spPr>
        <p:txBody>
          <a:bodyPr wrap="square" rtlCol="0">
            <a:spAutoFit/>
          </a:bodyPr>
          <a:lstStyle/>
          <a:p>
            <a:pPr algn="ctr"/>
            <a:r>
              <a:rPr lang="en-US" sz="2000" b="1" spc="600" dirty="0">
                <a:solidFill>
                  <a:srgbClr val="FFFFFF"/>
                </a:solidFill>
                <a:latin typeface="Century Gothic" panose="020B0502020202020204" pitchFamily="34" charset="0"/>
              </a:rPr>
              <a:t>MENTAL STRESS</a:t>
            </a:r>
          </a:p>
        </p:txBody>
      </p:sp>
      <p:grpSp>
        <p:nvGrpSpPr>
          <p:cNvPr id="47" name="Group 46"/>
          <p:cNvGrpSpPr/>
          <p:nvPr/>
        </p:nvGrpSpPr>
        <p:grpSpPr>
          <a:xfrm>
            <a:off x="0" y="5304659"/>
            <a:ext cx="12192000" cy="958533"/>
            <a:chOff x="0" y="4569282"/>
            <a:chExt cx="9144000" cy="958533"/>
          </a:xfrm>
          <a:solidFill>
            <a:schemeClr val="accent6"/>
          </a:solidFill>
        </p:grpSpPr>
        <p:sp>
          <p:nvSpPr>
            <p:cNvPr id="48" name="Rectangle 47"/>
            <p:cNvSpPr/>
            <p:nvPr/>
          </p:nvSpPr>
          <p:spPr>
            <a:xfrm>
              <a:off x="0" y="4569282"/>
              <a:ext cx="9144000" cy="9585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49" name="Text Placeholder 1"/>
            <p:cNvSpPr txBox="1">
              <a:spLocks/>
            </p:cNvSpPr>
            <p:nvPr/>
          </p:nvSpPr>
          <p:spPr>
            <a:xfrm>
              <a:off x="1" y="4651008"/>
              <a:ext cx="9140621" cy="815848"/>
            </a:xfrm>
            <a:prstGeom prst="rect">
              <a:avLst/>
            </a:prstGeom>
            <a:grpFill/>
          </p:spPr>
          <p:txBody>
            <a:bodyPr/>
            <a:lstStyle>
              <a:lvl1pPr marL="0" indent="0" algn="ctr" defTabSz="914400" rtl="0" eaLnBrk="1" latinLnBrk="0" hangingPunct="1">
                <a:lnSpc>
                  <a:spcPct val="90000"/>
                </a:lnSpc>
                <a:spcBef>
                  <a:spcPts val="1000"/>
                </a:spcBef>
                <a:buFont typeface="Arial"/>
                <a:buNone/>
                <a:defRPr sz="1600" kern="1200" baseline="0">
                  <a:solidFill>
                    <a:schemeClr val="tx1">
                      <a:lumMod val="65000"/>
                      <a:lumOff val="35000"/>
                    </a:schemeClr>
                  </a:solidFill>
                  <a:latin typeface="+mj-lt"/>
                  <a:ea typeface="Franklin Gothic Medium" charset="0"/>
                  <a:cs typeface="Franklin Gothic Medium"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pPr>
              <a:r>
                <a:rPr lang="en-US" sz="4300" spc="600" dirty="0">
                  <a:solidFill>
                    <a:prstClr val="white"/>
                  </a:solidFill>
                  <a:latin typeface="Century Gothic" charset="0"/>
                  <a:ea typeface="Century Gothic" charset="0"/>
                  <a:cs typeface="Century Gothic" charset="0"/>
                </a:rPr>
                <a:t>COGNITIVE</a:t>
              </a:r>
              <a:r>
                <a:rPr lang="en-US" sz="4300" b="1" spc="600" dirty="0">
                  <a:solidFill>
                    <a:prstClr val="white"/>
                  </a:solidFill>
                  <a:latin typeface="Century Gothic" charset="0"/>
                  <a:ea typeface="Century Gothic" charset="0"/>
                  <a:cs typeface="Century Gothic" charset="0"/>
                </a:rPr>
                <a:t> DISSONANCE</a:t>
              </a:r>
            </a:p>
          </p:txBody>
        </p:sp>
      </p:grpSp>
    </p:spTree>
    <p:custDataLst>
      <p:tags r:id="rId1"/>
    </p:custDataLst>
    <p:extLst>
      <p:ext uri="{BB962C8B-B14F-4D97-AF65-F5344CB8AC3E}">
        <p14:creationId xmlns:p14="http://schemas.microsoft.com/office/powerpoint/2010/main" val="193673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25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750"/>
                                        <p:tgtEl>
                                          <p:spTgt spid="56"/>
                                        </p:tgtEl>
                                      </p:cBhvr>
                                    </p:animEffect>
                                    <p:anim calcmode="lin" valueType="num">
                                      <p:cBhvr>
                                        <p:cTn id="8" dur="750" fill="hold"/>
                                        <p:tgtEl>
                                          <p:spTgt spid="56"/>
                                        </p:tgtEl>
                                        <p:attrNameLst>
                                          <p:attrName>ppt_x</p:attrName>
                                        </p:attrNameLst>
                                      </p:cBhvr>
                                      <p:tavLst>
                                        <p:tav tm="0">
                                          <p:val>
                                            <p:strVal val="#ppt_x"/>
                                          </p:val>
                                        </p:tav>
                                        <p:tav tm="100000">
                                          <p:val>
                                            <p:strVal val="#ppt_x"/>
                                          </p:val>
                                        </p:tav>
                                      </p:tavLst>
                                    </p:anim>
                                    <p:anim calcmode="lin" valueType="num">
                                      <p:cBhvr>
                                        <p:cTn id="9" dur="750" fill="hold"/>
                                        <p:tgtEl>
                                          <p:spTgt spid="5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50"/>
                                        <p:tgtEl>
                                          <p:spTgt spid="4"/>
                                        </p:tgtEl>
                                      </p:cBhvr>
                                    </p:animEffect>
                                    <p:anim calcmode="lin" valueType="num">
                                      <p:cBhvr>
                                        <p:cTn id="14" dur="750" fill="hold"/>
                                        <p:tgtEl>
                                          <p:spTgt spid="4"/>
                                        </p:tgtEl>
                                        <p:attrNameLst>
                                          <p:attrName>ppt_x</p:attrName>
                                        </p:attrNameLst>
                                      </p:cBhvr>
                                      <p:tavLst>
                                        <p:tav tm="0">
                                          <p:val>
                                            <p:strVal val="#ppt_x"/>
                                          </p:val>
                                        </p:tav>
                                        <p:tav tm="100000">
                                          <p:val>
                                            <p:strVal val="#ppt_x"/>
                                          </p:val>
                                        </p:tav>
                                      </p:tavLst>
                                    </p:anim>
                                    <p:anim calcmode="lin" valueType="num">
                                      <p:cBhvr>
                                        <p:cTn id="15" dur="75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250"/>
                            </p:stCondLst>
                            <p:childTnLst>
                              <p:par>
                                <p:cTn id="17" presetID="47" presetClass="entr" presetSubtype="0" fill="hold" nodeType="afterEffect">
                                  <p:stCondLst>
                                    <p:cond delay="50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750"/>
                                        <p:tgtEl>
                                          <p:spTgt spid="57"/>
                                        </p:tgtEl>
                                      </p:cBhvr>
                                    </p:animEffect>
                                    <p:anim calcmode="lin" valueType="num">
                                      <p:cBhvr>
                                        <p:cTn id="20" dur="750" fill="hold"/>
                                        <p:tgtEl>
                                          <p:spTgt spid="57"/>
                                        </p:tgtEl>
                                        <p:attrNameLst>
                                          <p:attrName>ppt_x</p:attrName>
                                        </p:attrNameLst>
                                      </p:cBhvr>
                                      <p:tavLst>
                                        <p:tav tm="0">
                                          <p:val>
                                            <p:strVal val="#ppt_x"/>
                                          </p:val>
                                        </p:tav>
                                        <p:tav tm="100000">
                                          <p:val>
                                            <p:strVal val="#ppt_x"/>
                                          </p:val>
                                        </p:tav>
                                      </p:tavLst>
                                    </p:anim>
                                    <p:anim calcmode="lin" valueType="num">
                                      <p:cBhvr>
                                        <p:cTn id="21" dur="75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7"/>
                                        </p:tgtEl>
                                        <p:attrNameLst>
                                          <p:attrName>style.visibility</p:attrName>
                                        </p:attrNameLst>
                                      </p:cBhvr>
                                      <p:to>
                                        <p:strVal val="visible"/>
                                      </p:to>
                                    </p:set>
                                    <p:anim calcmode="lin" valueType="num">
                                      <p:cBhvr additive="base">
                                        <p:cTn id="26" dur="1000" fill="hold"/>
                                        <p:tgtEl>
                                          <p:spTgt spid="47"/>
                                        </p:tgtEl>
                                        <p:attrNameLst>
                                          <p:attrName>ppt_x</p:attrName>
                                        </p:attrNameLst>
                                      </p:cBhvr>
                                      <p:tavLst>
                                        <p:tav tm="0">
                                          <p:val>
                                            <p:strVal val="#ppt_x"/>
                                          </p:val>
                                        </p:tav>
                                        <p:tav tm="100000">
                                          <p:val>
                                            <p:strVal val="#ppt_x"/>
                                          </p:val>
                                        </p:tav>
                                      </p:tavLst>
                                    </p:anim>
                                    <p:anim calcmode="lin" valueType="num">
                                      <p:cBhvr additive="base">
                                        <p:cTn id="27" dur="10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cstate="screen">
            <a:extLst>
              <a:ext uri="{BEBA8EAE-BF5A-486C-A8C5-ECC9F3942E4B}">
                <a14:imgProps xmlns:a14="http://schemas.microsoft.com/office/drawing/2010/main">
                  <a14:imgLayer r:embed="rId5">
                    <a14:imgEffect>
                      <a14:artisticBlur/>
                    </a14:imgEffect>
                    <a14:imgEffect>
                      <a14:saturation sat="66000"/>
                    </a14:imgEffect>
                  </a14:imgLayer>
                </a14:imgProps>
              </a:ext>
              <a:ext uri="{28A0092B-C50C-407E-A947-70E740481C1C}">
                <a14:useLocalDpi xmlns:a14="http://schemas.microsoft.com/office/drawing/2010/main"/>
              </a:ext>
            </a:extLst>
          </a:blip>
          <a:srcRect r="-10"/>
          <a:stretch/>
        </p:blipFill>
        <p:spPr>
          <a:xfrm>
            <a:off x="-93785" y="-70338"/>
            <a:ext cx="12379569" cy="6963507"/>
          </a:xfrm>
          <a:prstGeom prst="rect">
            <a:avLst/>
          </a:prstGeom>
        </p:spPr>
      </p:pic>
      <p:pic>
        <p:nvPicPr>
          <p:cNvPr id="22" name="Picture 21"/>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grpSp>
        <p:nvGrpSpPr>
          <p:cNvPr id="93" name="Group 92">
            <a:extLst>
              <a:ext uri="{FF2B5EF4-FFF2-40B4-BE49-F238E27FC236}">
                <a16:creationId xmlns:a16="http://schemas.microsoft.com/office/drawing/2014/main" id="{D822F3F4-702C-49C3-8D06-CE20D575A6B1}"/>
              </a:ext>
            </a:extLst>
          </p:cNvPr>
          <p:cNvGrpSpPr/>
          <p:nvPr/>
        </p:nvGrpSpPr>
        <p:grpSpPr>
          <a:xfrm>
            <a:off x="5010084" y="2170844"/>
            <a:ext cx="2156839" cy="2516312"/>
            <a:chOff x="630666" y="1870468"/>
            <a:chExt cx="2194562" cy="2560321"/>
          </a:xfrm>
        </p:grpSpPr>
        <p:sp>
          <p:nvSpPr>
            <p:cNvPr id="94" name="Flowchart: Manual Operation 93">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96" name="Freeform: Shape 6">
              <a:extLst>
                <a:ext uri="{FF2B5EF4-FFF2-40B4-BE49-F238E27FC236}">
                  <a16:creationId xmlns:a16="http://schemas.microsoft.com/office/drawing/2014/main" id="{5D3D4BA2-A523-41E2-8910-97EC2384FE6A}"/>
                </a:ext>
              </a:extLst>
            </p:cNvPr>
            <p:cNvSpPr/>
            <p:nvPr/>
          </p:nvSpPr>
          <p:spPr>
            <a:xfrm rot="5400000">
              <a:off x="447787" y="205334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97" name="Rectangle 96"/>
          <p:cNvSpPr/>
          <p:nvPr/>
        </p:nvSpPr>
        <p:spPr>
          <a:xfrm>
            <a:off x="5520633" y="2791183"/>
            <a:ext cx="1148316" cy="1269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0" dirty="0">
                <a:solidFill>
                  <a:srgbClr val="FFFFFF"/>
                </a:solidFill>
                <a:latin typeface="Bahnschrift Light Condensed" panose="020B0502040204020203" pitchFamily="34" charset="0"/>
              </a:rPr>
              <a:t>S</a:t>
            </a:r>
          </a:p>
        </p:txBody>
      </p:sp>
      <p:cxnSp>
        <p:nvCxnSpPr>
          <p:cNvPr id="98" name="Straight Connector 97"/>
          <p:cNvCxnSpPr/>
          <p:nvPr/>
        </p:nvCxnSpPr>
        <p:spPr>
          <a:xfrm>
            <a:off x="6094791" y="2901570"/>
            <a:ext cx="0" cy="1153895"/>
          </a:xfrm>
          <a:prstGeom prst="line">
            <a:avLst/>
          </a:prstGeom>
          <a:ln w="38100" cap="rnd">
            <a:solidFill>
              <a:srgbClr val="FFFFFF"/>
            </a:solidFill>
            <a:prstDash val="sysDot"/>
            <a:round/>
          </a:ln>
        </p:spPr>
        <p:style>
          <a:lnRef idx="1">
            <a:schemeClr val="accent1"/>
          </a:lnRef>
          <a:fillRef idx="0">
            <a:schemeClr val="accent1"/>
          </a:fillRef>
          <a:effectRef idx="0">
            <a:schemeClr val="accent1"/>
          </a:effectRef>
          <a:fontRef idx="minor">
            <a:schemeClr val="tx1"/>
          </a:fontRef>
        </p:style>
      </p:cxnSp>
      <p:sp>
        <p:nvSpPr>
          <p:cNvPr id="119" name="Rectangle 118"/>
          <p:cNvSpPr/>
          <p:nvPr/>
        </p:nvSpPr>
        <p:spPr>
          <a:xfrm>
            <a:off x="577580" y="1920347"/>
            <a:ext cx="3758856" cy="3116340"/>
          </a:xfrm>
          <a:prstGeom prst="rect">
            <a:avLst/>
          </a:prstGeom>
          <a:solidFill>
            <a:schemeClr val="bg1">
              <a:alpha val="9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pc="600" dirty="0">
                <a:solidFill>
                  <a:srgbClr val="7F7F7F"/>
                </a:solidFill>
                <a:latin typeface="Century Gothic" panose="020B0502020202020204" pitchFamily="34" charset="0"/>
                <a:cs typeface="Calibri Light" panose="020F0302020204030204" pitchFamily="34" charset="0"/>
              </a:rPr>
              <a:t>SAVER</a:t>
            </a:r>
          </a:p>
          <a:p>
            <a:pPr algn="ctr"/>
            <a:endParaRPr lang="en-US" sz="3200" b="1" spc="600" dirty="0">
              <a:solidFill>
                <a:srgbClr val="7F7F7F"/>
              </a:solidFill>
              <a:latin typeface="Century Gothic" panose="020B0502020202020204" pitchFamily="34" charset="0"/>
              <a:cs typeface="Calibri Light" panose="020F0302020204030204" pitchFamily="34" charset="0"/>
            </a:endParaRPr>
          </a:p>
          <a:p>
            <a:pPr algn="ctr"/>
            <a:r>
              <a:rPr lang="en-US" sz="3200" dirty="0">
                <a:solidFill>
                  <a:srgbClr val="7F7F7F"/>
                </a:solidFill>
                <a:latin typeface="+mj-lt"/>
                <a:cs typeface="Calibri Light" panose="020F0302020204030204" pitchFamily="34" charset="0"/>
              </a:rPr>
              <a:t>Feel stressed about large purchases.</a:t>
            </a:r>
          </a:p>
        </p:txBody>
      </p:sp>
      <p:sp>
        <p:nvSpPr>
          <p:cNvPr id="121" name="Rectangle 120"/>
          <p:cNvSpPr/>
          <p:nvPr/>
        </p:nvSpPr>
        <p:spPr>
          <a:xfrm>
            <a:off x="7846925" y="1921438"/>
            <a:ext cx="3758856" cy="3116340"/>
          </a:xfrm>
          <a:prstGeom prst="rect">
            <a:avLst/>
          </a:prstGeom>
          <a:solidFill>
            <a:schemeClr val="bg1">
              <a:alpha val="9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pc="600" dirty="0">
                <a:solidFill>
                  <a:srgbClr val="7F7F7F"/>
                </a:solidFill>
                <a:latin typeface="Century Gothic" panose="020B0502020202020204" pitchFamily="34" charset="0"/>
                <a:cs typeface="Calibri Light" panose="020F0302020204030204" pitchFamily="34" charset="0"/>
              </a:rPr>
              <a:t>SPENDER</a:t>
            </a:r>
          </a:p>
          <a:p>
            <a:pPr algn="ctr"/>
            <a:endParaRPr lang="en-US" sz="3200" b="1" spc="600" dirty="0">
              <a:solidFill>
                <a:srgbClr val="7F7F7F"/>
              </a:solidFill>
              <a:latin typeface="Century Gothic" panose="020B0502020202020204" pitchFamily="34" charset="0"/>
              <a:cs typeface="Calibri Light" panose="020F0302020204030204" pitchFamily="34" charset="0"/>
            </a:endParaRPr>
          </a:p>
          <a:p>
            <a:pPr algn="ctr"/>
            <a:r>
              <a:rPr lang="en-US" sz="3200" dirty="0">
                <a:solidFill>
                  <a:srgbClr val="7F7F7F"/>
                </a:solidFill>
                <a:latin typeface="+mj-lt"/>
                <a:cs typeface="Calibri Light" panose="020F0302020204030204" pitchFamily="34" charset="0"/>
              </a:rPr>
              <a:t>More likely to make impulsive purchases.</a:t>
            </a:r>
          </a:p>
        </p:txBody>
      </p:sp>
      <p:pic>
        <p:nvPicPr>
          <p:cNvPr id="2" name="Picture 1">
            <a:extLst>
              <a:ext uri="{FF2B5EF4-FFF2-40B4-BE49-F238E27FC236}">
                <a16:creationId xmlns:a16="http://schemas.microsoft.com/office/drawing/2014/main" id="{D26ABA7F-0D38-49BB-9604-BD1BA3FF743D}"/>
              </a:ext>
            </a:extLst>
          </p:cNvPr>
          <p:cNvPicPr>
            <a:picLocks noChangeAspect="1"/>
          </p:cNvPicPr>
          <p:nvPr/>
        </p:nvPicPr>
        <p:blipFill>
          <a:blip r:embed="rId8"/>
          <a:stretch>
            <a:fillRect/>
          </a:stretch>
        </p:blipFill>
        <p:spPr>
          <a:xfrm>
            <a:off x="177053" y="6182224"/>
            <a:ext cx="1365622" cy="566977"/>
          </a:xfrm>
          <a:prstGeom prst="rect">
            <a:avLst/>
          </a:prstGeom>
        </p:spPr>
      </p:pic>
    </p:spTree>
    <p:custDataLst>
      <p:tags r:id="rId1"/>
    </p:custDataLst>
    <p:extLst>
      <p:ext uri="{BB962C8B-B14F-4D97-AF65-F5344CB8AC3E}">
        <p14:creationId xmlns:p14="http://schemas.microsoft.com/office/powerpoint/2010/main" val="134137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500"/>
                                        <p:tgtEl>
                                          <p:spTgt spid="119"/>
                                        </p:tgtEl>
                                      </p:cBhvr>
                                    </p:animEffect>
                                    <p:anim calcmode="lin" valueType="num">
                                      <p:cBhvr>
                                        <p:cTn id="8" dur="500" fill="hold"/>
                                        <p:tgtEl>
                                          <p:spTgt spid="119"/>
                                        </p:tgtEl>
                                        <p:attrNameLst>
                                          <p:attrName>ppt_x</p:attrName>
                                        </p:attrNameLst>
                                      </p:cBhvr>
                                      <p:tavLst>
                                        <p:tav tm="0">
                                          <p:val>
                                            <p:strVal val="#ppt_x"/>
                                          </p:val>
                                        </p:tav>
                                        <p:tav tm="100000">
                                          <p:val>
                                            <p:strVal val="#ppt_x"/>
                                          </p:val>
                                        </p:tav>
                                      </p:tavLst>
                                    </p:anim>
                                    <p:anim calcmode="lin" valueType="num">
                                      <p:cBhvr>
                                        <p:cTn id="9" dur="500" fill="hold"/>
                                        <p:tgtEl>
                                          <p:spTgt spid="1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1"/>
                                        </p:tgtEl>
                                        <p:attrNameLst>
                                          <p:attrName>style.visibility</p:attrName>
                                        </p:attrNameLst>
                                      </p:cBhvr>
                                      <p:to>
                                        <p:strVal val="visible"/>
                                      </p:to>
                                    </p:set>
                                    <p:animEffect transition="in" filter="fade">
                                      <p:cBhvr>
                                        <p:cTn id="14" dur="500"/>
                                        <p:tgtEl>
                                          <p:spTgt spid="121"/>
                                        </p:tgtEl>
                                      </p:cBhvr>
                                    </p:animEffect>
                                    <p:anim calcmode="lin" valueType="num">
                                      <p:cBhvr>
                                        <p:cTn id="15" dur="500" fill="hold"/>
                                        <p:tgtEl>
                                          <p:spTgt spid="121"/>
                                        </p:tgtEl>
                                        <p:attrNameLst>
                                          <p:attrName>ppt_x</p:attrName>
                                        </p:attrNameLst>
                                      </p:cBhvr>
                                      <p:tavLst>
                                        <p:tav tm="0">
                                          <p:val>
                                            <p:strVal val="#ppt_x"/>
                                          </p:val>
                                        </p:tav>
                                        <p:tav tm="100000">
                                          <p:val>
                                            <p:strVal val="#ppt_x"/>
                                          </p:val>
                                        </p:tav>
                                      </p:tavLst>
                                    </p:anim>
                                    <p:anim calcmode="lin" valueType="num">
                                      <p:cBhvr>
                                        <p:cTn id="16" dur="500" fill="hold"/>
                                        <p:tgtEl>
                                          <p:spTgt spid="1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D822F3F4-702C-49C3-8D06-CE20D575A6B1}"/>
              </a:ext>
            </a:extLst>
          </p:cNvPr>
          <p:cNvGrpSpPr/>
          <p:nvPr/>
        </p:nvGrpSpPr>
        <p:grpSpPr>
          <a:xfrm>
            <a:off x="262246" y="2220505"/>
            <a:ext cx="2614946" cy="3050768"/>
            <a:chOff x="632988" y="1870466"/>
            <a:chExt cx="2194562" cy="2560320"/>
          </a:xfrm>
        </p:grpSpPr>
        <p:sp>
          <p:nvSpPr>
            <p:cNvPr id="22" name="Flowchart: Manual Operation 21">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3" name="Freeform: Shape 6">
              <a:extLst>
                <a:ext uri="{FF2B5EF4-FFF2-40B4-BE49-F238E27FC236}">
                  <a16:creationId xmlns:a16="http://schemas.microsoft.com/office/drawing/2014/main" id="{5D3D4BA2-A523-41E2-8910-97EC2384FE6A}"/>
                </a:ext>
              </a:extLst>
            </p:cNvPr>
            <p:cNvSpPr/>
            <p:nvPr/>
          </p:nvSpPr>
          <p:spPr>
            <a:xfrm rot="5400000">
              <a:off x="450109" y="2053345"/>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33" name="TextBox 32">
            <a:extLst>
              <a:ext uri="{FF2B5EF4-FFF2-40B4-BE49-F238E27FC236}">
                <a16:creationId xmlns:a16="http://schemas.microsoft.com/office/drawing/2014/main" id="{354507D8-2A10-4B23-94A6-0401BDA1E526}"/>
              </a:ext>
            </a:extLst>
          </p:cNvPr>
          <p:cNvSpPr txBox="1"/>
          <p:nvPr/>
        </p:nvSpPr>
        <p:spPr>
          <a:xfrm>
            <a:off x="262246" y="3541026"/>
            <a:ext cx="2614945" cy="400110"/>
          </a:xfrm>
          <a:prstGeom prst="rect">
            <a:avLst/>
          </a:prstGeom>
          <a:noFill/>
        </p:spPr>
        <p:txBody>
          <a:bodyPr wrap="square" rtlCol="0">
            <a:spAutoFit/>
          </a:bodyPr>
          <a:lstStyle/>
          <a:p>
            <a:pPr algn="ctr"/>
            <a:r>
              <a:rPr lang="en-US" sz="2000" b="1" spc="600" dirty="0">
                <a:solidFill>
                  <a:srgbClr val="FFFFFF"/>
                </a:solidFill>
                <a:latin typeface="Century Gothic" panose="020B0502020202020204" pitchFamily="34" charset="0"/>
              </a:rPr>
              <a:t>VALUES</a:t>
            </a:r>
          </a:p>
        </p:txBody>
      </p:sp>
      <p:pic>
        <p:nvPicPr>
          <p:cNvPr id="34" name="Picture 33"/>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grpSp>
        <p:nvGrpSpPr>
          <p:cNvPr id="15" name="Group 14"/>
          <p:cNvGrpSpPr/>
          <p:nvPr/>
        </p:nvGrpSpPr>
        <p:grpSpPr>
          <a:xfrm>
            <a:off x="3279767" y="2220506"/>
            <a:ext cx="2654994" cy="3050768"/>
            <a:chOff x="3279767" y="2220506"/>
            <a:chExt cx="2654994" cy="3050768"/>
          </a:xfrm>
        </p:grpSpPr>
        <p:grpSp>
          <p:nvGrpSpPr>
            <p:cNvPr id="24" name="Group 23">
              <a:extLst>
                <a:ext uri="{FF2B5EF4-FFF2-40B4-BE49-F238E27FC236}">
                  <a16:creationId xmlns:a16="http://schemas.microsoft.com/office/drawing/2014/main" id="{D822F3F4-702C-49C3-8D06-CE20D575A6B1}"/>
                </a:ext>
              </a:extLst>
            </p:cNvPr>
            <p:cNvGrpSpPr/>
            <p:nvPr/>
          </p:nvGrpSpPr>
          <p:grpSpPr>
            <a:xfrm>
              <a:off x="3279767" y="2220506"/>
              <a:ext cx="2614947" cy="3050768"/>
              <a:chOff x="632989" y="1870467"/>
              <a:chExt cx="2194563" cy="2560320"/>
            </a:xfrm>
          </p:grpSpPr>
          <p:sp>
            <p:nvSpPr>
              <p:cNvPr id="25" name="Flowchart: Manual Operation 24">
                <a:extLst>
                  <a:ext uri="{FF2B5EF4-FFF2-40B4-BE49-F238E27FC236}">
                    <a16:creationId xmlns:a16="http://schemas.microsoft.com/office/drawing/2014/main" id="{13968875-6991-453A-8772-B599413D69A9}"/>
                  </a:ext>
                </a:extLst>
              </p:cNvPr>
              <p:cNvSpPr/>
              <p:nvPr/>
            </p:nvSpPr>
            <p:spPr>
              <a:xfrm rot="5400000">
                <a:off x="-95658" y="2599116"/>
                <a:ext cx="2552251" cy="1094957"/>
              </a:xfrm>
              <a:prstGeom prst="flowChartManualOperati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6" name="Freeform: Shape 6">
                <a:extLst>
                  <a:ext uri="{FF2B5EF4-FFF2-40B4-BE49-F238E27FC236}">
                    <a16:creationId xmlns:a16="http://schemas.microsoft.com/office/drawing/2014/main" id="{5D3D4BA2-A523-41E2-8910-97EC2384FE6A}"/>
                  </a:ext>
                </a:extLst>
              </p:cNvPr>
              <p:cNvSpPr/>
              <p:nvPr/>
            </p:nvSpPr>
            <p:spPr>
              <a:xfrm rot="5400000">
                <a:off x="450111" y="2053346"/>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35" name="TextBox 34">
              <a:extLst>
                <a:ext uri="{FF2B5EF4-FFF2-40B4-BE49-F238E27FC236}">
                  <a16:creationId xmlns:a16="http://schemas.microsoft.com/office/drawing/2014/main" id="{354507D8-2A10-4B23-94A6-0401BDA1E526}"/>
                </a:ext>
              </a:extLst>
            </p:cNvPr>
            <p:cNvSpPr txBox="1"/>
            <p:nvPr/>
          </p:nvSpPr>
          <p:spPr>
            <a:xfrm>
              <a:off x="3306985" y="3541026"/>
              <a:ext cx="2627776" cy="400110"/>
            </a:xfrm>
            <a:prstGeom prst="rect">
              <a:avLst/>
            </a:prstGeom>
            <a:noFill/>
          </p:spPr>
          <p:txBody>
            <a:bodyPr wrap="square" rtlCol="0">
              <a:spAutoFit/>
            </a:bodyPr>
            <a:lstStyle/>
            <a:p>
              <a:pPr algn="ctr"/>
              <a:r>
                <a:rPr lang="en-US" sz="2000" b="1" spc="600" dirty="0">
                  <a:solidFill>
                    <a:srgbClr val="FFFFFF"/>
                  </a:solidFill>
                  <a:latin typeface="Century Gothic" panose="020B0502020202020204" pitchFamily="34" charset="0"/>
                </a:rPr>
                <a:t>ADVERTISING</a:t>
              </a:r>
            </a:p>
          </p:txBody>
        </p:sp>
      </p:grpSp>
      <p:grpSp>
        <p:nvGrpSpPr>
          <p:cNvPr id="17" name="Group 16"/>
          <p:cNvGrpSpPr/>
          <p:nvPr/>
        </p:nvGrpSpPr>
        <p:grpSpPr>
          <a:xfrm>
            <a:off x="6294517" y="2220505"/>
            <a:ext cx="2614947" cy="3050768"/>
            <a:chOff x="6294517" y="2220505"/>
            <a:chExt cx="2614947" cy="3050768"/>
          </a:xfrm>
        </p:grpSpPr>
        <p:grpSp>
          <p:nvGrpSpPr>
            <p:cNvPr id="27" name="Group 26">
              <a:extLst>
                <a:ext uri="{FF2B5EF4-FFF2-40B4-BE49-F238E27FC236}">
                  <a16:creationId xmlns:a16="http://schemas.microsoft.com/office/drawing/2014/main" id="{D822F3F4-702C-49C3-8D06-CE20D575A6B1}"/>
                </a:ext>
              </a:extLst>
            </p:cNvPr>
            <p:cNvGrpSpPr/>
            <p:nvPr/>
          </p:nvGrpSpPr>
          <p:grpSpPr>
            <a:xfrm>
              <a:off x="6294517" y="2220505"/>
              <a:ext cx="2614946" cy="3050768"/>
              <a:chOff x="630664" y="1870468"/>
              <a:chExt cx="2194562" cy="2560321"/>
            </a:xfrm>
          </p:grpSpPr>
          <p:sp>
            <p:nvSpPr>
              <p:cNvPr id="28" name="Flowchart: Manual Operation 27">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9" name="Freeform: Shape 6">
                <a:extLst>
                  <a:ext uri="{FF2B5EF4-FFF2-40B4-BE49-F238E27FC236}">
                    <a16:creationId xmlns:a16="http://schemas.microsoft.com/office/drawing/2014/main" id="{5D3D4BA2-A523-41E2-8910-97EC2384FE6A}"/>
                  </a:ext>
                </a:extLst>
              </p:cNvPr>
              <p:cNvSpPr/>
              <p:nvPr/>
            </p:nvSpPr>
            <p:spPr>
              <a:xfrm rot="5400000">
                <a:off x="447785" y="205334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36" name="TextBox 35">
              <a:extLst>
                <a:ext uri="{FF2B5EF4-FFF2-40B4-BE49-F238E27FC236}">
                  <a16:creationId xmlns:a16="http://schemas.microsoft.com/office/drawing/2014/main" id="{354507D8-2A10-4B23-94A6-0401BDA1E526}"/>
                </a:ext>
              </a:extLst>
            </p:cNvPr>
            <p:cNvSpPr txBox="1"/>
            <p:nvPr/>
          </p:nvSpPr>
          <p:spPr>
            <a:xfrm>
              <a:off x="6294517" y="3387138"/>
              <a:ext cx="2614947" cy="707886"/>
            </a:xfrm>
            <a:prstGeom prst="rect">
              <a:avLst/>
            </a:prstGeom>
            <a:noFill/>
          </p:spPr>
          <p:txBody>
            <a:bodyPr wrap="square" rtlCol="0">
              <a:spAutoFit/>
            </a:bodyPr>
            <a:lstStyle/>
            <a:p>
              <a:pPr algn="ctr"/>
              <a:r>
                <a:rPr lang="en-US" sz="2000" b="1" spc="600" dirty="0">
                  <a:solidFill>
                    <a:srgbClr val="FFFFFF"/>
                  </a:solidFill>
                  <a:latin typeface="Century Gothic" panose="020B0502020202020204" pitchFamily="34" charset="0"/>
                </a:rPr>
                <a:t>SOCIAL FACTORS</a:t>
              </a:r>
            </a:p>
          </p:txBody>
        </p:sp>
      </p:grpSp>
      <p:grpSp>
        <p:nvGrpSpPr>
          <p:cNvPr id="38" name="Group 37"/>
          <p:cNvGrpSpPr/>
          <p:nvPr/>
        </p:nvGrpSpPr>
        <p:grpSpPr>
          <a:xfrm>
            <a:off x="9312038" y="2220505"/>
            <a:ext cx="2614947" cy="3050769"/>
            <a:chOff x="9312038" y="2220505"/>
            <a:chExt cx="2614947" cy="3050769"/>
          </a:xfrm>
        </p:grpSpPr>
        <p:grpSp>
          <p:nvGrpSpPr>
            <p:cNvPr id="30" name="Group 29">
              <a:extLst>
                <a:ext uri="{FF2B5EF4-FFF2-40B4-BE49-F238E27FC236}">
                  <a16:creationId xmlns:a16="http://schemas.microsoft.com/office/drawing/2014/main" id="{D822F3F4-702C-49C3-8D06-CE20D575A6B1}"/>
                </a:ext>
              </a:extLst>
            </p:cNvPr>
            <p:cNvGrpSpPr/>
            <p:nvPr/>
          </p:nvGrpSpPr>
          <p:grpSpPr>
            <a:xfrm>
              <a:off x="9312039" y="2220505"/>
              <a:ext cx="2614946" cy="3050769"/>
              <a:chOff x="630666" y="1870468"/>
              <a:chExt cx="2194562" cy="2560321"/>
            </a:xfrm>
          </p:grpSpPr>
          <p:sp>
            <p:nvSpPr>
              <p:cNvPr id="31" name="Flowchart: Manual Operation 30">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32" name="Freeform: Shape 6">
                <a:extLst>
                  <a:ext uri="{FF2B5EF4-FFF2-40B4-BE49-F238E27FC236}">
                    <a16:creationId xmlns:a16="http://schemas.microsoft.com/office/drawing/2014/main" id="{5D3D4BA2-A523-41E2-8910-97EC2384FE6A}"/>
                  </a:ext>
                </a:extLst>
              </p:cNvPr>
              <p:cNvSpPr/>
              <p:nvPr/>
            </p:nvSpPr>
            <p:spPr>
              <a:xfrm rot="5400000">
                <a:off x="447787" y="205334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37" name="TextBox 36">
              <a:extLst>
                <a:ext uri="{FF2B5EF4-FFF2-40B4-BE49-F238E27FC236}">
                  <a16:creationId xmlns:a16="http://schemas.microsoft.com/office/drawing/2014/main" id="{354507D8-2A10-4B23-94A6-0401BDA1E526}"/>
                </a:ext>
              </a:extLst>
            </p:cNvPr>
            <p:cNvSpPr txBox="1"/>
            <p:nvPr/>
          </p:nvSpPr>
          <p:spPr>
            <a:xfrm>
              <a:off x="9312038" y="3387138"/>
              <a:ext cx="2614947" cy="707886"/>
            </a:xfrm>
            <a:prstGeom prst="rect">
              <a:avLst/>
            </a:prstGeom>
            <a:noFill/>
          </p:spPr>
          <p:txBody>
            <a:bodyPr wrap="square" rtlCol="0">
              <a:spAutoFit/>
            </a:bodyPr>
            <a:lstStyle/>
            <a:p>
              <a:pPr algn="ctr"/>
              <a:r>
                <a:rPr lang="en-US" sz="2000" b="1" spc="600" dirty="0">
                  <a:solidFill>
                    <a:srgbClr val="FFFFFF"/>
                  </a:solidFill>
                  <a:latin typeface="Century Gothic" panose="020B0502020202020204" pitchFamily="34" charset="0"/>
                </a:rPr>
                <a:t>SELF CONCEPT</a:t>
              </a:r>
            </a:p>
          </p:txBody>
        </p:sp>
      </p:grpSp>
      <p:grpSp>
        <p:nvGrpSpPr>
          <p:cNvPr id="42" name="Group 41"/>
          <p:cNvGrpSpPr/>
          <p:nvPr/>
        </p:nvGrpSpPr>
        <p:grpSpPr>
          <a:xfrm>
            <a:off x="826007" y="0"/>
            <a:ext cx="5915987" cy="1667264"/>
            <a:chOff x="826007" y="0"/>
            <a:chExt cx="5915987" cy="1667264"/>
          </a:xfrm>
        </p:grpSpPr>
        <p:sp>
          <p:nvSpPr>
            <p:cNvPr id="43" name="TextBox 42">
              <a:extLst>
                <a:ext uri="{FF2B5EF4-FFF2-40B4-BE49-F238E27FC236}">
                  <a16:creationId xmlns:a16="http://schemas.microsoft.com/office/drawing/2014/main" id="{E742F038-7124-4F62-80E7-5DCD31A1CC93}"/>
                </a:ext>
              </a:extLst>
            </p:cNvPr>
            <p:cNvSpPr txBox="1"/>
            <p:nvPr/>
          </p:nvSpPr>
          <p:spPr>
            <a:xfrm>
              <a:off x="826007" y="1082489"/>
              <a:ext cx="5915987" cy="584775"/>
            </a:xfrm>
            <a:prstGeom prst="rect">
              <a:avLst/>
            </a:prstGeom>
            <a:noFill/>
          </p:spPr>
          <p:txBody>
            <a:bodyPr wrap="square" rtlCol="0">
              <a:spAutoFit/>
            </a:bodyPr>
            <a:lstStyle/>
            <a:p>
              <a:r>
                <a:rPr lang="en-US" sz="3200" dirty="0">
                  <a:solidFill>
                    <a:prstClr val="black">
                      <a:lumMod val="50000"/>
                      <a:lumOff val="50000"/>
                    </a:prstClr>
                  </a:solidFill>
                  <a:latin typeface="Century Gothic" panose="020B0502020202020204" pitchFamily="34" charset="0"/>
                </a:rPr>
                <a:t>SPENDING </a:t>
              </a:r>
              <a:r>
                <a:rPr lang="en-US" sz="3200" b="1" dirty="0">
                  <a:solidFill>
                    <a:prstClr val="black">
                      <a:lumMod val="50000"/>
                      <a:lumOff val="50000"/>
                    </a:prstClr>
                  </a:solidFill>
                  <a:latin typeface="Century Gothic" panose="020B0502020202020204" pitchFamily="34" charset="0"/>
                </a:rPr>
                <a:t>HABIT INFLUENCES</a:t>
              </a:r>
            </a:p>
          </p:txBody>
        </p:sp>
        <p:cxnSp>
          <p:nvCxnSpPr>
            <p:cNvPr id="44" name="Straight Connector 43"/>
            <p:cNvCxnSpPr/>
            <p:nvPr/>
          </p:nvCxnSpPr>
          <p:spPr>
            <a:xfrm>
              <a:off x="826007" y="0"/>
              <a:ext cx="0" cy="1561207"/>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0ACC9A6B-4995-4ED7-9C0C-EFE87E62276B}"/>
              </a:ext>
            </a:extLst>
          </p:cNvPr>
          <p:cNvPicPr>
            <a:picLocks noChangeAspect="1"/>
          </p:cNvPicPr>
          <p:nvPr/>
        </p:nvPicPr>
        <p:blipFill>
          <a:blip r:embed="rId6"/>
          <a:stretch>
            <a:fillRect/>
          </a:stretch>
        </p:blipFill>
        <p:spPr>
          <a:xfrm>
            <a:off x="177053" y="6129476"/>
            <a:ext cx="1365622" cy="566977"/>
          </a:xfrm>
          <a:prstGeom prst="rect">
            <a:avLst/>
          </a:prstGeom>
        </p:spPr>
      </p:pic>
    </p:spTree>
    <p:custDataLst>
      <p:tags r:id="rId1"/>
    </p:custDataLst>
    <p:extLst>
      <p:ext uri="{BB962C8B-B14F-4D97-AF65-F5344CB8AC3E}">
        <p14:creationId xmlns:p14="http://schemas.microsoft.com/office/powerpoint/2010/main" val="197643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250"/>
                                  </p:stCondLst>
                                  <p:childTnLst>
                                    <p:animEffect transition="out" filter="fade">
                                      <p:cBhvr>
                                        <p:cTn id="6" dur="500" tmFilter="0, 0; .2, .5; .8, .5; 1, 0"/>
                                        <p:tgtEl>
                                          <p:spTgt spid="21"/>
                                        </p:tgtEl>
                                      </p:cBhvr>
                                    </p:animEffect>
                                    <p:animScale>
                                      <p:cBhvr>
                                        <p:cTn id="7" dur="250" autoRev="1" fill="hold"/>
                                        <p:tgtEl>
                                          <p:spTgt spid="21"/>
                                        </p:tgtEl>
                                      </p:cBhvr>
                                      <p:by x="105000" y="105000"/>
                                    </p:animScale>
                                  </p:childTnLst>
                                </p:cTn>
                              </p:par>
                            </p:childTnLst>
                          </p:cTn>
                        </p:par>
                        <p:par>
                          <p:cTn id="8" fill="hold">
                            <p:stCondLst>
                              <p:cond delay="750"/>
                            </p:stCondLst>
                            <p:childTnLst>
                              <p:par>
                                <p:cTn id="9" presetID="26" presetClass="emph" presetSubtype="0" fill="hold" nodeType="afterEffect">
                                  <p:stCondLst>
                                    <p:cond delay="250"/>
                                  </p:stCondLst>
                                  <p:childTnLst>
                                    <p:animEffect transition="out" filter="fade">
                                      <p:cBhvr>
                                        <p:cTn id="10" dur="500" tmFilter="0, 0; .2, .5; .8, .5; 1, 0"/>
                                        <p:tgtEl>
                                          <p:spTgt spid="15"/>
                                        </p:tgtEl>
                                      </p:cBhvr>
                                    </p:animEffect>
                                    <p:animScale>
                                      <p:cBhvr>
                                        <p:cTn id="11" dur="250" autoRev="1" fill="hold"/>
                                        <p:tgtEl>
                                          <p:spTgt spid="15"/>
                                        </p:tgtEl>
                                      </p:cBhvr>
                                      <p:by x="105000" y="105000"/>
                                    </p:animScale>
                                  </p:childTnLst>
                                </p:cTn>
                              </p:par>
                            </p:childTnLst>
                          </p:cTn>
                        </p:par>
                        <p:par>
                          <p:cTn id="12" fill="hold">
                            <p:stCondLst>
                              <p:cond delay="1500"/>
                            </p:stCondLst>
                            <p:childTnLst>
                              <p:par>
                                <p:cTn id="13" presetID="26" presetClass="emph" presetSubtype="0" fill="hold" nodeType="afterEffect">
                                  <p:stCondLst>
                                    <p:cond delay="250"/>
                                  </p:stCondLst>
                                  <p:childTnLst>
                                    <p:animEffect transition="out" filter="fade">
                                      <p:cBhvr>
                                        <p:cTn id="14" dur="500" tmFilter="0, 0; .2, .5; .8, .5; 1, 0"/>
                                        <p:tgtEl>
                                          <p:spTgt spid="17"/>
                                        </p:tgtEl>
                                      </p:cBhvr>
                                    </p:animEffect>
                                    <p:animScale>
                                      <p:cBhvr>
                                        <p:cTn id="15" dur="250" autoRev="1" fill="hold"/>
                                        <p:tgtEl>
                                          <p:spTgt spid="17"/>
                                        </p:tgtEl>
                                      </p:cBhvr>
                                      <p:by x="105000" y="105000"/>
                                    </p:animScale>
                                  </p:childTnLst>
                                </p:cTn>
                              </p:par>
                            </p:childTnLst>
                          </p:cTn>
                        </p:par>
                        <p:par>
                          <p:cTn id="16" fill="hold">
                            <p:stCondLst>
                              <p:cond delay="2250"/>
                            </p:stCondLst>
                            <p:childTnLst>
                              <p:par>
                                <p:cTn id="17" presetID="26" presetClass="emph" presetSubtype="0" fill="hold" nodeType="afterEffect">
                                  <p:stCondLst>
                                    <p:cond delay="250"/>
                                  </p:stCondLst>
                                  <p:childTnLst>
                                    <p:animEffect transition="out" filter="fade">
                                      <p:cBhvr>
                                        <p:cTn id="18" dur="500" tmFilter="0, 0; .2, .5; .8, .5; 1, 0"/>
                                        <p:tgtEl>
                                          <p:spTgt spid="38"/>
                                        </p:tgtEl>
                                      </p:cBhvr>
                                    </p:animEffect>
                                    <p:animScale>
                                      <p:cBhvr>
                                        <p:cTn id="19" dur="250" autoRev="1" fill="hold"/>
                                        <p:tgtEl>
                                          <p:spTgt spid="3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354507D8-2A10-4B23-94A6-0401BDA1E526}"/>
              </a:ext>
            </a:extLst>
          </p:cNvPr>
          <p:cNvSpPr txBox="1"/>
          <p:nvPr/>
        </p:nvSpPr>
        <p:spPr>
          <a:xfrm>
            <a:off x="262246" y="3541026"/>
            <a:ext cx="2614945" cy="400110"/>
          </a:xfrm>
          <a:prstGeom prst="rect">
            <a:avLst/>
          </a:prstGeom>
          <a:noFill/>
        </p:spPr>
        <p:txBody>
          <a:bodyPr wrap="square" rtlCol="0">
            <a:spAutoFit/>
          </a:bodyPr>
          <a:lstStyle/>
          <a:p>
            <a:pPr algn="ctr"/>
            <a:r>
              <a:rPr lang="en-US" sz="2000" b="1" spc="600" dirty="0">
                <a:solidFill>
                  <a:srgbClr val="FFFFFF"/>
                </a:solidFill>
                <a:latin typeface="Century Gothic" panose="020B0502020202020204" pitchFamily="34" charset="0"/>
              </a:rPr>
              <a:t>VALUES</a:t>
            </a:r>
          </a:p>
        </p:txBody>
      </p:sp>
      <p:pic>
        <p:nvPicPr>
          <p:cNvPr id="34" name="Picture 33"/>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grpSp>
        <p:nvGrpSpPr>
          <p:cNvPr id="42" name="Group 41"/>
          <p:cNvGrpSpPr/>
          <p:nvPr/>
        </p:nvGrpSpPr>
        <p:grpSpPr>
          <a:xfrm>
            <a:off x="826007" y="0"/>
            <a:ext cx="5915987" cy="1667264"/>
            <a:chOff x="826007" y="0"/>
            <a:chExt cx="5915987" cy="1667264"/>
          </a:xfrm>
        </p:grpSpPr>
        <p:sp>
          <p:nvSpPr>
            <p:cNvPr id="43" name="TextBox 42">
              <a:extLst>
                <a:ext uri="{FF2B5EF4-FFF2-40B4-BE49-F238E27FC236}">
                  <a16:creationId xmlns:a16="http://schemas.microsoft.com/office/drawing/2014/main" id="{E742F038-7124-4F62-80E7-5DCD31A1CC93}"/>
                </a:ext>
              </a:extLst>
            </p:cNvPr>
            <p:cNvSpPr txBox="1"/>
            <p:nvPr/>
          </p:nvSpPr>
          <p:spPr>
            <a:xfrm>
              <a:off x="826007" y="1082489"/>
              <a:ext cx="5915987" cy="584775"/>
            </a:xfrm>
            <a:prstGeom prst="rect">
              <a:avLst/>
            </a:prstGeom>
            <a:noFill/>
          </p:spPr>
          <p:txBody>
            <a:bodyPr wrap="square" rtlCol="0">
              <a:spAutoFit/>
            </a:bodyPr>
            <a:lstStyle/>
            <a:p>
              <a:r>
                <a:rPr lang="en-US" sz="3200" dirty="0">
                  <a:solidFill>
                    <a:prstClr val="black">
                      <a:lumMod val="50000"/>
                      <a:lumOff val="50000"/>
                    </a:prstClr>
                  </a:solidFill>
                  <a:latin typeface="Century Gothic" panose="020B0502020202020204" pitchFamily="34" charset="0"/>
                </a:rPr>
                <a:t>READY FOR </a:t>
              </a:r>
              <a:r>
                <a:rPr lang="en-US" sz="3200" b="1" dirty="0">
                  <a:solidFill>
                    <a:prstClr val="black">
                      <a:lumMod val="50000"/>
                      <a:lumOff val="50000"/>
                    </a:prstClr>
                  </a:solidFill>
                  <a:latin typeface="Century Gothic" panose="020B0502020202020204" pitchFamily="34" charset="0"/>
                </a:rPr>
                <a:t>A CHANGE</a:t>
              </a:r>
            </a:p>
          </p:txBody>
        </p:sp>
        <p:cxnSp>
          <p:nvCxnSpPr>
            <p:cNvPr id="44" name="Straight Connector 43"/>
            <p:cNvCxnSpPr/>
            <p:nvPr/>
          </p:nvCxnSpPr>
          <p:spPr>
            <a:xfrm>
              <a:off x="826007" y="0"/>
              <a:ext cx="0" cy="1561207"/>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1452917" y="2244017"/>
            <a:ext cx="2843353" cy="3519964"/>
            <a:chOff x="1452917" y="2244017"/>
            <a:chExt cx="2843353" cy="3519964"/>
          </a:xfrm>
        </p:grpSpPr>
        <p:sp>
          <p:nvSpPr>
            <p:cNvPr id="47" name="TextBox 46">
              <a:extLst>
                <a:ext uri="{FF2B5EF4-FFF2-40B4-BE49-F238E27FC236}">
                  <a16:creationId xmlns:a16="http://schemas.microsoft.com/office/drawing/2014/main" id="{354507D8-2A10-4B23-94A6-0401BDA1E526}"/>
                </a:ext>
              </a:extLst>
            </p:cNvPr>
            <p:cNvSpPr txBox="1"/>
            <p:nvPr/>
          </p:nvSpPr>
          <p:spPr>
            <a:xfrm>
              <a:off x="1452917" y="5056095"/>
              <a:ext cx="2843353" cy="707886"/>
            </a:xfrm>
            <a:prstGeom prst="rect">
              <a:avLst/>
            </a:prstGeom>
            <a:noFill/>
          </p:spPr>
          <p:txBody>
            <a:bodyPr wrap="square" rtlCol="0">
              <a:spAutoFit/>
            </a:bodyPr>
            <a:lstStyle/>
            <a:p>
              <a:pPr algn="ctr"/>
              <a:r>
                <a:rPr lang="en-US" sz="2000" b="1" spc="600" dirty="0">
                  <a:solidFill>
                    <a:srgbClr val="7F7F7F"/>
                  </a:solidFill>
                  <a:latin typeface="Century Gothic" panose="020B0502020202020204" pitchFamily="34" charset="0"/>
                </a:rPr>
                <a:t>PAY YOURSELF FIRST </a:t>
              </a:r>
            </a:p>
          </p:txBody>
        </p:sp>
        <p:grpSp>
          <p:nvGrpSpPr>
            <p:cNvPr id="2" name="Group 1"/>
            <p:cNvGrpSpPr/>
            <p:nvPr/>
          </p:nvGrpSpPr>
          <p:grpSpPr>
            <a:xfrm>
              <a:off x="1791515" y="2244017"/>
              <a:ext cx="2170228" cy="2531930"/>
              <a:chOff x="1791515" y="2244017"/>
              <a:chExt cx="2170228" cy="2531930"/>
            </a:xfrm>
          </p:grpSpPr>
          <p:grpSp>
            <p:nvGrpSpPr>
              <p:cNvPr id="48" name="Group 47"/>
              <p:cNvGrpSpPr/>
              <p:nvPr/>
            </p:nvGrpSpPr>
            <p:grpSpPr>
              <a:xfrm>
                <a:off x="1791515" y="2244017"/>
                <a:ext cx="2170228" cy="2531930"/>
                <a:chOff x="1275789" y="2228057"/>
                <a:chExt cx="2170228" cy="2531930"/>
              </a:xfrm>
            </p:grpSpPr>
            <p:grpSp>
              <p:nvGrpSpPr>
                <p:cNvPr id="90" name="Group 89"/>
                <p:cNvGrpSpPr/>
                <p:nvPr/>
              </p:nvGrpSpPr>
              <p:grpSpPr>
                <a:xfrm>
                  <a:off x="1275789" y="2228057"/>
                  <a:ext cx="2170228" cy="2531930"/>
                  <a:chOff x="5000726" y="2163035"/>
                  <a:chExt cx="2170228" cy="2531930"/>
                </a:xfrm>
              </p:grpSpPr>
              <p:grpSp>
                <p:nvGrpSpPr>
                  <p:cNvPr id="94" name="Group 93">
                    <a:extLst>
                      <a:ext uri="{FF2B5EF4-FFF2-40B4-BE49-F238E27FC236}">
                        <a16:creationId xmlns:a16="http://schemas.microsoft.com/office/drawing/2014/main" id="{D822F3F4-702C-49C3-8D06-CE20D575A6B1}"/>
                      </a:ext>
                    </a:extLst>
                  </p:cNvPr>
                  <p:cNvGrpSpPr/>
                  <p:nvPr/>
                </p:nvGrpSpPr>
                <p:grpSpPr>
                  <a:xfrm>
                    <a:off x="5000726" y="2163035"/>
                    <a:ext cx="2170228" cy="2531930"/>
                    <a:chOff x="632989" y="1862399"/>
                    <a:chExt cx="2194562" cy="2560320"/>
                  </a:xfrm>
                </p:grpSpPr>
                <p:sp>
                  <p:nvSpPr>
                    <p:cNvPr id="96" name="Flowchart: Manual Operation 95">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97"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95" name="Rectangle 94"/>
                  <p:cNvSpPr/>
                  <p:nvPr/>
                </p:nvSpPr>
                <p:spPr>
                  <a:xfrm>
                    <a:off x="5526090" y="2857951"/>
                    <a:ext cx="1114903" cy="1142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00" dirty="0">
                      <a:solidFill>
                        <a:srgbClr val="FFFFFF"/>
                      </a:solidFill>
                      <a:latin typeface="Montserrat" panose="02000505000000020004" pitchFamily="2" charset="0"/>
                    </a:endParaRPr>
                  </a:p>
                </p:txBody>
              </p:sp>
            </p:grpSp>
            <p:grpSp>
              <p:nvGrpSpPr>
                <p:cNvPr id="91" name="Group 90">
                  <a:extLst>
                    <a:ext uri="{FF2B5EF4-FFF2-40B4-BE49-F238E27FC236}">
                      <a16:creationId xmlns:a16="http://schemas.microsoft.com/office/drawing/2014/main" id="{D822F3F4-702C-49C3-8D06-CE20D575A6B1}"/>
                    </a:ext>
                  </a:extLst>
                </p:cNvPr>
                <p:cNvGrpSpPr/>
                <p:nvPr/>
              </p:nvGrpSpPr>
              <p:grpSpPr>
                <a:xfrm flipH="1">
                  <a:off x="1545619" y="2546871"/>
                  <a:ext cx="1630524" cy="1902277"/>
                  <a:chOff x="619396" y="1862399"/>
                  <a:chExt cx="2194561" cy="2560320"/>
                </a:xfrm>
                <a:solidFill>
                  <a:srgbClr val="FFFFFF">
                    <a:alpha val="75000"/>
                  </a:srgbClr>
                </a:solidFill>
              </p:grpSpPr>
              <p:sp>
                <p:nvSpPr>
                  <p:cNvPr id="92" name="Flowchart: Manual Operation 91">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93" name="Freeform: Shape 6">
                    <a:extLst>
                      <a:ext uri="{FF2B5EF4-FFF2-40B4-BE49-F238E27FC236}">
                        <a16:creationId xmlns:a16="http://schemas.microsoft.com/office/drawing/2014/main" id="{5D3D4BA2-A523-41E2-8910-97EC2384FE6A}"/>
                      </a:ext>
                    </a:extLst>
                  </p:cNvPr>
                  <p:cNvSpPr/>
                  <p:nvPr/>
                </p:nvSpPr>
                <p:spPr>
                  <a:xfrm rot="5400000">
                    <a:off x="436517" y="2045278"/>
                    <a:ext cx="2560320" cy="2194561"/>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grpSp>
            <p:nvGrpSpPr>
              <p:cNvPr id="208" name="Group 207"/>
              <p:cNvGrpSpPr/>
              <p:nvPr/>
            </p:nvGrpSpPr>
            <p:grpSpPr>
              <a:xfrm>
                <a:off x="2261057" y="2918246"/>
                <a:ext cx="1181551" cy="1138378"/>
                <a:chOff x="1391885" y="3535171"/>
                <a:chExt cx="1181551" cy="1138378"/>
              </a:xfrm>
            </p:grpSpPr>
            <p:grpSp>
              <p:nvGrpSpPr>
                <p:cNvPr id="209" name="Group 208"/>
                <p:cNvGrpSpPr/>
                <p:nvPr/>
              </p:nvGrpSpPr>
              <p:grpSpPr>
                <a:xfrm>
                  <a:off x="1394971" y="4400447"/>
                  <a:ext cx="277502" cy="247289"/>
                  <a:chOff x="6877326" y="4012449"/>
                  <a:chExt cx="881792" cy="785786"/>
                </a:xfrm>
              </p:grpSpPr>
              <p:grpSp>
                <p:nvGrpSpPr>
                  <p:cNvPr id="274" name="Group 273"/>
                  <p:cNvGrpSpPr/>
                  <p:nvPr/>
                </p:nvGrpSpPr>
                <p:grpSpPr>
                  <a:xfrm>
                    <a:off x="6877552" y="4648014"/>
                    <a:ext cx="758158" cy="150221"/>
                    <a:chOff x="4928245" y="4419600"/>
                    <a:chExt cx="4384732" cy="327660"/>
                  </a:xfrm>
                </p:grpSpPr>
                <p:sp>
                  <p:nvSpPr>
                    <p:cNvPr id="300" name="Flowchart: Magnetic Disk 299"/>
                    <p:cNvSpPr/>
                    <p:nvPr/>
                  </p:nvSpPr>
                  <p:spPr>
                    <a:xfrm>
                      <a:off x="4928245" y="4422777"/>
                      <a:ext cx="4384732" cy="324483"/>
                    </a:xfrm>
                    <a:prstGeom prst="flowChartMagneticDisk">
                      <a:avLst/>
                    </a:prstGeom>
                    <a:solidFill>
                      <a:srgbClr val="FD9E1E"/>
                    </a:solidFill>
                    <a:ln>
                      <a:solidFill>
                        <a:srgbClr val="FD9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Flowchart: Magnetic Disk 300"/>
                    <p:cNvSpPr/>
                    <p:nvPr/>
                  </p:nvSpPr>
                  <p:spPr>
                    <a:xfrm>
                      <a:off x="4928245" y="4444055"/>
                      <a:ext cx="4382102" cy="201101"/>
                    </a:xfrm>
                    <a:prstGeom prst="flowChartMagneticDisk">
                      <a:avLst/>
                    </a:prstGeom>
                    <a:solidFill>
                      <a:srgbClr val="FDB926"/>
                    </a:solidFill>
                    <a:ln>
                      <a:solidFill>
                        <a:srgbClr val="FDB9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p:cNvSpPr/>
                    <p:nvPr/>
                  </p:nvSpPr>
                  <p:spPr>
                    <a:xfrm>
                      <a:off x="5067300" y="4419600"/>
                      <a:ext cx="4114800" cy="137160"/>
                    </a:xfrm>
                    <a:prstGeom prst="ellipse">
                      <a:avLst/>
                    </a:prstGeom>
                    <a:solidFill>
                      <a:srgbClr val="FD9E1E"/>
                    </a:solidFill>
                    <a:ln>
                      <a:solidFill>
                        <a:srgbClr val="FD9E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3" name="Picture 302"/>
                    <p:cNvPicPr>
                      <a:picLocks noChangeAspect="1"/>
                    </p:cNvPicPr>
                    <p:nvPr/>
                  </p:nvPicPr>
                  <p:blipFill rotWithShape="1">
                    <a:blip r:embed="rId6" cstate="screen">
                      <a:extLst>
                        <a:ext uri="{28A0092B-C50C-407E-A947-70E740481C1C}">
                          <a14:useLocalDpi xmlns:a14="http://schemas.microsoft.com/office/drawing/2010/main"/>
                        </a:ext>
                      </a:extLst>
                    </a:blip>
                    <a:srcRect l="46135" t="20945" r="36885" b="33033"/>
                    <a:stretch/>
                  </p:blipFill>
                  <p:spPr>
                    <a:xfrm rot="5400000">
                      <a:off x="6995636" y="3100638"/>
                      <a:ext cx="96269" cy="2749431"/>
                    </a:xfrm>
                    <a:prstGeom prst="rect">
                      <a:avLst/>
                    </a:prstGeom>
                  </p:spPr>
                </p:pic>
              </p:grpSp>
              <p:grpSp>
                <p:nvGrpSpPr>
                  <p:cNvPr id="275" name="Group 274"/>
                  <p:cNvGrpSpPr/>
                  <p:nvPr/>
                </p:nvGrpSpPr>
                <p:grpSpPr>
                  <a:xfrm>
                    <a:off x="6963569" y="4545419"/>
                    <a:ext cx="758158" cy="150221"/>
                    <a:chOff x="4928245" y="4419600"/>
                    <a:chExt cx="4384732" cy="327660"/>
                  </a:xfrm>
                </p:grpSpPr>
                <p:sp>
                  <p:nvSpPr>
                    <p:cNvPr id="296" name="Flowchart: Magnetic Disk 295"/>
                    <p:cNvSpPr/>
                    <p:nvPr/>
                  </p:nvSpPr>
                  <p:spPr>
                    <a:xfrm>
                      <a:off x="4928245" y="4422777"/>
                      <a:ext cx="4384732" cy="324483"/>
                    </a:xfrm>
                    <a:prstGeom prst="flowChartMagneticDisk">
                      <a:avLst/>
                    </a:prstGeom>
                    <a:solidFill>
                      <a:srgbClr val="FD9E1E"/>
                    </a:solidFill>
                    <a:ln>
                      <a:solidFill>
                        <a:srgbClr val="FD9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Flowchart: Magnetic Disk 296"/>
                    <p:cNvSpPr/>
                    <p:nvPr/>
                  </p:nvSpPr>
                  <p:spPr>
                    <a:xfrm>
                      <a:off x="4928245" y="4444055"/>
                      <a:ext cx="4382102" cy="201101"/>
                    </a:xfrm>
                    <a:prstGeom prst="flowChartMagneticDisk">
                      <a:avLst/>
                    </a:prstGeom>
                    <a:solidFill>
                      <a:srgbClr val="FDB926"/>
                    </a:solidFill>
                    <a:ln>
                      <a:solidFill>
                        <a:srgbClr val="FDB9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p:cNvSpPr/>
                    <p:nvPr/>
                  </p:nvSpPr>
                  <p:spPr>
                    <a:xfrm>
                      <a:off x="5067300" y="4419600"/>
                      <a:ext cx="4114800" cy="137160"/>
                    </a:xfrm>
                    <a:prstGeom prst="ellipse">
                      <a:avLst/>
                    </a:prstGeom>
                    <a:solidFill>
                      <a:srgbClr val="FD9E1E"/>
                    </a:solidFill>
                    <a:ln>
                      <a:solidFill>
                        <a:srgbClr val="FD9E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9" name="Picture 298"/>
                    <p:cNvPicPr>
                      <a:picLocks noChangeAspect="1"/>
                    </p:cNvPicPr>
                    <p:nvPr/>
                  </p:nvPicPr>
                  <p:blipFill rotWithShape="1">
                    <a:blip r:embed="rId6" cstate="screen">
                      <a:extLst>
                        <a:ext uri="{28A0092B-C50C-407E-A947-70E740481C1C}">
                          <a14:useLocalDpi xmlns:a14="http://schemas.microsoft.com/office/drawing/2010/main"/>
                        </a:ext>
                      </a:extLst>
                    </a:blip>
                    <a:srcRect l="46135" t="20945" r="36885" b="33033"/>
                    <a:stretch/>
                  </p:blipFill>
                  <p:spPr>
                    <a:xfrm rot="5400000">
                      <a:off x="6995636" y="3100638"/>
                      <a:ext cx="96269" cy="2749431"/>
                    </a:xfrm>
                    <a:prstGeom prst="rect">
                      <a:avLst/>
                    </a:prstGeom>
                  </p:spPr>
                </p:pic>
              </p:grpSp>
              <p:grpSp>
                <p:nvGrpSpPr>
                  <p:cNvPr id="276" name="Group 275"/>
                  <p:cNvGrpSpPr/>
                  <p:nvPr/>
                </p:nvGrpSpPr>
                <p:grpSpPr>
                  <a:xfrm>
                    <a:off x="6918740" y="4423904"/>
                    <a:ext cx="758158" cy="150221"/>
                    <a:chOff x="4928245" y="4419600"/>
                    <a:chExt cx="4384732" cy="327660"/>
                  </a:xfrm>
                </p:grpSpPr>
                <p:sp>
                  <p:nvSpPr>
                    <p:cNvPr id="292" name="Flowchart: Magnetic Disk 291"/>
                    <p:cNvSpPr/>
                    <p:nvPr/>
                  </p:nvSpPr>
                  <p:spPr>
                    <a:xfrm>
                      <a:off x="4928245" y="4422777"/>
                      <a:ext cx="4384732" cy="324483"/>
                    </a:xfrm>
                    <a:prstGeom prst="flowChartMagneticDisk">
                      <a:avLst/>
                    </a:prstGeom>
                    <a:solidFill>
                      <a:srgbClr val="FD9E1E"/>
                    </a:solidFill>
                    <a:ln>
                      <a:solidFill>
                        <a:srgbClr val="FD9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Flowchart: Magnetic Disk 292"/>
                    <p:cNvSpPr/>
                    <p:nvPr/>
                  </p:nvSpPr>
                  <p:spPr>
                    <a:xfrm>
                      <a:off x="4928245" y="4444055"/>
                      <a:ext cx="4382102" cy="201101"/>
                    </a:xfrm>
                    <a:prstGeom prst="flowChartMagneticDisk">
                      <a:avLst/>
                    </a:prstGeom>
                    <a:solidFill>
                      <a:srgbClr val="FDB926"/>
                    </a:solidFill>
                    <a:ln>
                      <a:solidFill>
                        <a:srgbClr val="FDB9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p:cNvSpPr/>
                    <p:nvPr/>
                  </p:nvSpPr>
                  <p:spPr>
                    <a:xfrm>
                      <a:off x="5067300" y="4419600"/>
                      <a:ext cx="4114800" cy="137160"/>
                    </a:xfrm>
                    <a:prstGeom prst="ellipse">
                      <a:avLst/>
                    </a:prstGeom>
                    <a:solidFill>
                      <a:srgbClr val="FD9E1E"/>
                    </a:solidFill>
                    <a:ln>
                      <a:solidFill>
                        <a:srgbClr val="FD9E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5" name="Picture 294"/>
                    <p:cNvPicPr>
                      <a:picLocks noChangeAspect="1"/>
                    </p:cNvPicPr>
                    <p:nvPr/>
                  </p:nvPicPr>
                  <p:blipFill rotWithShape="1">
                    <a:blip r:embed="rId6" cstate="screen">
                      <a:extLst>
                        <a:ext uri="{28A0092B-C50C-407E-A947-70E740481C1C}">
                          <a14:useLocalDpi xmlns:a14="http://schemas.microsoft.com/office/drawing/2010/main"/>
                        </a:ext>
                      </a:extLst>
                    </a:blip>
                    <a:srcRect l="46135" t="20945" r="36885" b="33033"/>
                    <a:stretch/>
                  </p:blipFill>
                  <p:spPr>
                    <a:xfrm rot="5400000">
                      <a:off x="6995636" y="3100638"/>
                      <a:ext cx="96269" cy="2749431"/>
                    </a:xfrm>
                    <a:prstGeom prst="rect">
                      <a:avLst/>
                    </a:prstGeom>
                  </p:spPr>
                </p:pic>
              </p:grpSp>
              <p:grpSp>
                <p:nvGrpSpPr>
                  <p:cNvPr id="277" name="Group 276"/>
                  <p:cNvGrpSpPr/>
                  <p:nvPr/>
                </p:nvGrpSpPr>
                <p:grpSpPr>
                  <a:xfrm>
                    <a:off x="7000960" y="4293114"/>
                    <a:ext cx="758158" cy="150221"/>
                    <a:chOff x="4928245" y="4419600"/>
                    <a:chExt cx="4384732" cy="327660"/>
                  </a:xfrm>
                </p:grpSpPr>
                <p:sp>
                  <p:nvSpPr>
                    <p:cNvPr id="288" name="Flowchart: Magnetic Disk 287"/>
                    <p:cNvSpPr/>
                    <p:nvPr/>
                  </p:nvSpPr>
                  <p:spPr>
                    <a:xfrm>
                      <a:off x="4928245" y="4422777"/>
                      <a:ext cx="4384732" cy="324483"/>
                    </a:xfrm>
                    <a:prstGeom prst="flowChartMagneticDisk">
                      <a:avLst/>
                    </a:prstGeom>
                    <a:solidFill>
                      <a:srgbClr val="FD9E1E"/>
                    </a:solidFill>
                    <a:ln>
                      <a:solidFill>
                        <a:srgbClr val="FD9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Flowchart: Magnetic Disk 288"/>
                    <p:cNvSpPr/>
                    <p:nvPr/>
                  </p:nvSpPr>
                  <p:spPr>
                    <a:xfrm>
                      <a:off x="4928245" y="4444055"/>
                      <a:ext cx="4382102" cy="201101"/>
                    </a:xfrm>
                    <a:prstGeom prst="flowChartMagneticDisk">
                      <a:avLst/>
                    </a:prstGeom>
                    <a:solidFill>
                      <a:srgbClr val="FDB926"/>
                    </a:solidFill>
                    <a:ln>
                      <a:solidFill>
                        <a:srgbClr val="FDB9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p:cNvSpPr/>
                    <p:nvPr/>
                  </p:nvSpPr>
                  <p:spPr>
                    <a:xfrm>
                      <a:off x="5067300" y="4419600"/>
                      <a:ext cx="4114800" cy="137160"/>
                    </a:xfrm>
                    <a:prstGeom prst="ellipse">
                      <a:avLst/>
                    </a:prstGeom>
                    <a:solidFill>
                      <a:srgbClr val="FD9E1E"/>
                    </a:solidFill>
                    <a:ln>
                      <a:solidFill>
                        <a:srgbClr val="FD9E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1" name="Picture 290"/>
                    <p:cNvPicPr>
                      <a:picLocks noChangeAspect="1"/>
                    </p:cNvPicPr>
                    <p:nvPr/>
                  </p:nvPicPr>
                  <p:blipFill rotWithShape="1">
                    <a:blip r:embed="rId6" cstate="screen">
                      <a:extLst>
                        <a:ext uri="{28A0092B-C50C-407E-A947-70E740481C1C}">
                          <a14:useLocalDpi xmlns:a14="http://schemas.microsoft.com/office/drawing/2010/main"/>
                        </a:ext>
                      </a:extLst>
                    </a:blip>
                    <a:srcRect l="46135" t="20945" r="36885" b="33033"/>
                    <a:stretch/>
                  </p:blipFill>
                  <p:spPr>
                    <a:xfrm rot="5400000">
                      <a:off x="6995636" y="3100638"/>
                      <a:ext cx="96269" cy="2749431"/>
                    </a:xfrm>
                    <a:prstGeom prst="rect">
                      <a:avLst/>
                    </a:prstGeom>
                  </p:spPr>
                </p:pic>
              </p:grpSp>
              <p:grpSp>
                <p:nvGrpSpPr>
                  <p:cNvPr id="278" name="Group 277"/>
                  <p:cNvGrpSpPr/>
                  <p:nvPr/>
                </p:nvGrpSpPr>
                <p:grpSpPr>
                  <a:xfrm>
                    <a:off x="6877326" y="4162219"/>
                    <a:ext cx="758158" cy="150221"/>
                    <a:chOff x="4928245" y="4419600"/>
                    <a:chExt cx="4384732" cy="327660"/>
                  </a:xfrm>
                </p:grpSpPr>
                <p:sp>
                  <p:nvSpPr>
                    <p:cNvPr id="284" name="Flowchart: Magnetic Disk 283"/>
                    <p:cNvSpPr/>
                    <p:nvPr/>
                  </p:nvSpPr>
                  <p:spPr>
                    <a:xfrm>
                      <a:off x="4928245" y="4422777"/>
                      <a:ext cx="4384732" cy="324483"/>
                    </a:xfrm>
                    <a:prstGeom prst="flowChartMagneticDisk">
                      <a:avLst/>
                    </a:prstGeom>
                    <a:solidFill>
                      <a:srgbClr val="FD9E1E"/>
                    </a:solidFill>
                    <a:ln>
                      <a:solidFill>
                        <a:srgbClr val="FD9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Flowchart: Magnetic Disk 284"/>
                    <p:cNvSpPr/>
                    <p:nvPr/>
                  </p:nvSpPr>
                  <p:spPr>
                    <a:xfrm>
                      <a:off x="4928245" y="4444055"/>
                      <a:ext cx="4382102" cy="201101"/>
                    </a:xfrm>
                    <a:prstGeom prst="flowChartMagneticDisk">
                      <a:avLst/>
                    </a:prstGeom>
                    <a:solidFill>
                      <a:srgbClr val="FDB926"/>
                    </a:solidFill>
                    <a:ln>
                      <a:solidFill>
                        <a:srgbClr val="FDB9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p:cNvSpPr/>
                    <p:nvPr/>
                  </p:nvSpPr>
                  <p:spPr>
                    <a:xfrm>
                      <a:off x="5067300" y="4419600"/>
                      <a:ext cx="4114800" cy="137160"/>
                    </a:xfrm>
                    <a:prstGeom prst="ellipse">
                      <a:avLst/>
                    </a:prstGeom>
                    <a:solidFill>
                      <a:srgbClr val="FD9E1E"/>
                    </a:solidFill>
                    <a:ln>
                      <a:solidFill>
                        <a:srgbClr val="FD9E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7" name="Picture 286"/>
                    <p:cNvPicPr>
                      <a:picLocks noChangeAspect="1"/>
                    </p:cNvPicPr>
                    <p:nvPr/>
                  </p:nvPicPr>
                  <p:blipFill rotWithShape="1">
                    <a:blip r:embed="rId6" cstate="screen">
                      <a:extLst>
                        <a:ext uri="{28A0092B-C50C-407E-A947-70E740481C1C}">
                          <a14:useLocalDpi xmlns:a14="http://schemas.microsoft.com/office/drawing/2010/main"/>
                        </a:ext>
                      </a:extLst>
                    </a:blip>
                    <a:srcRect l="46135" t="20945" r="36885" b="33033"/>
                    <a:stretch/>
                  </p:blipFill>
                  <p:spPr>
                    <a:xfrm rot="5400000">
                      <a:off x="6995636" y="3100638"/>
                      <a:ext cx="96269" cy="2749431"/>
                    </a:xfrm>
                    <a:prstGeom prst="rect">
                      <a:avLst/>
                    </a:prstGeom>
                  </p:spPr>
                </p:pic>
              </p:grpSp>
              <p:grpSp>
                <p:nvGrpSpPr>
                  <p:cNvPr id="279" name="Group 278"/>
                  <p:cNvGrpSpPr/>
                  <p:nvPr/>
                </p:nvGrpSpPr>
                <p:grpSpPr>
                  <a:xfrm>
                    <a:off x="6963573" y="4012449"/>
                    <a:ext cx="758158" cy="150221"/>
                    <a:chOff x="4928245" y="4419600"/>
                    <a:chExt cx="4384732" cy="327660"/>
                  </a:xfrm>
                </p:grpSpPr>
                <p:sp>
                  <p:nvSpPr>
                    <p:cNvPr id="280" name="Flowchart: Magnetic Disk 279"/>
                    <p:cNvSpPr/>
                    <p:nvPr/>
                  </p:nvSpPr>
                  <p:spPr>
                    <a:xfrm>
                      <a:off x="4928245" y="4422777"/>
                      <a:ext cx="4384732" cy="324483"/>
                    </a:xfrm>
                    <a:prstGeom prst="flowChartMagneticDisk">
                      <a:avLst/>
                    </a:prstGeom>
                    <a:solidFill>
                      <a:srgbClr val="FD9E1E"/>
                    </a:solidFill>
                    <a:ln>
                      <a:solidFill>
                        <a:srgbClr val="FD9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Flowchart: Magnetic Disk 280"/>
                    <p:cNvSpPr/>
                    <p:nvPr/>
                  </p:nvSpPr>
                  <p:spPr>
                    <a:xfrm>
                      <a:off x="4928245" y="4444055"/>
                      <a:ext cx="4382102" cy="201101"/>
                    </a:xfrm>
                    <a:prstGeom prst="flowChartMagneticDisk">
                      <a:avLst/>
                    </a:prstGeom>
                    <a:solidFill>
                      <a:srgbClr val="FDB926"/>
                    </a:solidFill>
                    <a:ln>
                      <a:solidFill>
                        <a:srgbClr val="FDB9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p:cNvSpPr/>
                    <p:nvPr/>
                  </p:nvSpPr>
                  <p:spPr>
                    <a:xfrm>
                      <a:off x="5067300" y="4419600"/>
                      <a:ext cx="4114800" cy="137160"/>
                    </a:xfrm>
                    <a:prstGeom prst="ellipse">
                      <a:avLst/>
                    </a:prstGeom>
                    <a:solidFill>
                      <a:srgbClr val="FD9E1E"/>
                    </a:solidFill>
                    <a:ln>
                      <a:solidFill>
                        <a:srgbClr val="FD9E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3" name="Picture 282"/>
                    <p:cNvPicPr>
                      <a:picLocks noChangeAspect="1"/>
                    </p:cNvPicPr>
                    <p:nvPr/>
                  </p:nvPicPr>
                  <p:blipFill rotWithShape="1">
                    <a:blip r:embed="rId6" cstate="screen">
                      <a:extLst>
                        <a:ext uri="{28A0092B-C50C-407E-A947-70E740481C1C}">
                          <a14:useLocalDpi xmlns:a14="http://schemas.microsoft.com/office/drawing/2010/main"/>
                        </a:ext>
                      </a:extLst>
                    </a:blip>
                    <a:srcRect l="46135" t="20945" r="36885" b="33033"/>
                    <a:stretch/>
                  </p:blipFill>
                  <p:spPr>
                    <a:xfrm rot="5400000">
                      <a:off x="6995636" y="3100638"/>
                      <a:ext cx="96269" cy="2749431"/>
                    </a:xfrm>
                    <a:prstGeom prst="rect">
                      <a:avLst/>
                    </a:prstGeom>
                  </p:spPr>
                </p:pic>
              </p:grpSp>
            </p:grpSp>
            <p:grpSp>
              <p:nvGrpSpPr>
                <p:cNvPr id="210" name="Group 209"/>
                <p:cNvGrpSpPr/>
                <p:nvPr/>
              </p:nvGrpSpPr>
              <p:grpSpPr>
                <a:xfrm>
                  <a:off x="1391885" y="4150226"/>
                  <a:ext cx="277502" cy="247289"/>
                  <a:chOff x="6877326" y="4012449"/>
                  <a:chExt cx="881792" cy="785786"/>
                </a:xfrm>
              </p:grpSpPr>
              <p:grpSp>
                <p:nvGrpSpPr>
                  <p:cNvPr id="244" name="Group 243"/>
                  <p:cNvGrpSpPr/>
                  <p:nvPr/>
                </p:nvGrpSpPr>
                <p:grpSpPr>
                  <a:xfrm>
                    <a:off x="6877552" y="4648014"/>
                    <a:ext cx="758158" cy="150221"/>
                    <a:chOff x="4928245" y="4419600"/>
                    <a:chExt cx="4384732" cy="327660"/>
                  </a:xfrm>
                </p:grpSpPr>
                <p:sp>
                  <p:nvSpPr>
                    <p:cNvPr id="270" name="Flowchart: Magnetic Disk 269"/>
                    <p:cNvSpPr/>
                    <p:nvPr/>
                  </p:nvSpPr>
                  <p:spPr>
                    <a:xfrm>
                      <a:off x="4928245" y="4422777"/>
                      <a:ext cx="4384732" cy="324483"/>
                    </a:xfrm>
                    <a:prstGeom prst="flowChartMagneticDisk">
                      <a:avLst/>
                    </a:prstGeom>
                    <a:solidFill>
                      <a:srgbClr val="FD9E1E"/>
                    </a:solidFill>
                    <a:ln>
                      <a:solidFill>
                        <a:srgbClr val="FD9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Flowchart: Magnetic Disk 270"/>
                    <p:cNvSpPr/>
                    <p:nvPr/>
                  </p:nvSpPr>
                  <p:spPr>
                    <a:xfrm>
                      <a:off x="4928245" y="4444055"/>
                      <a:ext cx="4382102" cy="201101"/>
                    </a:xfrm>
                    <a:prstGeom prst="flowChartMagneticDisk">
                      <a:avLst/>
                    </a:prstGeom>
                    <a:solidFill>
                      <a:srgbClr val="FDB926"/>
                    </a:solidFill>
                    <a:ln>
                      <a:solidFill>
                        <a:srgbClr val="FDB9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Oval 271"/>
                    <p:cNvSpPr/>
                    <p:nvPr/>
                  </p:nvSpPr>
                  <p:spPr>
                    <a:xfrm>
                      <a:off x="5067300" y="4419600"/>
                      <a:ext cx="4114800" cy="137160"/>
                    </a:xfrm>
                    <a:prstGeom prst="ellipse">
                      <a:avLst/>
                    </a:prstGeom>
                    <a:solidFill>
                      <a:srgbClr val="FD9E1E"/>
                    </a:solidFill>
                    <a:ln>
                      <a:solidFill>
                        <a:srgbClr val="FD9E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3" name="Picture 272"/>
                    <p:cNvPicPr>
                      <a:picLocks noChangeAspect="1"/>
                    </p:cNvPicPr>
                    <p:nvPr/>
                  </p:nvPicPr>
                  <p:blipFill rotWithShape="1">
                    <a:blip r:embed="rId6" cstate="screen">
                      <a:extLst>
                        <a:ext uri="{28A0092B-C50C-407E-A947-70E740481C1C}">
                          <a14:useLocalDpi xmlns:a14="http://schemas.microsoft.com/office/drawing/2010/main"/>
                        </a:ext>
                      </a:extLst>
                    </a:blip>
                    <a:srcRect l="46135" t="20945" r="36885" b="33033"/>
                    <a:stretch/>
                  </p:blipFill>
                  <p:spPr>
                    <a:xfrm rot="5400000">
                      <a:off x="6995636" y="3100638"/>
                      <a:ext cx="96269" cy="2749431"/>
                    </a:xfrm>
                    <a:prstGeom prst="rect">
                      <a:avLst/>
                    </a:prstGeom>
                  </p:spPr>
                </p:pic>
              </p:grpSp>
              <p:grpSp>
                <p:nvGrpSpPr>
                  <p:cNvPr id="245" name="Group 244"/>
                  <p:cNvGrpSpPr/>
                  <p:nvPr/>
                </p:nvGrpSpPr>
                <p:grpSpPr>
                  <a:xfrm>
                    <a:off x="6963569" y="4545419"/>
                    <a:ext cx="758158" cy="150221"/>
                    <a:chOff x="4928245" y="4419600"/>
                    <a:chExt cx="4384732" cy="327660"/>
                  </a:xfrm>
                </p:grpSpPr>
                <p:sp>
                  <p:nvSpPr>
                    <p:cNvPr id="266" name="Flowchart: Magnetic Disk 265"/>
                    <p:cNvSpPr/>
                    <p:nvPr/>
                  </p:nvSpPr>
                  <p:spPr>
                    <a:xfrm>
                      <a:off x="4928245" y="4422777"/>
                      <a:ext cx="4384732" cy="324483"/>
                    </a:xfrm>
                    <a:prstGeom prst="flowChartMagneticDisk">
                      <a:avLst/>
                    </a:prstGeom>
                    <a:solidFill>
                      <a:srgbClr val="FD9E1E"/>
                    </a:solidFill>
                    <a:ln>
                      <a:solidFill>
                        <a:srgbClr val="FD9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Flowchart: Magnetic Disk 266"/>
                    <p:cNvSpPr/>
                    <p:nvPr/>
                  </p:nvSpPr>
                  <p:spPr>
                    <a:xfrm>
                      <a:off x="4928245" y="4444055"/>
                      <a:ext cx="4382102" cy="201101"/>
                    </a:xfrm>
                    <a:prstGeom prst="flowChartMagneticDisk">
                      <a:avLst/>
                    </a:prstGeom>
                    <a:solidFill>
                      <a:srgbClr val="FDB926"/>
                    </a:solidFill>
                    <a:ln>
                      <a:solidFill>
                        <a:srgbClr val="FDB9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67"/>
                    <p:cNvSpPr/>
                    <p:nvPr/>
                  </p:nvSpPr>
                  <p:spPr>
                    <a:xfrm>
                      <a:off x="5067300" y="4419600"/>
                      <a:ext cx="4114800" cy="137160"/>
                    </a:xfrm>
                    <a:prstGeom prst="ellipse">
                      <a:avLst/>
                    </a:prstGeom>
                    <a:solidFill>
                      <a:srgbClr val="FD9E1E"/>
                    </a:solidFill>
                    <a:ln>
                      <a:solidFill>
                        <a:srgbClr val="FD9E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9" name="Picture 268"/>
                    <p:cNvPicPr>
                      <a:picLocks noChangeAspect="1"/>
                    </p:cNvPicPr>
                    <p:nvPr/>
                  </p:nvPicPr>
                  <p:blipFill rotWithShape="1">
                    <a:blip r:embed="rId6" cstate="screen">
                      <a:extLst>
                        <a:ext uri="{28A0092B-C50C-407E-A947-70E740481C1C}">
                          <a14:useLocalDpi xmlns:a14="http://schemas.microsoft.com/office/drawing/2010/main"/>
                        </a:ext>
                      </a:extLst>
                    </a:blip>
                    <a:srcRect l="46135" t="20945" r="36885" b="33033"/>
                    <a:stretch/>
                  </p:blipFill>
                  <p:spPr>
                    <a:xfrm rot="5400000">
                      <a:off x="6995636" y="3100638"/>
                      <a:ext cx="96269" cy="2749431"/>
                    </a:xfrm>
                    <a:prstGeom prst="rect">
                      <a:avLst/>
                    </a:prstGeom>
                  </p:spPr>
                </p:pic>
              </p:grpSp>
              <p:grpSp>
                <p:nvGrpSpPr>
                  <p:cNvPr id="246" name="Group 245"/>
                  <p:cNvGrpSpPr/>
                  <p:nvPr/>
                </p:nvGrpSpPr>
                <p:grpSpPr>
                  <a:xfrm>
                    <a:off x="6918740" y="4423904"/>
                    <a:ext cx="758158" cy="150221"/>
                    <a:chOff x="4928245" y="4419600"/>
                    <a:chExt cx="4384732" cy="327660"/>
                  </a:xfrm>
                </p:grpSpPr>
                <p:sp>
                  <p:nvSpPr>
                    <p:cNvPr id="262" name="Flowchart: Magnetic Disk 261"/>
                    <p:cNvSpPr/>
                    <p:nvPr/>
                  </p:nvSpPr>
                  <p:spPr>
                    <a:xfrm>
                      <a:off x="4928245" y="4422777"/>
                      <a:ext cx="4384732" cy="324483"/>
                    </a:xfrm>
                    <a:prstGeom prst="flowChartMagneticDisk">
                      <a:avLst/>
                    </a:prstGeom>
                    <a:solidFill>
                      <a:srgbClr val="FD9E1E"/>
                    </a:solidFill>
                    <a:ln>
                      <a:solidFill>
                        <a:srgbClr val="FD9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Flowchart: Magnetic Disk 262"/>
                    <p:cNvSpPr/>
                    <p:nvPr/>
                  </p:nvSpPr>
                  <p:spPr>
                    <a:xfrm>
                      <a:off x="4928245" y="4444055"/>
                      <a:ext cx="4382102" cy="201101"/>
                    </a:xfrm>
                    <a:prstGeom prst="flowChartMagneticDisk">
                      <a:avLst/>
                    </a:prstGeom>
                    <a:solidFill>
                      <a:srgbClr val="FDB926"/>
                    </a:solidFill>
                    <a:ln>
                      <a:solidFill>
                        <a:srgbClr val="FDB9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p:cNvSpPr/>
                    <p:nvPr/>
                  </p:nvSpPr>
                  <p:spPr>
                    <a:xfrm>
                      <a:off x="5067300" y="4419600"/>
                      <a:ext cx="4114800" cy="137160"/>
                    </a:xfrm>
                    <a:prstGeom prst="ellipse">
                      <a:avLst/>
                    </a:prstGeom>
                    <a:solidFill>
                      <a:srgbClr val="FD9E1E"/>
                    </a:solidFill>
                    <a:ln>
                      <a:solidFill>
                        <a:srgbClr val="FD9E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5" name="Picture 264"/>
                    <p:cNvPicPr>
                      <a:picLocks noChangeAspect="1"/>
                    </p:cNvPicPr>
                    <p:nvPr/>
                  </p:nvPicPr>
                  <p:blipFill rotWithShape="1">
                    <a:blip r:embed="rId6" cstate="screen">
                      <a:extLst>
                        <a:ext uri="{28A0092B-C50C-407E-A947-70E740481C1C}">
                          <a14:useLocalDpi xmlns:a14="http://schemas.microsoft.com/office/drawing/2010/main"/>
                        </a:ext>
                      </a:extLst>
                    </a:blip>
                    <a:srcRect l="46135" t="20945" r="36885" b="33033"/>
                    <a:stretch/>
                  </p:blipFill>
                  <p:spPr>
                    <a:xfrm rot="5400000">
                      <a:off x="6995636" y="3100638"/>
                      <a:ext cx="96269" cy="2749431"/>
                    </a:xfrm>
                    <a:prstGeom prst="rect">
                      <a:avLst/>
                    </a:prstGeom>
                  </p:spPr>
                </p:pic>
              </p:grpSp>
              <p:grpSp>
                <p:nvGrpSpPr>
                  <p:cNvPr id="247" name="Group 246"/>
                  <p:cNvGrpSpPr/>
                  <p:nvPr/>
                </p:nvGrpSpPr>
                <p:grpSpPr>
                  <a:xfrm>
                    <a:off x="7000960" y="4293114"/>
                    <a:ext cx="758158" cy="150221"/>
                    <a:chOff x="4928245" y="4419600"/>
                    <a:chExt cx="4384732" cy="327660"/>
                  </a:xfrm>
                </p:grpSpPr>
                <p:sp>
                  <p:nvSpPr>
                    <p:cNvPr id="258" name="Flowchart: Magnetic Disk 257"/>
                    <p:cNvSpPr/>
                    <p:nvPr/>
                  </p:nvSpPr>
                  <p:spPr>
                    <a:xfrm>
                      <a:off x="4928245" y="4422777"/>
                      <a:ext cx="4384732" cy="324483"/>
                    </a:xfrm>
                    <a:prstGeom prst="flowChartMagneticDisk">
                      <a:avLst/>
                    </a:prstGeom>
                    <a:solidFill>
                      <a:srgbClr val="FD9E1E"/>
                    </a:solidFill>
                    <a:ln>
                      <a:solidFill>
                        <a:srgbClr val="FD9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Flowchart: Magnetic Disk 258"/>
                    <p:cNvSpPr/>
                    <p:nvPr/>
                  </p:nvSpPr>
                  <p:spPr>
                    <a:xfrm>
                      <a:off x="4928245" y="4444055"/>
                      <a:ext cx="4382102" cy="201101"/>
                    </a:xfrm>
                    <a:prstGeom prst="flowChartMagneticDisk">
                      <a:avLst/>
                    </a:prstGeom>
                    <a:solidFill>
                      <a:srgbClr val="FDB926"/>
                    </a:solidFill>
                    <a:ln>
                      <a:solidFill>
                        <a:srgbClr val="FDB9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p:cNvSpPr/>
                    <p:nvPr/>
                  </p:nvSpPr>
                  <p:spPr>
                    <a:xfrm>
                      <a:off x="5067300" y="4419600"/>
                      <a:ext cx="4114800" cy="137160"/>
                    </a:xfrm>
                    <a:prstGeom prst="ellipse">
                      <a:avLst/>
                    </a:prstGeom>
                    <a:solidFill>
                      <a:srgbClr val="FD9E1E"/>
                    </a:solidFill>
                    <a:ln>
                      <a:solidFill>
                        <a:srgbClr val="FD9E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1" name="Picture 260"/>
                    <p:cNvPicPr>
                      <a:picLocks noChangeAspect="1"/>
                    </p:cNvPicPr>
                    <p:nvPr/>
                  </p:nvPicPr>
                  <p:blipFill rotWithShape="1">
                    <a:blip r:embed="rId6" cstate="screen">
                      <a:extLst>
                        <a:ext uri="{28A0092B-C50C-407E-A947-70E740481C1C}">
                          <a14:useLocalDpi xmlns:a14="http://schemas.microsoft.com/office/drawing/2010/main"/>
                        </a:ext>
                      </a:extLst>
                    </a:blip>
                    <a:srcRect l="46135" t="20945" r="36885" b="33033"/>
                    <a:stretch/>
                  </p:blipFill>
                  <p:spPr>
                    <a:xfrm rot="5400000">
                      <a:off x="6995636" y="3100638"/>
                      <a:ext cx="96269" cy="2749431"/>
                    </a:xfrm>
                    <a:prstGeom prst="rect">
                      <a:avLst/>
                    </a:prstGeom>
                  </p:spPr>
                </p:pic>
              </p:grpSp>
              <p:grpSp>
                <p:nvGrpSpPr>
                  <p:cNvPr id="248" name="Group 247"/>
                  <p:cNvGrpSpPr/>
                  <p:nvPr/>
                </p:nvGrpSpPr>
                <p:grpSpPr>
                  <a:xfrm>
                    <a:off x="6877326" y="4162219"/>
                    <a:ext cx="758158" cy="150221"/>
                    <a:chOff x="4928245" y="4419600"/>
                    <a:chExt cx="4384732" cy="327660"/>
                  </a:xfrm>
                </p:grpSpPr>
                <p:sp>
                  <p:nvSpPr>
                    <p:cNvPr id="254" name="Flowchart: Magnetic Disk 253"/>
                    <p:cNvSpPr/>
                    <p:nvPr/>
                  </p:nvSpPr>
                  <p:spPr>
                    <a:xfrm>
                      <a:off x="4928245" y="4422777"/>
                      <a:ext cx="4384732" cy="324483"/>
                    </a:xfrm>
                    <a:prstGeom prst="flowChartMagneticDisk">
                      <a:avLst/>
                    </a:prstGeom>
                    <a:solidFill>
                      <a:srgbClr val="FD9E1E"/>
                    </a:solidFill>
                    <a:ln>
                      <a:solidFill>
                        <a:srgbClr val="FD9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Flowchart: Magnetic Disk 254"/>
                    <p:cNvSpPr/>
                    <p:nvPr/>
                  </p:nvSpPr>
                  <p:spPr>
                    <a:xfrm>
                      <a:off x="4928245" y="4444055"/>
                      <a:ext cx="4382102" cy="201101"/>
                    </a:xfrm>
                    <a:prstGeom prst="flowChartMagneticDisk">
                      <a:avLst/>
                    </a:prstGeom>
                    <a:solidFill>
                      <a:srgbClr val="FDB926"/>
                    </a:solidFill>
                    <a:ln>
                      <a:solidFill>
                        <a:srgbClr val="FDB9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p:cNvSpPr/>
                    <p:nvPr/>
                  </p:nvSpPr>
                  <p:spPr>
                    <a:xfrm>
                      <a:off x="5067300" y="4419600"/>
                      <a:ext cx="4114800" cy="137160"/>
                    </a:xfrm>
                    <a:prstGeom prst="ellipse">
                      <a:avLst/>
                    </a:prstGeom>
                    <a:solidFill>
                      <a:srgbClr val="FD9E1E"/>
                    </a:solidFill>
                    <a:ln>
                      <a:solidFill>
                        <a:srgbClr val="FD9E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7" name="Picture 256"/>
                    <p:cNvPicPr>
                      <a:picLocks noChangeAspect="1"/>
                    </p:cNvPicPr>
                    <p:nvPr/>
                  </p:nvPicPr>
                  <p:blipFill rotWithShape="1">
                    <a:blip r:embed="rId6" cstate="screen">
                      <a:extLst>
                        <a:ext uri="{28A0092B-C50C-407E-A947-70E740481C1C}">
                          <a14:useLocalDpi xmlns:a14="http://schemas.microsoft.com/office/drawing/2010/main"/>
                        </a:ext>
                      </a:extLst>
                    </a:blip>
                    <a:srcRect l="46135" t="20945" r="36885" b="33033"/>
                    <a:stretch/>
                  </p:blipFill>
                  <p:spPr>
                    <a:xfrm rot="5400000">
                      <a:off x="6995636" y="3100638"/>
                      <a:ext cx="96269" cy="2749431"/>
                    </a:xfrm>
                    <a:prstGeom prst="rect">
                      <a:avLst/>
                    </a:prstGeom>
                  </p:spPr>
                </p:pic>
              </p:grpSp>
              <p:grpSp>
                <p:nvGrpSpPr>
                  <p:cNvPr id="249" name="Group 248"/>
                  <p:cNvGrpSpPr/>
                  <p:nvPr/>
                </p:nvGrpSpPr>
                <p:grpSpPr>
                  <a:xfrm>
                    <a:off x="6963573" y="4012449"/>
                    <a:ext cx="758158" cy="150221"/>
                    <a:chOff x="4928245" y="4419600"/>
                    <a:chExt cx="4384732" cy="327660"/>
                  </a:xfrm>
                </p:grpSpPr>
                <p:sp>
                  <p:nvSpPr>
                    <p:cNvPr id="250" name="Flowchart: Magnetic Disk 249"/>
                    <p:cNvSpPr/>
                    <p:nvPr/>
                  </p:nvSpPr>
                  <p:spPr>
                    <a:xfrm>
                      <a:off x="4928245" y="4422777"/>
                      <a:ext cx="4384732" cy="324483"/>
                    </a:xfrm>
                    <a:prstGeom prst="flowChartMagneticDisk">
                      <a:avLst/>
                    </a:prstGeom>
                    <a:solidFill>
                      <a:srgbClr val="FD9E1E"/>
                    </a:solidFill>
                    <a:ln>
                      <a:solidFill>
                        <a:srgbClr val="FD9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Flowchart: Magnetic Disk 250"/>
                    <p:cNvSpPr/>
                    <p:nvPr/>
                  </p:nvSpPr>
                  <p:spPr>
                    <a:xfrm>
                      <a:off x="4928245" y="4444055"/>
                      <a:ext cx="4382102" cy="201101"/>
                    </a:xfrm>
                    <a:prstGeom prst="flowChartMagneticDisk">
                      <a:avLst/>
                    </a:prstGeom>
                    <a:solidFill>
                      <a:srgbClr val="FDB926"/>
                    </a:solidFill>
                    <a:ln>
                      <a:solidFill>
                        <a:srgbClr val="FDB9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p:cNvSpPr/>
                    <p:nvPr/>
                  </p:nvSpPr>
                  <p:spPr>
                    <a:xfrm>
                      <a:off x="5067300" y="4419600"/>
                      <a:ext cx="4114800" cy="137160"/>
                    </a:xfrm>
                    <a:prstGeom prst="ellipse">
                      <a:avLst/>
                    </a:prstGeom>
                    <a:solidFill>
                      <a:srgbClr val="FD9E1E"/>
                    </a:solidFill>
                    <a:ln>
                      <a:solidFill>
                        <a:srgbClr val="FD9E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3" name="Picture 252"/>
                    <p:cNvPicPr>
                      <a:picLocks noChangeAspect="1"/>
                    </p:cNvPicPr>
                    <p:nvPr/>
                  </p:nvPicPr>
                  <p:blipFill rotWithShape="1">
                    <a:blip r:embed="rId6" cstate="screen">
                      <a:extLst>
                        <a:ext uri="{28A0092B-C50C-407E-A947-70E740481C1C}">
                          <a14:useLocalDpi xmlns:a14="http://schemas.microsoft.com/office/drawing/2010/main"/>
                        </a:ext>
                      </a:extLst>
                    </a:blip>
                    <a:srcRect l="46135" t="20945" r="36885" b="33033"/>
                    <a:stretch/>
                  </p:blipFill>
                  <p:spPr>
                    <a:xfrm rot="5400000">
                      <a:off x="6995636" y="3100638"/>
                      <a:ext cx="96269" cy="2749431"/>
                    </a:xfrm>
                    <a:prstGeom prst="rect">
                      <a:avLst/>
                    </a:prstGeom>
                  </p:spPr>
                </p:pic>
              </p:grpSp>
            </p:grpSp>
            <p:grpSp>
              <p:nvGrpSpPr>
                <p:cNvPr id="211" name="Group 210"/>
                <p:cNvGrpSpPr/>
                <p:nvPr/>
              </p:nvGrpSpPr>
              <p:grpSpPr>
                <a:xfrm>
                  <a:off x="1496136" y="3535171"/>
                  <a:ext cx="974386" cy="1135425"/>
                  <a:chOff x="4046488" y="2469821"/>
                  <a:chExt cx="2182427" cy="2543122"/>
                </a:xfrm>
              </p:grpSpPr>
              <p:sp>
                <p:nvSpPr>
                  <p:cNvPr id="214" name="Rounded Rectangle 213"/>
                  <p:cNvSpPr/>
                  <p:nvPr/>
                </p:nvSpPr>
                <p:spPr>
                  <a:xfrm>
                    <a:off x="5467999" y="4482629"/>
                    <a:ext cx="490409" cy="530314"/>
                  </a:xfrm>
                  <a:prstGeom prst="roundRect">
                    <a:avLst/>
                  </a:prstGeom>
                  <a:solidFill>
                    <a:srgbClr val="F5AD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ounded Rectangle 214"/>
                  <p:cNvSpPr/>
                  <p:nvPr/>
                </p:nvSpPr>
                <p:spPr>
                  <a:xfrm>
                    <a:off x="4329141" y="4482629"/>
                    <a:ext cx="490409" cy="530314"/>
                  </a:xfrm>
                  <a:prstGeom prst="roundRect">
                    <a:avLst/>
                  </a:prstGeom>
                  <a:solidFill>
                    <a:srgbClr val="F5AD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6" name="Group 215"/>
                  <p:cNvGrpSpPr/>
                  <p:nvPr/>
                </p:nvGrpSpPr>
                <p:grpSpPr>
                  <a:xfrm>
                    <a:off x="4046488" y="2469821"/>
                    <a:ext cx="2182427" cy="2505047"/>
                    <a:chOff x="4046488" y="2469821"/>
                    <a:chExt cx="2182427" cy="2505047"/>
                  </a:xfrm>
                </p:grpSpPr>
                <p:grpSp>
                  <p:nvGrpSpPr>
                    <p:cNvPr id="219" name="Group 218"/>
                    <p:cNvGrpSpPr/>
                    <p:nvPr/>
                  </p:nvGrpSpPr>
                  <p:grpSpPr>
                    <a:xfrm>
                      <a:off x="4046488" y="2708772"/>
                      <a:ext cx="2182427" cy="2187059"/>
                      <a:chOff x="4046488" y="2960232"/>
                      <a:chExt cx="2182427" cy="2187059"/>
                    </a:xfrm>
                  </p:grpSpPr>
                  <p:grpSp>
                    <p:nvGrpSpPr>
                      <p:cNvPr id="238" name="Group 237"/>
                      <p:cNvGrpSpPr/>
                      <p:nvPr/>
                    </p:nvGrpSpPr>
                    <p:grpSpPr>
                      <a:xfrm>
                        <a:off x="4049147" y="2966049"/>
                        <a:ext cx="2179768" cy="2181242"/>
                        <a:chOff x="4049873" y="2612854"/>
                        <a:chExt cx="2179768" cy="2181242"/>
                      </a:xfrm>
                    </p:grpSpPr>
                    <p:sp>
                      <p:nvSpPr>
                        <p:cNvPr id="240" name="Oval 239"/>
                        <p:cNvSpPr/>
                        <p:nvPr/>
                      </p:nvSpPr>
                      <p:spPr>
                        <a:xfrm>
                          <a:off x="4049873" y="2612855"/>
                          <a:ext cx="2179768" cy="2181241"/>
                        </a:xfrm>
                        <a:prstGeom prst="ellipse">
                          <a:avLst/>
                        </a:prstGeom>
                        <a:solidFill>
                          <a:srgbClr val="FAC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1" name="Group 240"/>
                        <p:cNvGrpSpPr/>
                        <p:nvPr/>
                      </p:nvGrpSpPr>
                      <p:grpSpPr>
                        <a:xfrm>
                          <a:off x="5028954" y="2612854"/>
                          <a:ext cx="207841" cy="426362"/>
                          <a:chOff x="4993008" y="2333474"/>
                          <a:chExt cx="207841" cy="335329"/>
                        </a:xfrm>
                      </p:grpSpPr>
                      <p:sp>
                        <p:nvSpPr>
                          <p:cNvPr id="242" name="Freeform 241"/>
                          <p:cNvSpPr/>
                          <p:nvPr/>
                        </p:nvSpPr>
                        <p:spPr>
                          <a:xfrm rot="16200000">
                            <a:off x="4929116" y="2397366"/>
                            <a:ext cx="335329" cy="207546"/>
                          </a:xfrm>
                          <a:custGeom>
                            <a:avLst/>
                            <a:gdLst>
                              <a:gd name="connsiteX0" fmla="*/ 161544 w 802630"/>
                              <a:gd name="connsiteY0" fmla="*/ 0 h 367164"/>
                              <a:gd name="connsiteX1" fmla="*/ 316992 w 802630"/>
                              <a:gd name="connsiteY1" fmla="*/ 0 h 367164"/>
                              <a:gd name="connsiteX2" fmla="*/ 323088 w 802630"/>
                              <a:gd name="connsiteY2" fmla="*/ 0 h 367164"/>
                              <a:gd name="connsiteX3" fmla="*/ 802630 w 802630"/>
                              <a:gd name="connsiteY3" fmla="*/ 0 h 367164"/>
                              <a:gd name="connsiteX4" fmla="*/ 802630 w 802630"/>
                              <a:gd name="connsiteY4" fmla="*/ 367164 h 367164"/>
                              <a:gd name="connsiteX5" fmla="*/ 323088 w 802630"/>
                              <a:gd name="connsiteY5" fmla="*/ 367164 h 367164"/>
                              <a:gd name="connsiteX6" fmla="*/ 316992 w 802630"/>
                              <a:gd name="connsiteY6" fmla="*/ 367164 h 367164"/>
                              <a:gd name="connsiteX7" fmla="*/ 161544 w 802630"/>
                              <a:gd name="connsiteY7" fmla="*/ 367164 h 367164"/>
                              <a:gd name="connsiteX8" fmla="*/ 0 w 802630"/>
                              <a:gd name="connsiteY8" fmla="*/ 183582 h 367164"/>
                              <a:gd name="connsiteX9" fmla="*/ 161544 w 802630"/>
                              <a:gd name="connsiteY9" fmla="*/ 0 h 36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630" h="367164">
                                <a:moveTo>
                                  <a:pt x="161544" y="0"/>
                                </a:moveTo>
                                <a:lnTo>
                                  <a:pt x="316992" y="0"/>
                                </a:lnTo>
                                <a:lnTo>
                                  <a:pt x="323088" y="0"/>
                                </a:lnTo>
                                <a:lnTo>
                                  <a:pt x="802630" y="0"/>
                                </a:lnTo>
                                <a:lnTo>
                                  <a:pt x="802630" y="367164"/>
                                </a:lnTo>
                                <a:lnTo>
                                  <a:pt x="323088" y="367164"/>
                                </a:lnTo>
                                <a:lnTo>
                                  <a:pt x="316992" y="367164"/>
                                </a:lnTo>
                                <a:lnTo>
                                  <a:pt x="161544" y="367164"/>
                                </a:lnTo>
                                <a:cubicBezTo>
                                  <a:pt x="72326" y="367164"/>
                                  <a:pt x="0" y="284972"/>
                                  <a:pt x="0" y="183582"/>
                                </a:cubicBezTo>
                                <a:cubicBezTo>
                                  <a:pt x="0" y="82192"/>
                                  <a:pt x="72326" y="0"/>
                                  <a:pt x="161544" y="0"/>
                                </a:cubicBezTo>
                                <a:close/>
                              </a:path>
                            </a:pathLst>
                          </a:custGeom>
                          <a:solidFill>
                            <a:srgbClr val="E789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Freeform 242"/>
                          <p:cNvSpPr/>
                          <p:nvPr/>
                        </p:nvSpPr>
                        <p:spPr>
                          <a:xfrm rot="16200000">
                            <a:off x="4938296" y="2406250"/>
                            <a:ext cx="334772" cy="190334"/>
                          </a:xfrm>
                          <a:custGeom>
                            <a:avLst/>
                            <a:gdLst>
                              <a:gd name="connsiteX0" fmla="*/ 335817 w 335817"/>
                              <a:gd name="connsiteY0" fmla="*/ 0 h 190334"/>
                              <a:gd name="connsiteX1" fmla="*/ 335817 w 335817"/>
                              <a:gd name="connsiteY1" fmla="*/ 190334 h 190334"/>
                              <a:gd name="connsiteX2" fmla="*/ 135179 w 335817"/>
                              <a:gd name="connsiteY2" fmla="*/ 190334 h 190334"/>
                              <a:gd name="connsiteX3" fmla="*/ 132628 w 335817"/>
                              <a:gd name="connsiteY3" fmla="*/ 190334 h 190334"/>
                              <a:gd name="connsiteX4" fmla="*/ 67589 w 335817"/>
                              <a:gd name="connsiteY4" fmla="*/ 190334 h 190334"/>
                              <a:gd name="connsiteX5" fmla="*/ 0 w 335817"/>
                              <a:gd name="connsiteY5" fmla="*/ 95167 h 190334"/>
                              <a:gd name="connsiteX6" fmla="*/ 2044 w 335817"/>
                              <a:gd name="connsiteY6" fmla="*/ 80910 h 190334"/>
                              <a:gd name="connsiteX7" fmla="*/ 5311 w 335817"/>
                              <a:gd name="connsiteY7" fmla="*/ 103689 h 190334"/>
                              <a:gd name="connsiteX8" fmla="*/ 67588 w 335817"/>
                              <a:gd name="connsiteY8" fmla="*/ 161812 h 190334"/>
                              <a:gd name="connsiteX9" fmla="*/ 132627 w 335817"/>
                              <a:gd name="connsiteY9" fmla="*/ 161812 h 190334"/>
                              <a:gd name="connsiteX10" fmla="*/ 135178 w 335817"/>
                              <a:gd name="connsiteY10" fmla="*/ 161812 h 190334"/>
                              <a:gd name="connsiteX11" fmla="*/ 335816 w 335817"/>
                              <a:gd name="connsiteY11" fmla="*/ 161812 h 190334"/>
                              <a:gd name="connsiteX12" fmla="*/ 335816 w 335817"/>
                              <a:gd name="connsiteY12" fmla="*/ 0 h 19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817" h="190334">
                                <a:moveTo>
                                  <a:pt x="335817" y="0"/>
                                </a:moveTo>
                                <a:lnTo>
                                  <a:pt x="335817" y="190334"/>
                                </a:lnTo>
                                <a:lnTo>
                                  <a:pt x="135179" y="190334"/>
                                </a:lnTo>
                                <a:lnTo>
                                  <a:pt x="132628" y="190334"/>
                                </a:lnTo>
                                <a:lnTo>
                                  <a:pt x="67589" y="190334"/>
                                </a:lnTo>
                                <a:cubicBezTo>
                                  <a:pt x="30261" y="190334"/>
                                  <a:pt x="0" y="147727"/>
                                  <a:pt x="0" y="95167"/>
                                </a:cubicBezTo>
                                <a:lnTo>
                                  <a:pt x="2044" y="80910"/>
                                </a:lnTo>
                                <a:lnTo>
                                  <a:pt x="5311" y="103689"/>
                                </a:lnTo>
                                <a:cubicBezTo>
                                  <a:pt x="15571" y="137846"/>
                                  <a:pt x="39592" y="161812"/>
                                  <a:pt x="67588" y="161812"/>
                                </a:cubicBezTo>
                                <a:lnTo>
                                  <a:pt x="132627" y="161812"/>
                                </a:lnTo>
                                <a:lnTo>
                                  <a:pt x="135178" y="161812"/>
                                </a:lnTo>
                                <a:lnTo>
                                  <a:pt x="335816" y="161812"/>
                                </a:lnTo>
                                <a:lnTo>
                                  <a:pt x="335816"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9" name="Oval 238"/>
                      <p:cNvSpPr/>
                      <p:nvPr/>
                    </p:nvSpPr>
                    <p:spPr>
                      <a:xfrm>
                        <a:off x="4046488" y="2960232"/>
                        <a:ext cx="2172285" cy="2179458"/>
                      </a:xfrm>
                      <a:prstGeom prst="ellipse">
                        <a:avLst/>
                      </a:prstGeom>
                      <a:noFill/>
                      <a:ln w="12700">
                        <a:solidFill>
                          <a:srgbClr val="FAC1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0" name="Group 219"/>
                    <p:cNvGrpSpPr/>
                    <p:nvPr/>
                  </p:nvGrpSpPr>
                  <p:grpSpPr>
                    <a:xfrm rot="245656">
                      <a:off x="5349043" y="2469821"/>
                      <a:ext cx="833158" cy="1358651"/>
                      <a:chOff x="5174251" y="2250742"/>
                      <a:chExt cx="836075" cy="1466094"/>
                    </a:xfrm>
                  </p:grpSpPr>
                  <p:sp>
                    <p:nvSpPr>
                      <p:cNvPr id="236" name="Chord 235"/>
                      <p:cNvSpPr/>
                      <p:nvPr/>
                    </p:nvSpPr>
                    <p:spPr>
                      <a:xfrm rot="17070229" flipH="1">
                        <a:off x="4859242" y="2565751"/>
                        <a:ext cx="1466094" cy="836075"/>
                      </a:xfrm>
                      <a:prstGeom prst="chord">
                        <a:avLst>
                          <a:gd name="adj1" fmla="val 3296826"/>
                          <a:gd name="adj2" fmla="val 15127372"/>
                        </a:avLst>
                      </a:prstGeom>
                      <a:solidFill>
                        <a:srgbClr val="F6A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Chord 236"/>
                      <p:cNvSpPr/>
                      <p:nvPr/>
                    </p:nvSpPr>
                    <p:spPr>
                      <a:xfrm rot="17070229" flipH="1">
                        <a:off x="4922048" y="2597527"/>
                        <a:ext cx="1237656" cy="701692"/>
                      </a:xfrm>
                      <a:prstGeom prst="chord">
                        <a:avLst>
                          <a:gd name="adj1" fmla="val 3296826"/>
                          <a:gd name="adj2" fmla="val 15127372"/>
                        </a:avLst>
                      </a:prstGeom>
                      <a:solidFill>
                        <a:srgbClr val="E789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1" name="Group 220"/>
                    <p:cNvGrpSpPr/>
                    <p:nvPr/>
                  </p:nvGrpSpPr>
                  <p:grpSpPr>
                    <a:xfrm rot="21354344" flipH="1">
                      <a:off x="4104794" y="2483859"/>
                      <a:ext cx="833158" cy="1358651"/>
                      <a:chOff x="5174251" y="2250742"/>
                      <a:chExt cx="836075" cy="1466094"/>
                    </a:xfrm>
                  </p:grpSpPr>
                  <p:sp>
                    <p:nvSpPr>
                      <p:cNvPr id="234" name="Chord 233"/>
                      <p:cNvSpPr/>
                      <p:nvPr/>
                    </p:nvSpPr>
                    <p:spPr>
                      <a:xfrm rot="17070229" flipH="1">
                        <a:off x="4859242" y="2565751"/>
                        <a:ext cx="1466094" cy="836075"/>
                      </a:xfrm>
                      <a:prstGeom prst="chord">
                        <a:avLst>
                          <a:gd name="adj1" fmla="val 3296826"/>
                          <a:gd name="adj2" fmla="val 15127372"/>
                        </a:avLst>
                      </a:prstGeom>
                      <a:solidFill>
                        <a:srgbClr val="F6A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Chord 234"/>
                      <p:cNvSpPr/>
                      <p:nvPr/>
                    </p:nvSpPr>
                    <p:spPr>
                      <a:xfrm rot="17070229" flipH="1">
                        <a:off x="4922048" y="2597527"/>
                        <a:ext cx="1237656" cy="701692"/>
                      </a:xfrm>
                      <a:prstGeom prst="chord">
                        <a:avLst>
                          <a:gd name="adj1" fmla="val 3296826"/>
                          <a:gd name="adj2" fmla="val 15127372"/>
                        </a:avLst>
                      </a:prstGeom>
                      <a:solidFill>
                        <a:srgbClr val="E789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2" name="Group 221"/>
                    <p:cNvGrpSpPr/>
                    <p:nvPr/>
                  </p:nvGrpSpPr>
                  <p:grpSpPr>
                    <a:xfrm>
                      <a:off x="4091587" y="2876842"/>
                      <a:ext cx="2096864" cy="2098026"/>
                      <a:chOff x="4091587" y="2876842"/>
                      <a:chExt cx="2096864" cy="2098026"/>
                    </a:xfrm>
                  </p:grpSpPr>
                  <p:grpSp>
                    <p:nvGrpSpPr>
                      <p:cNvPr id="225" name="Group 224"/>
                      <p:cNvGrpSpPr/>
                      <p:nvPr/>
                    </p:nvGrpSpPr>
                    <p:grpSpPr>
                      <a:xfrm>
                        <a:off x="4091587" y="2876842"/>
                        <a:ext cx="2096864" cy="2098026"/>
                        <a:chOff x="2998980" y="3595501"/>
                        <a:chExt cx="2096864" cy="2098026"/>
                      </a:xfrm>
                    </p:grpSpPr>
                    <p:sp>
                      <p:nvSpPr>
                        <p:cNvPr id="232" name="Oval 231"/>
                        <p:cNvSpPr/>
                        <p:nvPr/>
                      </p:nvSpPr>
                      <p:spPr>
                        <a:xfrm>
                          <a:off x="2998980" y="3596663"/>
                          <a:ext cx="2096864" cy="2096864"/>
                        </a:xfrm>
                        <a:prstGeom prst="ellipse">
                          <a:avLst/>
                        </a:prstGeom>
                        <a:solidFill>
                          <a:srgbClr val="F5AC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p:cNvSpPr/>
                        <p:nvPr/>
                      </p:nvSpPr>
                      <p:spPr>
                        <a:xfrm>
                          <a:off x="2998980" y="3595501"/>
                          <a:ext cx="2096864" cy="1984717"/>
                        </a:xfrm>
                        <a:prstGeom prst="ellipse">
                          <a:avLst/>
                        </a:prstGeom>
                        <a:solidFill>
                          <a:srgbClr val="FAC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225"/>
                      <p:cNvGrpSpPr/>
                      <p:nvPr/>
                    </p:nvGrpSpPr>
                    <p:grpSpPr>
                      <a:xfrm>
                        <a:off x="4626328" y="3637745"/>
                        <a:ext cx="1013053" cy="1013053"/>
                        <a:chOff x="4626328" y="3637745"/>
                        <a:chExt cx="1013053" cy="1013053"/>
                      </a:xfrm>
                    </p:grpSpPr>
                    <p:sp>
                      <p:nvSpPr>
                        <p:cNvPr id="229" name="Oval 228"/>
                        <p:cNvSpPr/>
                        <p:nvPr/>
                      </p:nvSpPr>
                      <p:spPr>
                        <a:xfrm>
                          <a:off x="4626328" y="3637745"/>
                          <a:ext cx="1013053" cy="1013053"/>
                        </a:xfrm>
                        <a:prstGeom prst="ellipse">
                          <a:avLst/>
                        </a:prstGeom>
                        <a:solidFill>
                          <a:srgbClr val="F5AD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p:cNvSpPr/>
                        <p:nvPr/>
                      </p:nvSpPr>
                      <p:spPr>
                        <a:xfrm>
                          <a:off x="4924375" y="3996550"/>
                          <a:ext cx="160020" cy="309776"/>
                        </a:xfrm>
                        <a:prstGeom prst="ellipse">
                          <a:avLst/>
                        </a:prstGeom>
                        <a:solidFill>
                          <a:srgbClr val="E68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p:cNvSpPr/>
                        <p:nvPr/>
                      </p:nvSpPr>
                      <p:spPr>
                        <a:xfrm>
                          <a:off x="5194142" y="3991625"/>
                          <a:ext cx="160020" cy="309776"/>
                        </a:xfrm>
                        <a:prstGeom prst="ellipse">
                          <a:avLst/>
                        </a:prstGeom>
                        <a:solidFill>
                          <a:srgbClr val="E68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7" name="Oval 226"/>
                      <p:cNvSpPr/>
                      <p:nvPr/>
                    </p:nvSpPr>
                    <p:spPr>
                      <a:xfrm>
                        <a:off x="4664827" y="3389201"/>
                        <a:ext cx="256872" cy="256872"/>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p:cNvSpPr/>
                      <p:nvPr/>
                    </p:nvSpPr>
                    <p:spPr>
                      <a:xfrm>
                        <a:off x="5352316" y="3392026"/>
                        <a:ext cx="256872" cy="256872"/>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3" name="Freeform 222"/>
                    <p:cNvSpPr/>
                    <p:nvPr/>
                  </p:nvSpPr>
                  <p:spPr>
                    <a:xfrm rot="16200000">
                      <a:off x="4845928" y="2937317"/>
                      <a:ext cx="572086" cy="207546"/>
                    </a:xfrm>
                    <a:custGeom>
                      <a:avLst/>
                      <a:gdLst>
                        <a:gd name="connsiteX0" fmla="*/ 161544 w 802630"/>
                        <a:gd name="connsiteY0" fmla="*/ 0 h 367164"/>
                        <a:gd name="connsiteX1" fmla="*/ 316992 w 802630"/>
                        <a:gd name="connsiteY1" fmla="*/ 0 h 367164"/>
                        <a:gd name="connsiteX2" fmla="*/ 323088 w 802630"/>
                        <a:gd name="connsiteY2" fmla="*/ 0 h 367164"/>
                        <a:gd name="connsiteX3" fmla="*/ 802630 w 802630"/>
                        <a:gd name="connsiteY3" fmla="*/ 0 h 367164"/>
                        <a:gd name="connsiteX4" fmla="*/ 802630 w 802630"/>
                        <a:gd name="connsiteY4" fmla="*/ 367164 h 367164"/>
                        <a:gd name="connsiteX5" fmla="*/ 323088 w 802630"/>
                        <a:gd name="connsiteY5" fmla="*/ 367164 h 367164"/>
                        <a:gd name="connsiteX6" fmla="*/ 316992 w 802630"/>
                        <a:gd name="connsiteY6" fmla="*/ 367164 h 367164"/>
                        <a:gd name="connsiteX7" fmla="*/ 161544 w 802630"/>
                        <a:gd name="connsiteY7" fmla="*/ 367164 h 367164"/>
                        <a:gd name="connsiteX8" fmla="*/ 0 w 802630"/>
                        <a:gd name="connsiteY8" fmla="*/ 183582 h 367164"/>
                        <a:gd name="connsiteX9" fmla="*/ 161544 w 802630"/>
                        <a:gd name="connsiteY9" fmla="*/ 0 h 36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630" h="367164">
                          <a:moveTo>
                            <a:pt x="161544" y="0"/>
                          </a:moveTo>
                          <a:lnTo>
                            <a:pt x="316992" y="0"/>
                          </a:lnTo>
                          <a:lnTo>
                            <a:pt x="323088" y="0"/>
                          </a:lnTo>
                          <a:lnTo>
                            <a:pt x="802630" y="0"/>
                          </a:lnTo>
                          <a:lnTo>
                            <a:pt x="802630" y="367164"/>
                          </a:lnTo>
                          <a:lnTo>
                            <a:pt x="323088" y="367164"/>
                          </a:lnTo>
                          <a:lnTo>
                            <a:pt x="316992" y="367164"/>
                          </a:lnTo>
                          <a:lnTo>
                            <a:pt x="161544" y="367164"/>
                          </a:lnTo>
                          <a:cubicBezTo>
                            <a:pt x="72326" y="367164"/>
                            <a:pt x="0" y="284972"/>
                            <a:pt x="0" y="183582"/>
                          </a:cubicBezTo>
                          <a:cubicBezTo>
                            <a:pt x="0" y="82192"/>
                            <a:pt x="72326" y="0"/>
                            <a:pt x="161544" y="0"/>
                          </a:cubicBezTo>
                          <a:close/>
                        </a:path>
                      </a:pathLst>
                    </a:custGeom>
                    <a:solidFill>
                      <a:srgbClr val="E789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Freeform 223"/>
                    <p:cNvSpPr/>
                    <p:nvPr/>
                  </p:nvSpPr>
                  <p:spPr>
                    <a:xfrm rot="16200000">
                      <a:off x="4855591" y="2945922"/>
                      <a:ext cx="572086" cy="190335"/>
                    </a:xfrm>
                    <a:custGeom>
                      <a:avLst/>
                      <a:gdLst>
                        <a:gd name="connsiteX0" fmla="*/ 335817 w 335817"/>
                        <a:gd name="connsiteY0" fmla="*/ 0 h 190334"/>
                        <a:gd name="connsiteX1" fmla="*/ 335817 w 335817"/>
                        <a:gd name="connsiteY1" fmla="*/ 190334 h 190334"/>
                        <a:gd name="connsiteX2" fmla="*/ 135179 w 335817"/>
                        <a:gd name="connsiteY2" fmla="*/ 190334 h 190334"/>
                        <a:gd name="connsiteX3" fmla="*/ 132628 w 335817"/>
                        <a:gd name="connsiteY3" fmla="*/ 190334 h 190334"/>
                        <a:gd name="connsiteX4" fmla="*/ 67589 w 335817"/>
                        <a:gd name="connsiteY4" fmla="*/ 190334 h 190334"/>
                        <a:gd name="connsiteX5" fmla="*/ 0 w 335817"/>
                        <a:gd name="connsiteY5" fmla="*/ 95167 h 190334"/>
                        <a:gd name="connsiteX6" fmla="*/ 2044 w 335817"/>
                        <a:gd name="connsiteY6" fmla="*/ 80910 h 190334"/>
                        <a:gd name="connsiteX7" fmla="*/ 5311 w 335817"/>
                        <a:gd name="connsiteY7" fmla="*/ 103689 h 190334"/>
                        <a:gd name="connsiteX8" fmla="*/ 67588 w 335817"/>
                        <a:gd name="connsiteY8" fmla="*/ 161812 h 190334"/>
                        <a:gd name="connsiteX9" fmla="*/ 132627 w 335817"/>
                        <a:gd name="connsiteY9" fmla="*/ 161812 h 190334"/>
                        <a:gd name="connsiteX10" fmla="*/ 135178 w 335817"/>
                        <a:gd name="connsiteY10" fmla="*/ 161812 h 190334"/>
                        <a:gd name="connsiteX11" fmla="*/ 335816 w 335817"/>
                        <a:gd name="connsiteY11" fmla="*/ 161812 h 190334"/>
                        <a:gd name="connsiteX12" fmla="*/ 335816 w 335817"/>
                        <a:gd name="connsiteY12" fmla="*/ 0 h 19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817" h="190334">
                          <a:moveTo>
                            <a:pt x="335817" y="0"/>
                          </a:moveTo>
                          <a:lnTo>
                            <a:pt x="335817" y="190334"/>
                          </a:lnTo>
                          <a:lnTo>
                            <a:pt x="135179" y="190334"/>
                          </a:lnTo>
                          <a:lnTo>
                            <a:pt x="132628" y="190334"/>
                          </a:lnTo>
                          <a:lnTo>
                            <a:pt x="67589" y="190334"/>
                          </a:lnTo>
                          <a:cubicBezTo>
                            <a:pt x="30261" y="190334"/>
                            <a:pt x="0" y="147727"/>
                            <a:pt x="0" y="95167"/>
                          </a:cubicBezTo>
                          <a:lnTo>
                            <a:pt x="2044" y="80910"/>
                          </a:lnTo>
                          <a:lnTo>
                            <a:pt x="5311" y="103689"/>
                          </a:lnTo>
                          <a:cubicBezTo>
                            <a:pt x="15571" y="137846"/>
                            <a:pt x="39592" y="161812"/>
                            <a:pt x="67588" y="161812"/>
                          </a:cubicBezTo>
                          <a:lnTo>
                            <a:pt x="132627" y="161812"/>
                          </a:lnTo>
                          <a:lnTo>
                            <a:pt x="135178" y="161812"/>
                          </a:lnTo>
                          <a:lnTo>
                            <a:pt x="335816" y="161812"/>
                          </a:lnTo>
                          <a:lnTo>
                            <a:pt x="335816"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7" name="Rounded Rectangle 216"/>
                  <p:cNvSpPr/>
                  <p:nvPr/>
                </p:nvSpPr>
                <p:spPr>
                  <a:xfrm>
                    <a:off x="4329140" y="4939665"/>
                    <a:ext cx="490409" cy="73278"/>
                  </a:xfrm>
                  <a:prstGeom prst="roundRect">
                    <a:avLst>
                      <a:gd name="adj" fmla="val 29761"/>
                    </a:avLst>
                  </a:prstGeom>
                  <a:solidFill>
                    <a:srgbClr val="E68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ounded Rectangle 217"/>
                  <p:cNvSpPr/>
                  <p:nvPr/>
                </p:nvSpPr>
                <p:spPr>
                  <a:xfrm>
                    <a:off x="5471291" y="4939665"/>
                    <a:ext cx="490409" cy="73278"/>
                  </a:xfrm>
                  <a:prstGeom prst="roundRect">
                    <a:avLst>
                      <a:gd name="adj" fmla="val 29761"/>
                    </a:avLst>
                  </a:prstGeom>
                  <a:solidFill>
                    <a:srgbClr val="E68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2" name="Picture 211"/>
                <p:cNvPicPr>
                  <a:picLocks noChangeAspect="1"/>
                </p:cNvPicPr>
                <p:nvPr/>
              </p:nvPicPr>
              <p:blipFill rotWithShape="1">
                <a:blip r:embed="rId7" cstate="screen">
                  <a:extLst>
                    <a:ext uri="{28A0092B-C50C-407E-A947-70E740481C1C}">
                      <a14:useLocalDpi xmlns:a14="http://schemas.microsoft.com/office/drawing/2010/main"/>
                    </a:ext>
                  </a:extLst>
                </a:blip>
                <a:srcRect l="5357" t="9360" r="28675" b="21415"/>
                <a:stretch/>
              </p:blipFill>
              <p:spPr>
                <a:xfrm>
                  <a:off x="1846615" y="3657194"/>
                  <a:ext cx="167535" cy="225912"/>
                </a:xfrm>
                <a:prstGeom prst="rect">
                  <a:avLst/>
                </a:prstGeom>
              </p:spPr>
            </p:pic>
            <p:pic>
              <p:nvPicPr>
                <p:cNvPr id="213" name="Picture 212"/>
                <p:cNvPicPr>
                  <a:picLocks noChangeAspect="1"/>
                </p:cNvPicPr>
                <p:nvPr/>
              </p:nvPicPr>
              <p:blipFill rotWithShape="1">
                <a:blip r:embed="rId7" cstate="screen">
                  <a:extLst>
                    <a:ext uri="{28A0092B-C50C-407E-A947-70E740481C1C}">
                      <a14:useLocalDpi xmlns:a14="http://schemas.microsoft.com/office/drawing/2010/main"/>
                    </a:ext>
                  </a:extLst>
                </a:blip>
                <a:srcRect t="9360" b="21415"/>
                <a:stretch/>
              </p:blipFill>
              <p:spPr>
                <a:xfrm rot="20272685">
                  <a:off x="2278367" y="4411081"/>
                  <a:ext cx="295069" cy="262468"/>
                </a:xfrm>
                <a:prstGeom prst="rect">
                  <a:avLst/>
                </a:prstGeom>
              </p:spPr>
            </p:pic>
          </p:grpSp>
        </p:grpSp>
      </p:grpSp>
      <p:grpSp>
        <p:nvGrpSpPr>
          <p:cNvPr id="5" name="Group 4"/>
          <p:cNvGrpSpPr/>
          <p:nvPr/>
        </p:nvGrpSpPr>
        <p:grpSpPr>
          <a:xfrm>
            <a:off x="4844675" y="2236037"/>
            <a:ext cx="2843353" cy="3827741"/>
            <a:chOff x="4844675" y="2236037"/>
            <a:chExt cx="2843353" cy="3827741"/>
          </a:xfrm>
        </p:grpSpPr>
        <p:sp>
          <p:nvSpPr>
            <p:cNvPr id="100" name="TextBox 99">
              <a:extLst>
                <a:ext uri="{FF2B5EF4-FFF2-40B4-BE49-F238E27FC236}">
                  <a16:creationId xmlns:a16="http://schemas.microsoft.com/office/drawing/2014/main" id="{354507D8-2A10-4B23-94A6-0401BDA1E526}"/>
                </a:ext>
              </a:extLst>
            </p:cNvPr>
            <p:cNvSpPr txBox="1"/>
            <p:nvPr/>
          </p:nvSpPr>
          <p:spPr>
            <a:xfrm>
              <a:off x="4844675" y="5048115"/>
              <a:ext cx="2843353" cy="1015663"/>
            </a:xfrm>
            <a:prstGeom prst="rect">
              <a:avLst/>
            </a:prstGeom>
            <a:noFill/>
          </p:spPr>
          <p:txBody>
            <a:bodyPr wrap="square" rtlCol="0">
              <a:spAutoFit/>
            </a:bodyPr>
            <a:lstStyle/>
            <a:p>
              <a:pPr algn="ctr"/>
              <a:r>
                <a:rPr lang="en-US" sz="2000" b="1" spc="600" dirty="0">
                  <a:solidFill>
                    <a:srgbClr val="7F7F7F"/>
                  </a:solidFill>
                  <a:latin typeface="Century Gothic" panose="020B0502020202020204" pitchFamily="34" charset="0"/>
                </a:rPr>
                <a:t>LEARN TO LOVE SAVINGS</a:t>
              </a:r>
            </a:p>
          </p:txBody>
        </p:sp>
        <p:grpSp>
          <p:nvGrpSpPr>
            <p:cNvPr id="4" name="Group 3"/>
            <p:cNvGrpSpPr/>
            <p:nvPr/>
          </p:nvGrpSpPr>
          <p:grpSpPr>
            <a:xfrm>
              <a:off x="5183273" y="2236037"/>
              <a:ext cx="2170228" cy="2531930"/>
              <a:chOff x="5183273" y="2236037"/>
              <a:chExt cx="2170228" cy="2531930"/>
            </a:xfrm>
          </p:grpSpPr>
          <p:grpSp>
            <p:nvGrpSpPr>
              <p:cNvPr id="101" name="Group 100"/>
              <p:cNvGrpSpPr/>
              <p:nvPr/>
            </p:nvGrpSpPr>
            <p:grpSpPr>
              <a:xfrm>
                <a:off x="5183273" y="2236037"/>
                <a:ext cx="2170228" cy="2531930"/>
                <a:chOff x="1275789" y="2228057"/>
                <a:chExt cx="2170228" cy="2531930"/>
              </a:xfrm>
            </p:grpSpPr>
            <p:grpSp>
              <p:nvGrpSpPr>
                <p:cNvPr id="143" name="Group 142"/>
                <p:cNvGrpSpPr/>
                <p:nvPr/>
              </p:nvGrpSpPr>
              <p:grpSpPr>
                <a:xfrm>
                  <a:off x="1275789" y="2228057"/>
                  <a:ext cx="2170228" cy="2531930"/>
                  <a:chOff x="5000726" y="2163035"/>
                  <a:chExt cx="2170228" cy="2531930"/>
                </a:xfrm>
              </p:grpSpPr>
              <p:grpSp>
                <p:nvGrpSpPr>
                  <p:cNvPr id="147" name="Group 146">
                    <a:extLst>
                      <a:ext uri="{FF2B5EF4-FFF2-40B4-BE49-F238E27FC236}">
                        <a16:creationId xmlns:a16="http://schemas.microsoft.com/office/drawing/2014/main" id="{D822F3F4-702C-49C3-8D06-CE20D575A6B1}"/>
                      </a:ext>
                    </a:extLst>
                  </p:cNvPr>
                  <p:cNvGrpSpPr/>
                  <p:nvPr/>
                </p:nvGrpSpPr>
                <p:grpSpPr>
                  <a:xfrm>
                    <a:off x="5000726" y="2163035"/>
                    <a:ext cx="2170228" cy="2531930"/>
                    <a:chOff x="632989" y="1862399"/>
                    <a:chExt cx="2194562" cy="2560320"/>
                  </a:xfrm>
                </p:grpSpPr>
                <p:sp>
                  <p:nvSpPr>
                    <p:cNvPr id="149" name="Flowchart: Manual Operation 148">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50"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148" name="Rectangle 147"/>
                  <p:cNvSpPr/>
                  <p:nvPr/>
                </p:nvSpPr>
                <p:spPr>
                  <a:xfrm>
                    <a:off x="5526090" y="2857951"/>
                    <a:ext cx="1114903" cy="1142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00" dirty="0">
                      <a:solidFill>
                        <a:srgbClr val="FFFFFF"/>
                      </a:solidFill>
                      <a:latin typeface="Montserrat" panose="02000505000000020004" pitchFamily="2" charset="0"/>
                    </a:endParaRPr>
                  </a:p>
                </p:txBody>
              </p:sp>
            </p:grpSp>
            <p:grpSp>
              <p:nvGrpSpPr>
                <p:cNvPr id="144" name="Group 143">
                  <a:extLst>
                    <a:ext uri="{FF2B5EF4-FFF2-40B4-BE49-F238E27FC236}">
                      <a16:creationId xmlns:a16="http://schemas.microsoft.com/office/drawing/2014/main" id="{D822F3F4-702C-49C3-8D06-CE20D575A6B1}"/>
                    </a:ext>
                  </a:extLst>
                </p:cNvPr>
                <p:cNvGrpSpPr/>
                <p:nvPr/>
              </p:nvGrpSpPr>
              <p:grpSpPr>
                <a:xfrm flipH="1">
                  <a:off x="1545619" y="2546871"/>
                  <a:ext cx="1630524" cy="1902277"/>
                  <a:chOff x="619396" y="1862399"/>
                  <a:chExt cx="2194561" cy="2560320"/>
                </a:xfrm>
                <a:solidFill>
                  <a:srgbClr val="FFFFFF">
                    <a:alpha val="75000"/>
                  </a:srgbClr>
                </a:solidFill>
              </p:grpSpPr>
              <p:sp>
                <p:nvSpPr>
                  <p:cNvPr id="145" name="Flowchart: Manual Operation 144">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46" name="Freeform: Shape 6">
                    <a:extLst>
                      <a:ext uri="{FF2B5EF4-FFF2-40B4-BE49-F238E27FC236}">
                        <a16:creationId xmlns:a16="http://schemas.microsoft.com/office/drawing/2014/main" id="{5D3D4BA2-A523-41E2-8910-97EC2384FE6A}"/>
                      </a:ext>
                    </a:extLst>
                  </p:cNvPr>
                  <p:cNvSpPr/>
                  <p:nvPr/>
                </p:nvSpPr>
                <p:spPr>
                  <a:xfrm rot="5400000">
                    <a:off x="436517" y="2045278"/>
                    <a:ext cx="2560320" cy="2194561"/>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grpSp>
            <p:nvGrpSpPr>
              <p:cNvPr id="307" name="Group 306"/>
              <p:cNvGrpSpPr/>
              <p:nvPr/>
            </p:nvGrpSpPr>
            <p:grpSpPr>
              <a:xfrm>
                <a:off x="5636951" y="2932740"/>
                <a:ext cx="1190116" cy="1201122"/>
                <a:chOff x="-1442965" y="600968"/>
                <a:chExt cx="2477603" cy="2500516"/>
              </a:xfrm>
            </p:grpSpPr>
            <p:grpSp>
              <p:nvGrpSpPr>
                <p:cNvPr id="308" name="Group 307"/>
                <p:cNvGrpSpPr/>
                <p:nvPr/>
              </p:nvGrpSpPr>
              <p:grpSpPr>
                <a:xfrm>
                  <a:off x="-1442965" y="600968"/>
                  <a:ext cx="2477603" cy="2500516"/>
                  <a:chOff x="-1442965" y="600968"/>
                  <a:chExt cx="2477603" cy="2500516"/>
                </a:xfrm>
              </p:grpSpPr>
              <p:sp>
                <p:nvSpPr>
                  <p:cNvPr id="340" name="Heart 339"/>
                  <p:cNvSpPr/>
                  <p:nvPr/>
                </p:nvSpPr>
                <p:spPr>
                  <a:xfrm>
                    <a:off x="-1363122" y="703724"/>
                    <a:ext cx="2397760" cy="2397760"/>
                  </a:xfrm>
                  <a:prstGeom prst="heart">
                    <a:avLst/>
                  </a:prstGeom>
                  <a:solidFill>
                    <a:srgbClr val="D34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Heart 340"/>
                  <p:cNvSpPr/>
                  <p:nvPr/>
                </p:nvSpPr>
                <p:spPr>
                  <a:xfrm>
                    <a:off x="-1442965" y="600968"/>
                    <a:ext cx="2397760" cy="2331250"/>
                  </a:xfrm>
                  <a:prstGeom prst="heart">
                    <a:avLst/>
                  </a:prstGeom>
                  <a:solidFill>
                    <a:srgbClr val="E74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9" name="Group 308"/>
                <p:cNvGrpSpPr/>
                <p:nvPr/>
              </p:nvGrpSpPr>
              <p:grpSpPr>
                <a:xfrm rot="4585161">
                  <a:off x="-863709" y="1461926"/>
                  <a:ext cx="1292704" cy="934759"/>
                  <a:chOff x="3180294" y="3356769"/>
                  <a:chExt cx="1924924" cy="1391919"/>
                </a:xfrm>
              </p:grpSpPr>
              <p:grpSp>
                <p:nvGrpSpPr>
                  <p:cNvPr id="310" name="Group 309"/>
                  <p:cNvGrpSpPr/>
                  <p:nvPr/>
                </p:nvGrpSpPr>
                <p:grpSpPr>
                  <a:xfrm flipH="1">
                    <a:off x="3186789" y="3832672"/>
                    <a:ext cx="1861580" cy="916016"/>
                    <a:chOff x="479061" y="1967476"/>
                    <a:chExt cx="844312" cy="415455"/>
                  </a:xfrm>
                </p:grpSpPr>
                <p:sp>
                  <p:nvSpPr>
                    <p:cNvPr id="331" name="Rounded Rectangle 330"/>
                    <p:cNvSpPr/>
                    <p:nvPr/>
                  </p:nvSpPr>
                  <p:spPr>
                    <a:xfrm>
                      <a:off x="479061" y="1967476"/>
                      <a:ext cx="844312" cy="415455"/>
                    </a:xfrm>
                    <a:prstGeom prst="roundRect">
                      <a:avLst>
                        <a:gd name="adj" fmla="val 7393"/>
                      </a:avLst>
                    </a:prstGeom>
                    <a:solidFill>
                      <a:srgbClr val="027B38"/>
                    </a:solidFill>
                    <a:ln>
                      <a:solidFill>
                        <a:srgbClr val="027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Plaque 331"/>
                    <p:cNvSpPr/>
                    <p:nvPr/>
                  </p:nvSpPr>
                  <p:spPr>
                    <a:xfrm>
                      <a:off x="533506" y="2002656"/>
                      <a:ext cx="735423" cy="345096"/>
                    </a:xfrm>
                    <a:prstGeom prst="plaqu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p:cNvSpPr/>
                    <p:nvPr/>
                  </p:nvSpPr>
                  <p:spPr>
                    <a:xfrm>
                      <a:off x="507331" y="1987161"/>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p:cNvSpPr/>
                    <p:nvPr/>
                  </p:nvSpPr>
                  <p:spPr>
                    <a:xfrm>
                      <a:off x="507330" y="2312990"/>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p:cNvSpPr/>
                    <p:nvPr/>
                  </p:nvSpPr>
                  <p:spPr>
                    <a:xfrm>
                      <a:off x="1242753" y="2312991"/>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p:cNvSpPr/>
                    <p:nvPr/>
                  </p:nvSpPr>
                  <p:spPr>
                    <a:xfrm>
                      <a:off x="1242753" y="1987998"/>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p:cNvSpPr/>
                    <p:nvPr/>
                  </p:nvSpPr>
                  <p:spPr>
                    <a:xfrm>
                      <a:off x="721549" y="2028622"/>
                      <a:ext cx="359335" cy="293164"/>
                    </a:xfrm>
                    <a:prstGeom prst="ellipse">
                      <a:avLst/>
                    </a:prstGeom>
                    <a:solidFill>
                      <a:srgbClr val="027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p:cNvSpPr/>
                    <p:nvPr/>
                  </p:nvSpPr>
                  <p:spPr>
                    <a:xfrm>
                      <a:off x="744170" y="2047926"/>
                      <a:ext cx="312011" cy="254555"/>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4400" dirty="0"/>
                    </a:p>
                  </p:txBody>
                </p:sp>
                <p:cxnSp>
                  <p:nvCxnSpPr>
                    <p:cNvPr id="339" name="Straight Connector 338"/>
                    <p:cNvCxnSpPr/>
                    <p:nvPr/>
                  </p:nvCxnSpPr>
                  <p:spPr>
                    <a:xfrm>
                      <a:off x="902354" y="2085492"/>
                      <a:ext cx="0" cy="191252"/>
                    </a:xfrm>
                    <a:prstGeom prst="line">
                      <a:avLst/>
                    </a:prstGeom>
                    <a:ln w="12700" cap="rnd">
                      <a:solidFill>
                        <a:srgbClr val="F3F3F3"/>
                      </a:solidFill>
                      <a:round/>
                    </a:ln>
                  </p:spPr>
                  <p:style>
                    <a:lnRef idx="1">
                      <a:schemeClr val="accent1"/>
                    </a:lnRef>
                    <a:fillRef idx="0">
                      <a:schemeClr val="accent1"/>
                    </a:fillRef>
                    <a:effectRef idx="0">
                      <a:schemeClr val="accent1"/>
                    </a:effectRef>
                    <a:fontRef idx="minor">
                      <a:schemeClr val="tx1"/>
                    </a:fontRef>
                  </p:style>
                </p:cxnSp>
              </p:grpSp>
              <p:grpSp>
                <p:nvGrpSpPr>
                  <p:cNvPr id="311" name="Group 310"/>
                  <p:cNvGrpSpPr/>
                  <p:nvPr/>
                </p:nvGrpSpPr>
                <p:grpSpPr>
                  <a:xfrm rot="1033286" flipH="1">
                    <a:off x="3180294" y="3601066"/>
                    <a:ext cx="1861580" cy="916016"/>
                    <a:chOff x="479061" y="1967476"/>
                    <a:chExt cx="844312" cy="415455"/>
                  </a:xfrm>
                </p:grpSpPr>
                <p:sp>
                  <p:nvSpPr>
                    <p:cNvPr id="322" name="Rounded Rectangle 321"/>
                    <p:cNvSpPr/>
                    <p:nvPr/>
                  </p:nvSpPr>
                  <p:spPr>
                    <a:xfrm>
                      <a:off x="479061" y="1967476"/>
                      <a:ext cx="844312" cy="415455"/>
                    </a:xfrm>
                    <a:prstGeom prst="roundRect">
                      <a:avLst>
                        <a:gd name="adj" fmla="val 7393"/>
                      </a:avLst>
                    </a:prstGeom>
                    <a:solidFill>
                      <a:srgbClr val="027B38"/>
                    </a:solidFill>
                    <a:ln>
                      <a:solidFill>
                        <a:srgbClr val="027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Plaque 322"/>
                    <p:cNvSpPr/>
                    <p:nvPr/>
                  </p:nvSpPr>
                  <p:spPr>
                    <a:xfrm>
                      <a:off x="533506" y="2002656"/>
                      <a:ext cx="735423" cy="345096"/>
                    </a:xfrm>
                    <a:prstGeom prst="plaqu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p:cNvSpPr/>
                    <p:nvPr/>
                  </p:nvSpPr>
                  <p:spPr>
                    <a:xfrm>
                      <a:off x="507331" y="1987161"/>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p:cNvSpPr/>
                    <p:nvPr/>
                  </p:nvSpPr>
                  <p:spPr>
                    <a:xfrm>
                      <a:off x="507330" y="2312990"/>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p:cNvSpPr/>
                    <p:nvPr/>
                  </p:nvSpPr>
                  <p:spPr>
                    <a:xfrm>
                      <a:off x="1242753" y="2312991"/>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p:cNvSpPr/>
                    <p:nvPr/>
                  </p:nvSpPr>
                  <p:spPr>
                    <a:xfrm>
                      <a:off x="1242753" y="1987998"/>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p:cNvSpPr/>
                    <p:nvPr/>
                  </p:nvSpPr>
                  <p:spPr>
                    <a:xfrm>
                      <a:off x="721549" y="2028622"/>
                      <a:ext cx="359335" cy="293164"/>
                    </a:xfrm>
                    <a:prstGeom prst="ellipse">
                      <a:avLst/>
                    </a:prstGeom>
                    <a:solidFill>
                      <a:srgbClr val="027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p:cNvSpPr/>
                    <p:nvPr/>
                  </p:nvSpPr>
                  <p:spPr>
                    <a:xfrm>
                      <a:off x="744170" y="2047926"/>
                      <a:ext cx="312011" cy="254555"/>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4400" dirty="0"/>
                    </a:p>
                  </p:txBody>
                </p:sp>
                <p:cxnSp>
                  <p:nvCxnSpPr>
                    <p:cNvPr id="330" name="Straight Connector 329"/>
                    <p:cNvCxnSpPr/>
                    <p:nvPr/>
                  </p:nvCxnSpPr>
                  <p:spPr>
                    <a:xfrm>
                      <a:off x="902354" y="2085492"/>
                      <a:ext cx="0" cy="191252"/>
                    </a:xfrm>
                    <a:prstGeom prst="line">
                      <a:avLst/>
                    </a:prstGeom>
                    <a:ln w="12700" cap="rnd">
                      <a:solidFill>
                        <a:srgbClr val="F3F3F3"/>
                      </a:solidFill>
                      <a:round/>
                    </a:ln>
                  </p:spPr>
                  <p:style>
                    <a:lnRef idx="1">
                      <a:schemeClr val="accent1"/>
                    </a:lnRef>
                    <a:fillRef idx="0">
                      <a:schemeClr val="accent1"/>
                    </a:fillRef>
                    <a:effectRef idx="0">
                      <a:schemeClr val="accent1"/>
                    </a:effectRef>
                    <a:fontRef idx="minor">
                      <a:schemeClr val="tx1"/>
                    </a:fontRef>
                  </p:style>
                </p:cxnSp>
              </p:grpSp>
              <p:grpSp>
                <p:nvGrpSpPr>
                  <p:cNvPr id="312" name="Group 311"/>
                  <p:cNvGrpSpPr/>
                  <p:nvPr/>
                </p:nvGrpSpPr>
                <p:grpSpPr>
                  <a:xfrm rot="2025168" flipH="1">
                    <a:off x="3243638" y="3356769"/>
                    <a:ext cx="1861580" cy="916016"/>
                    <a:chOff x="479061" y="1967476"/>
                    <a:chExt cx="844312" cy="415455"/>
                  </a:xfrm>
                </p:grpSpPr>
                <p:sp>
                  <p:nvSpPr>
                    <p:cNvPr id="313" name="Rounded Rectangle 312"/>
                    <p:cNvSpPr/>
                    <p:nvPr/>
                  </p:nvSpPr>
                  <p:spPr>
                    <a:xfrm>
                      <a:off x="479061" y="1967476"/>
                      <a:ext cx="844312" cy="415455"/>
                    </a:xfrm>
                    <a:prstGeom prst="roundRect">
                      <a:avLst>
                        <a:gd name="adj" fmla="val 7393"/>
                      </a:avLst>
                    </a:prstGeom>
                    <a:solidFill>
                      <a:srgbClr val="027B38"/>
                    </a:solidFill>
                    <a:ln>
                      <a:solidFill>
                        <a:srgbClr val="027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Plaque 313"/>
                    <p:cNvSpPr/>
                    <p:nvPr/>
                  </p:nvSpPr>
                  <p:spPr>
                    <a:xfrm>
                      <a:off x="533506" y="2002656"/>
                      <a:ext cx="735423" cy="345096"/>
                    </a:xfrm>
                    <a:prstGeom prst="plaqu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p:cNvSpPr/>
                    <p:nvPr/>
                  </p:nvSpPr>
                  <p:spPr>
                    <a:xfrm>
                      <a:off x="507331" y="1987161"/>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p:cNvSpPr/>
                    <p:nvPr/>
                  </p:nvSpPr>
                  <p:spPr>
                    <a:xfrm>
                      <a:off x="507330" y="2312990"/>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p:cNvSpPr/>
                    <p:nvPr/>
                  </p:nvSpPr>
                  <p:spPr>
                    <a:xfrm>
                      <a:off x="1242753" y="2312991"/>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p:cNvSpPr/>
                    <p:nvPr/>
                  </p:nvSpPr>
                  <p:spPr>
                    <a:xfrm>
                      <a:off x="1242753" y="1987998"/>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p:cNvSpPr/>
                    <p:nvPr/>
                  </p:nvSpPr>
                  <p:spPr>
                    <a:xfrm>
                      <a:off x="721549" y="2028622"/>
                      <a:ext cx="359335" cy="293164"/>
                    </a:xfrm>
                    <a:prstGeom prst="ellipse">
                      <a:avLst/>
                    </a:prstGeom>
                    <a:solidFill>
                      <a:srgbClr val="027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p:cNvSpPr/>
                    <p:nvPr/>
                  </p:nvSpPr>
                  <p:spPr>
                    <a:xfrm>
                      <a:off x="744170" y="2047926"/>
                      <a:ext cx="312011" cy="254555"/>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1600" dirty="0"/>
                        <a:t>S</a:t>
                      </a:r>
                    </a:p>
                  </p:txBody>
                </p:sp>
                <p:cxnSp>
                  <p:nvCxnSpPr>
                    <p:cNvPr id="321" name="Straight Connector 320"/>
                    <p:cNvCxnSpPr/>
                    <p:nvPr/>
                  </p:nvCxnSpPr>
                  <p:spPr>
                    <a:xfrm>
                      <a:off x="902353" y="2075930"/>
                      <a:ext cx="0" cy="210377"/>
                    </a:xfrm>
                    <a:prstGeom prst="line">
                      <a:avLst/>
                    </a:prstGeom>
                    <a:ln w="12700" cap="rnd">
                      <a:solidFill>
                        <a:srgbClr val="F3F3F3"/>
                      </a:solidFill>
                      <a:round/>
                    </a:ln>
                  </p:spPr>
                  <p:style>
                    <a:lnRef idx="1">
                      <a:schemeClr val="accent1"/>
                    </a:lnRef>
                    <a:fillRef idx="0">
                      <a:schemeClr val="accent1"/>
                    </a:fillRef>
                    <a:effectRef idx="0">
                      <a:schemeClr val="accent1"/>
                    </a:effectRef>
                    <a:fontRef idx="minor">
                      <a:schemeClr val="tx1"/>
                    </a:fontRef>
                  </p:style>
                </p:cxnSp>
              </p:grpSp>
            </p:grpSp>
          </p:grpSp>
        </p:grpSp>
      </p:grpSp>
      <p:grpSp>
        <p:nvGrpSpPr>
          <p:cNvPr id="7" name="Group 6"/>
          <p:cNvGrpSpPr/>
          <p:nvPr/>
        </p:nvGrpSpPr>
        <p:grpSpPr>
          <a:xfrm>
            <a:off x="8249941" y="2236037"/>
            <a:ext cx="2843353" cy="3519964"/>
            <a:chOff x="8249941" y="2236037"/>
            <a:chExt cx="2843353" cy="3519964"/>
          </a:xfrm>
        </p:grpSpPr>
        <p:sp>
          <p:nvSpPr>
            <p:cNvPr id="153" name="TextBox 152">
              <a:extLst>
                <a:ext uri="{FF2B5EF4-FFF2-40B4-BE49-F238E27FC236}">
                  <a16:creationId xmlns:a16="http://schemas.microsoft.com/office/drawing/2014/main" id="{354507D8-2A10-4B23-94A6-0401BDA1E526}"/>
                </a:ext>
              </a:extLst>
            </p:cNvPr>
            <p:cNvSpPr txBox="1"/>
            <p:nvPr/>
          </p:nvSpPr>
          <p:spPr>
            <a:xfrm>
              <a:off x="8249941" y="5048115"/>
              <a:ext cx="2843353" cy="707886"/>
            </a:xfrm>
            <a:prstGeom prst="rect">
              <a:avLst/>
            </a:prstGeom>
            <a:noFill/>
          </p:spPr>
          <p:txBody>
            <a:bodyPr wrap="square" rtlCol="0">
              <a:spAutoFit/>
            </a:bodyPr>
            <a:lstStyle/>
            <a:p>
              <a:pPr algn="ctr"/>
              <a:r>
                <a:rPr lang="en-US" sz="2000" b="1" spc="600" dirty="0">
                  <a:solidFill>
                    <a:srgbClr val="7F7F7F"/>
                  </a:solidFill>
                  <a:latin typeface="Century Gothic" panose="020B0502020202020204" pitchFamily="34" charset="0"/>
                </a:rPr>
                <a:t>ALIGN WITH VALUES</a:t>
              </a:r>
            </a:p>
          </p:txBody>
        </p:sp>
        <p:grpSp>
          <p:nvGrpSpPr>
            <p:cNvPr id="6" name="Group 5"/>
            <p:cNvGrpSpPr/>
            <p:nvPr/>
          </p:nvGrpSpPr>
          <p:grpSpPr>
            <a:xfrm>
              <a:off x="8588539" y="2236037"/>
              <a:ext cx="2170228" cy="2531930"/>
              <a:chOff x="8588539" y="2236037"/>
              <a:chExt cx="2170228" cy="2531930"/>
            </a:xfrm>
          </p:grpSpPr>
          <p:grpSp>
            <p:nvGrpSpPr>
              <p:cNvPr id="154" name="Group 153"/>
              <p:cNvGrpSpPr/>
              <p:nvPr/>
            </p:nvGrpSpPr>
            <p:grpSpPr>
              <a:xfrm>
                <a:off x="8588539" y="2236037"/>
                <a:ext cx="2170228" cy="2531930"/>
                <a:chOff x="1275789" y="2228057"/>
                <a:chExt cx="2170228" cy="2531930"/>
              </a:xfrm>
            </p:grpSpPr>
            <p:grpSp>
              <p:nvGrpSpPr>
                <p:cNvPr id="196" name="Group 195"/>
                <p:cNvGrpSpPr/>
                <p:nvPr/>
              </p:nvGrpSpPr>
              <p:grpSpPr>
                <a:xfrm>
                  <a:off x="1275789" y="2228057"/>
                  <a:ext cx="2170228" cy="2531930"/>
                  <a:chOff x="5000726" y="2163035"/>
                  <a:chExt cx="2170228" cy="2531930"/>
                </a:xfrm>
              </p:grpSpPr>
              <p:grpSp>
                <p:nvGrpSpPr>
                  <p:cNvPr id="200" name="Group 199">
                    <a:extLst>
                      <a:ext uri="{FF2B5EF4-FFF2-40B4-BE49-F238E27FC236}">
                        <a16:creationId xmlns:a16="http://schemas.microsoft.com/office/drawing/2014/main" id="{D822F3F4-702C-49C3-8D06-CE20D575A6B1}"/>
                      </a:ext>
                    </a:extLst>
                  </p:cNvPr>
                  <p:cNvGrpSpPr/>
                  <p:nvPr/>
                </p:nvGrpSpPr>
                <p:grpSpPr>
                  <a:xfrm>
                    <a:off x="5000726" y="2163035"/>
                    <a:ext cx="2170228" cy="2531930"/>
                    <a:chOff x="632989" y="1862399"/>
                    <a:chExt cx="2194562" cy="2560320"/>
                  </a:xfrm>
                </p:grpSpPr>
                <p:sp>
                  <p:nvSpPr>
                    <p:cNvPr id="202" name="Flowchart: Manual Operation 201">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03"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201" name="Rectangle 200"/>
                  <p:cNvSpPr/>
                  <p:nvPr/>
                </p:nvSpPr>
                <p:spPr>
                  <a:xfrm>
                    <a:off x="5526090" y="2857951"/>
                    <a:ext cx="1114903" cy="1142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00" dirty="0">
                      <a:solidFill>
                        <a:srgbClr val="FFFFFF"/>
                      </a:solidFill>
                      <a:latin typeface="Montserrat" panose="02000505000000020004" pitchFamily="2" charset="0"/>
                    </a:endParaRPr>
                  </a:p>
                </p:txBody>
              </p:sp>
            </p:grpSp>
            <p:grpSp>
              <p:nvGrpSpPr>
                <p:cNvPr id="197" name="Group 196">
                  <a:extLst>
                    <a:ext uri="{FF2B5EF4-FFF2-40B4-BE49-F238E27FC236}">
                      <a16:creationId xmlns:a16="http://schemas.microsoft.com/office/drawing/2014/main" id="{D822F3F4-702C-49C3-8D06-CE20D575A6B1}"/>
                    </a:ext>
                  </a:extLst>
                </p:cNvPr>
                <p:cNvGrpSpPr/>
                <p:nvPr/>
              </p:nvGrpSpPr>
              <p:grpSpPr>
                <a:xfrm flipH="1">
                  <a:off x="1545619" y="2546871"/>
                  <a:ext cx="1630524" cy="1902277"/>
                  <a:chOff x="619396" y="1862399"/>
                  <a:chExt cx="2194561" cy="2560320"/>
                </a:xfrm>
                <a:solidFill>
                  <a:srgbClr val="FFFFFF">
                    <a:alpha val="75000"/>
                  </a:srgbClr>
                </a:solidFill>
              </p:grpSpPr>
              <p:sp>
                <p:nvSpPr>
                  <p:cNvPr id="198" name="Flowchart: Manual Operation 197">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99" name="Freeform: Shape 6">
                    <a:extLst>
                      <a:ext uri="{FF2B5EF4-FFF2-40B4-BE49-F238E27FC236}">
                        <a16:creationId xmlns:a16="http://schemas.microsoft.com/office/drawing/2014/main" id="{5D3D4BA2-A523-41E2-8910-97EC2384FE6A}"/>
                      </a:ext>
                    </a:extLst>
                  </p:cNvPr>
                  <p:cNvSpPr/>
                  <p:nvPr/>
                </p:nvSpPr>
                <p:spPr>
                  <a:xfrm rot="5400000">
                    <a:off x="436517" y="2045278"/>
                    <a:ext cx="2560320" cy="2194561"/>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grpSp>
            <p:nvGrpSpPr>
              <p:cNvPr id="342" name="Group 341"/>
              <p:cNvGrpSpPr/>
              <p:nvPr/>
            </p:nvGrpSpPr>
            <p:grpSpPr>
              <a:xfrm>
                <a:off x="8981163" y="3038217"/>
                <a:ext cx="1405665" cy="776741"/>
                <a:chOff x="2191387" y="1020783"/>
                <a:chExt cx="3863789" cy="2135049"/>
              </a:xfrm>
            </p:grpSpPr>
            <p:pic>
              <p:nvPicPr>
                <p:cNvPr id="343" name="Picture 342"/>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flipH="1">
                  <a:off x="2191387" y="1020783"/>
                  <a:ext cx="3863789" cy="2043108"/>
                </a:xfrm>
                <a:prstGeom prst="rect">
                  <a:avLst/>
                </a:prstGeom>
              </p:spPr>
            </p:pic>
            <p:grpSp>
              <p:nvGrpSpPr>
                <p:cNvPr id="344" name="Group 343"/>
                <p:cNvGrpSpPr/>
                <p:nvPr/>
              </p:nvGrpSpPr>
              <p:grpSpPr>
                <a:xfrm>
                  <a:off x="3812111" y="1973108"/>
                  <a:ext cx="939426" cy="1182724"/>
                  <a:chOff x="3812111" y="1973108"/>
                  <a:chExt cx="939426" cy="1182724"/>
                </a:xfrm>
              </p:grpSpPr>
              <p:grpSp>
                <p:nvGrpSpPr>
                  <p:cNvPr id="345" name="Group 344"/>
                  <p:cNvGrpSpPr/>
                  <p:nvPr/>
                </p:nvGrpSpPr>
                <p:grpSpPr>
                  <a:xfrm>
                    <a:off x="3812111" y="1973108"/>
                    <a:ext cx="939426" cy="1182724"/>
                    <a:chOff x="3812111" y="1973108"/>
                    <a:chExt cx="939426" cy="1182724"/>
                  </a:xfrm>
                </p:grpSpPr>
                <p:sp>
                  <p:nvSpPr>
                    <p:cNvPr id="347" name="Isosceles Triangle 346"/>
                    <p:cNvSpPr/>
                    <p:nvPr/>
                  </p:nvSpPr>
                  <p:spPr>
                    <a:xfrm rot="2374228">
                      <a:off x="4284535" y="1973108"/>
                      <a:ext cx="467002" cy="810048"/>
                    </a:xfrm>
                    <a:prstGeom prst="triangle">
                      <a:avLst>
                        <a:gd name="adj" fmla="val 50717"/>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48" name="Oval 347"/>
                    <p:cNvSpPr/>
                    <p:nvPr/>
                  </p:nvSpPr>
                  <p:spPr>
                    <a:xfrm rot="21155118">
                      <a:off x="3812111" y="2533494"/>
                      <a:ext cx="622338" cy="622338"/>
                    </a:xfrm>
                    <a:prstGeom prst="ellips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346" name="Oval 345"/>
                  <p:cNvSpPr/>
                  <p:nvPr/>
                </p:nvSpPr>
                <p:spPr>
                  <a:xfrm rot="21155118">
                    <a:off x="3864064" y="2585441"/>
                    <a:ext cx="518433" cy="518433"/>
                  </a:xfrm>
                  <a:prstGeom prst="ellips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grpSp>
      </p:grpSp>
      <p:pic>
        <p:nvPicPr>
          <p:cNvPr id="8" name="Picture 7">
            <a:extLst>
              <a:ext uri="{FF2B5EF4-FFF2-40B4-BE49-F238E27FC236}">
                <a16:creationId xmlns:a16="http://schemas.microsoft.com/office/drawing/2014/main" id="{1BE42560-047D-43DC-B46C-CFCB4B219268}"/>
              </a:ext>
            </a:extLst>
          </p:cNvPr>
          <p:cNvPicPr>
            <a:picLocks noChangeAspect="1"/>
          </p:cNvPicPr>
          <p:nvPr/>
        </p:nvPicPr>
        <p:blipFill>
          <a:blip r:embed="rId9"/>
          <a:stretch>
            <a:fillRect/>
          </a:stretch>
        </p:blipFill>
        <p:spPr>
          <a:xfrm>
            <a:off x="204096" y="6073241"/>
            <a:ext cx="1365622" cy="566977"/>
          </a:xfrm>
          <a:prstGeom prst="rect">
            <a:avLst/>
          </a:prstGeom>
        </p:spPr>
      </p:pic>
    </p:spTree>
    <p:custDataLst>
      <p:tags r:id="rId1"/>
    </p:custDataLst>
    <p:extLst>
      <p:ext uri="{BB962C8B-B14F-4D97-AF65-F5344CB8AC3E}">
        <p14:creationId xmlns:p14="http://schemas.microsoft.com/office/powerpoint/2010/main" val="81213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750"/>
                                        <p:tgtEl>
                                          <p:spTgt spid="5"/>
                                        </p:tgtEl>
                                      </p:cBhvr>
                                    </p:animEffect>
                                    <p:anim calcmode="lin" valueType="num">
                                      <p:cBhvr>
                                        <p:cTn id="15" dur="750" fill="hold"/>
                                        <p:tgtEl>
                                          <p:spTgt spid="5"/>
                                        </p:tgtEl>
                                        <p:attrNameLst>
                                          <p:attrName>ppt_x</p:attrName>
                                        </p:attrNameLst>
                                      </p:cBhvr>
                                      <p:tavLst>
                                        <p:tav tm="0">
                                          <p:val>
                                            <p:strVal val="#ppt_x"/>
                                          </p:val>
                                        </p:tav>
                                        <p:tav tm="100000">
                                          <p:val>
                                            <p:strVal val="#ppt_x"/>
                                          </p:val>
                                        </p:tav>
                                      </p:tavLst>
                                    </p:anim>
                                    <p:anim calcmode="lin" valueType="num">
                                      <p:cBhvr>
                                        <p:cTn id="16" dur="7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750"/>
                                        <p:tgtEl>
                                          <p:spTgt spid="7"/>
                                        </p:tgtEl>
                                      </p:cBhvr>
                                    </p:animEffect>
                                    <p:anim calcmode="lin" valueType="num">
                                      <p:cBhvr>
                                        <p:cTn id="22" dur="750" fill="hold"/>
                                        <p:tgtEl>
                                          <p:spTgt spid="7"/>
                                        </p:tgtEl>
                                        <p:attrNameLst>
                                          <p:attrName>ppt_x</p:attrName>
                                        </p:attrNameLst>
                                      </p:cBhvr>
                                      <p:tavLst>
                                        <p:tav tm="0">
                                          <p:val>
                                            <p:strVal val="#ppt_x"/>
                                          </p:val>
                                        </p:tav>
                                        <p:tav tm="100000">
                                          <p:val>
                                            <p:strVal val="#ppt_x"/>
                                          </p:val>
                                        </p:tav>
                                      </p:tavLst>
                                    </p:anim>
                                    <p:anim calcmode="lin" valueType="num">
                                      <p:cBhvr>
                                        <p:cTn id="23"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390" y="5044"/>
            <a:ext cx="6096000" cy="6858000"/>
          </a:xfrm>
          <a:prstGeom prst="rect">
            <a:avLst/>
          </a:prstGeom>
        </p:spPr>
      </p:pic>
      <p:pic>
        <p:nvPicPr>
          <p:cNvPr id="22" name="Picture 21"/>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sp>
        <p:nvSpPr>
          <p:cNvPr id="21" name="Flowchart: Manual Operation 20">
            <a:extLst>
              <a:ext uri="{FF2B5EF4-FFF2-40B4-BE49-F238E27FC236}">
                <a16:creationId xmlns:a16="http://schemas.microsoft.com/office/drawing/2014/main" id="{13968875-6991-453A-8772-B599413D69A9}"/>
              </a:ext>
            </a:extLst>
          </p:cNvPr>
          <p:cNvSpPr/>
          <p:nvPr/>
        </p:nvSpPr>
        <p:spPr>
          <a:xfrm rot="5400000">
            <a:off x="4280962" y="2890299"/>
            <a:ext cx="2516310" cy="1079537"/>
          </a:xfrm>
          <a:prstGeom prst="flowChartManualOperati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3" name="Freeform: Shape 6">
            <a:extLst>
              <a:ext uri="{FF2B5EF4-FFF2-40B4-BE49-F238E27FC236}">
                <a16:creationId xmlns:a16="http://schemas.microsoft.com/office/drawing/2014/main" id="{5D3D4BA2-A523-41E2-8910-97EC2384FE6A}"/>
              </a:ext>
            </a:extLst>
          </p:cNvPr>
          <p:cNvSpPr/>
          <p:nvPr/>
        </p:nvSpPr>
        <p:spPr>
          <a:xfrm rot="5400000">
            <a:off x="4821756" y="2352216"/>
            <a:ext cx="2524265" cy="2163657"/>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nvGrpSpPr>
          <p:cNvPr id="19" name="Group 18"/>
          <p:cNvGrpSpPr/>
          <p:nvPr/>
        </p:nvGrpSpPr>
        <p:grpSpPr>
          <a:xfrm>
            <a:off x="7334167" y="-3"/>
            <a:ext cx="236387" cy="6858003"/>
            <a:chOff x="491407" y="-29499"/>
            <a:chExt cx="236387" cy="6858003"/>
          </a:xfrm>
        </p:grpSpPr>
        <p:cxnSp>
          <p:nvCxnSpPr>
            <p:cNvPr id="25" name="Straight Connector 24"/>
            <p:cNvCxnSpPr/>
            <p:nvPr/>
          </p:nvCxnSpPr>
          <p:spPr>
            <a:xfrm>
              <a:off x="609600" y="-29499"/>
              <a:ext cx="0" cy="6858003"/>
            </a:xfrm>
            <a:prstGeom prst="line">
              <a:avLst/>
            </a:prstGeom>
            <a:ln w="28575">
              <a:solidFill>
                <a:srgbClr val="7F7F7F"/>
              </a:solidFill>
              <a:prstDash val="sysDot"/>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491407" y="1335028"/>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7" name="Oval 26"/>
            <p:cNvSpPr/>
            <p:nvPr/>
          </p:nvSpPr>
          <p:spPr>
            <a:xfrm>
              <a:off x="491407" y="2642589"/>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8" name="Oval 27"/>
            <p:cNvSpPr/>
            <p:nvPr/>
          </p:nvSpPr>
          <p:spPr>
            <a:xfrm>
              <a:off x="491407" y="3945614"/>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9" name="Oval 28"/>
            <p:cNvSpPr/>
            <p:nvPr/>
          </p:nvSpPr>
          <p:spPr>
            <a:xfrm>
              <a:off x="491407" y="5248639"/>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30" name="TextBox 29">
            <a:extLst>
              <a:ext uri="{FF2B5EF4-FFF2-40B4-BE49-F238E27FC236}">
                <a16:creationId xmlns:a16="http://schemas.microsoft.com/office/drawing/2014/main" id="{354507D8-2A10-4B23-94A6-0401BDA1E526}"/>
              </a:ext>
            </a:extLst>
          </p:cNvPr>
          <p:cNvSpPr txBox="1"/>
          <p:nvPr/>
        </p:nvSpPr>
        <p:spPr>
          <a:xfrm>
            <a:off x="7844001" y="1186603"/>
            <a:ext cx="2807294" cy="584775"/>
          </a:xfrm>
          <a:prstGeom prst="rect">
            <a:avLst/>
          </a:prstGeom>
          <a:noFill/>
        </p:spPr>
        <p:txBody>
          <a:bodyPr wrap="square" rtlCol="0">
            <a:spAutoFit/>
          </a:bodyPr>
          <a:lstStyle/>
          <a:p>
            <a:r>
              <a:rPr lang="en-US" sz="3200" dirty="0">
                <a:solidFill>
                  <a:srgbClr val="7F7F7F"/>
                </a:solidFill>
                <a:latin typeface="+mj-lt"/>
              </a:rPr>
              <a:t>Will I use this? </a:t>
            </a:r>
          </a:p>
        </p:txBody>
      </p:sp>
      <p:sp>
        <p:nvSpPr>
          <p:cNvPr id="31" name="TextBox 30">
            <a:extLst>
              <a:ext uri="{FF2B5EF4-FFF2-40B4-BE49-F238E27FC236}">
                <a16:creationId xmlns:a16="http://schemas.microsoft.com/office/drawing/2014/main" id="{354507D8-2A10-4B23-94A6-0401BDA1E526}"/>
              </a:ext>
            </a:extLst>
          </p:cNvPr>
          <p:cNvSpPr txBox="1"/>
          <p:nvPr/>
        </p:nvSpPr>
        <p:spPr>
          <a:xfrm>
            <a:off x="7844002" y="2483543"/>
            <a:ext cx="3387877" cy="584775"/>
          </a:xfrm>
          <a:prstGeom prst="rect">
            <a:avLst/>
          </a:prstGeom>
          <a:noFill/>
        </p:spPr>
        <p:txBody>
          <a:bodyPr wrap="square" rtlCol="0">
            <a:spAutoFit/>
          </a:bodyPr>
          <a:lstStyle/>
          <a:p>
            <a:r>
              <a:rPr lang="en-US" sz="3200" dirty="0">
                <a:solidFill>
                  <a:srgbClr val="7F7F7F"/>
                </a:solidFill>
                <a:latin typeface="+mj-lt"/>
              </a:rPr>
              <a:t>Do I need this? </a:t>
            </a:r>
          </a:p>
        </p:txBody>
      </p:sp>
      <p:sp>
        <p:nvSpPr>
          <p:cNvPr id="32" name="TextBox 31">
            <a:extLst>
              <a:ext uri="{FF2B5EF4-FFF2-40B4-BE49-F238E27FC236}">
                <a16:creationId xmlns:a16="http://schemas.microsoft.com/office/drawing/2014/main" id="{354507D8-2A10-4B23-94A6-0401BDA1E526}"/>
              </a:ext>
            </a:extLst>
          </p:cNvPr>
          <p:cNvSpPr txBox="1"/>
          <p:nvPr/>
        </p:nvSpPr>
        <p:spPr>
          <a:xfrm>
            <a:off x="7844003" y="5120073"/>
            <a:ext cx="4170944" cy="584775"/>
          </a:xfrm>
          <a:prstGeom prst="rect">
            <a:avLst/>
          </a:prstGeom>
          <a:noFill/>
        </p:spPr>
        <p:txBody>
          <a:bodyPr wrap="square" rtlCol="0">
            <a:spAutoFit/>
          </a:bodyPr>
          <a:lstStyle/>
          <a:p>
            <a:r>
              <a:rPr lang="en-US" sz="3200" dirty="0">
                <a:solidFill>
                  <a:srgbClr val="7F7F7F"/>
                </a:solidFill>
                <a:latin typeface="+mj-lt"/>
              </a:rPr>
              <a:t>What if I wait? </a:t>
            </a:r>
          </a:p>
        </p:txBody>
      </p:sp>
      <p:sp>
        <p:nvSpPr>
          <p:cNvPr id="33" name="TextBox 32">
            <a:extLst>
              <a:ext uri="{FF2B5EF4-FFF2-40B4-BE49-F238E27FC236}">
                <a16:creationId xmlns:a16="http://schemas.microsoft.com/office/drawing/2014/main" id="{354507D8-2A10-4B23-94A6-0401BDA1E526}"/>
              </a:ext>
            </a:extLst>
          </p:cNvPr>
          <p:cNvSpPr txBox="1"/>
          <p:nvPr/>
        </p:nvSpPr>
        <p:spPr>
          <a:xfrm>
            <a:off x="7844001" y="3809132"/>
            <a:ext cx="3387877" cy="584775"/>
          </a:xfrm>
          <a:prstGeom prst="rect">
            <a:avLst/>
          </a:prstGeom>
          <a:noFill/>
        </p:spPr>
        <p:txBody>
          <a:bodyPr wrap="square" rtlCol="0">
            <a:spAutoFit/>
          </a:bodyPr>
          <a:lstStyle/>
          <a:p>
            <a:r>
              <a:rPr lang="en-US" sz="3200" dirty="0">
                <a:solidFill>
                  <a:srgbClr val="7F7F7F"/>
                </a:solidFill>
                <a:latin typeface="+mj-lt"/>
              </a:rPr>
              <a:t>Where will I put it?</a:t>
            </a:r>
          </a:p>
        </p:txBody>
      </p:sp>
      <p:sp>
        <p:nvSpPr>
          <p:cNvPr id="41" name="Oval 40"/>
          <p:cNvSpPr/>
          <p:nvPr/>
        </p:nvSpPr>
        <p:spPr>
          <a:xfrm>
            <a:off x="5503728" y="2836866"/>
            <a:ext cx="1190244" cy="1190244"/>
          </a:xfrm>
          <a:prstGeom prst="ellipse">
            <a:avLst/>
          </a:prstGeom>
          <a:noFill/>
          <a:ln w="28575" cap="rnd">
            <a:solidFill>
              <a:srgbClr val="FFFFFF"/>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rgbClr val="F3F3F3"/>
                </a:solidFill>
              </a:rPr>
              <a:t>?</a:t>
            </a:r>
          </a:p>
        </p:txBody>
      </p:sp>
      <p:pic>
        <p:nvPicPr>
          <p:cNvPr id="3" name="Picture 2">
            <a:extLst>
              <a:ext uri="{FF2B5EF4-FFF2-40B4-BE49-F238E27FC236}">
                <a16:creationId xmlns:a16="http://schemas.microsoft.com/office/drawing/2014/main" id="{BDC2A427-1FDA-489E-990F-8CA36DD5FB46}"/>
              </a:ext>
            </a:extLst>
          </p:cNvPr>
          <p:cNvPicPr>
            <a:picLocks noChangeAspect="1"/>
          </p:cNvPicPr>
          <p:nvPr/>
        </p:nvPicPr>
        <p:blipFill>
          <a:blip r:embed="rId7"/>
          <a:stretch>
            <a:fillRect/>
          </a:stretch>
        </p:blipFill>
        <p:spPr>
          <a:xfrm>
            <a:off x="6327589" y="6154150"/>
            <a:ext cx="1365622" cy="566977"/>
          </a:xfrm>
          <a:prstGeom prst="rect">
            <a:avLst/>
          </a:prstGeom>
        </p:spPr>
      </p:pic>
    </p:spTree>
    <p:custDataLst>
      <p:tags r:id="rId1"/>
    </p:custDataLst>
    <p:extLst>
      <p:ext uri="{BB962C8B-B14F-4D97-AF65-F5344CB8AC3E}">
        <p14:creationId xmlns:p14="http://schemas.microsoft.com/office/powerpoint/2010/main" val="411005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ppt_x"/>
                                          </p:val>
                                        </p:tav>
                                        <p:tav tm="100000">
                                          <p:val>
                                            <p:strVal val="#ppt_x"/>
                                          </p:val>
                                        </p:tav>
                                      </p:tavLst>
                                    </p:anim>
                                    <p:anim calcmode="lin" valueType="num">
                                      <p:cBhvr additive="base">
                                        <p:cTn id="8" dur="10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25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fill="hold"/>
                                        <p:tgtEl>
                                          <p:spTgt spid="31"/>
                                        </p:tgtEl>
                                        <p:attrNameLst>
                                          <p:attrName>ppt_x</p:attrName>
                                        </p:attrNameLst>
                                      </p:cBhvr>
                                      <p:tavLst>
                                        <p:tav tm="0">
                                          <p:val>
                                            <p:strVal val="#ppt_x"/>
                                          </p:val>
                                        </p:tav>
                                        <p:tav tm="100000">
                                          <p:val>
                                            <p:strVal val="#ppt_x"/>
                                          </p:val>
                                        </p:tav>
                                      </p:tavLst>
                                    </p:anim>
                                    <p:anim calcmode="lin" valueType="num">
                                      <p:cBhvr additive="base">
                                        <p:cTn id="13" dur="1000" fill="hold"/>
                                        <p:tgtEl>
                                          <p:spTgt spid="31"/>
                                        </p:tgtEl>
                                        <p:attrNameLst>
                                          <p:attrName>ppt_y</p:attrName>
                                        </p:attrNameLst>
                                      </p:cBhvr>
                                      <p:tavLst>
                                        <p:tav tm="0">
                                          <p:val>
                                            <p:strVal val="1+#ppt_h/2"/>
                                          </p:val>
                                        </p:tav>
                                        <p:tav tm="100000">
                                          <p:val>
                                            <p:strVal val="#ppt_y"/>
                                          </p:val>
                                        </p:tav>
                                      </p:tavLst>
                                    </p:anim>
                                  </p:childTnLst>
                                </p:cTn>
                              </p:par>
                            </p:childTnLst>
                          </p:cTn>
                        </p:par>
                        <p:par>
                          <p:cTn id="14" fill="hold">
                            <p:stCondLst>
                              <p:cond delay="2250"/>
                            </p:stCondLst>
                            <p:childTnLst>
                              <p:par>
                                <p:cTn id="15" presetID="2" presetClass="entr" presetSubtype="4" fill="hold" grpId="0" nodeType="afterEffect">
                                  <p:stCondLst>
                                    <p:cond delay="25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750" fill="hold"/>
                                        <p:tgtEl>
                                          <p:spTgt spid="33"/>
                                        </p:tgtEl>
                                        <p:attrNameLst>
                                          <p:attrName>ppt_x</p:attrName>
                                        </p:attrNameLst>
                                      </p:cBhvr>
                                      <p:tavLst>
                                        <p:tav tm="0">
                                          <p:val>
                                            <p:strVal val="#ppt_x"/>
                                          </p:val>
                                        </p:tav>
                                        <p:tav tm="100000">
                                          <p:val>
                                            <p:strVal val="#ppt_x"/>
                                          </p:val>
                                        </p:tav>
                                      </p:tavLst>
                                    </p:anim>
                                    <p:anim calcmode="lin" valueType="num">
                                      <p:cBhvr additive="base">
                                        <p:cTn id="18" dur="750" fill="hold"/>
                                        <p:tgtEl>
                                          <p:spTgt spid="33"/>
                                        </p:tgtEl>
                                        <p:attrNameLst>
                                          <p:attrName>ppt_y</p:attrName>
                                        </p:attrNameLst>
                                      </p:cBhvr>
                                      <p:tavLst>
                                        <p:tav tm="0">
                                          <p:val>
                                            <p:strVal val="1+#ppt_h/2"/>
                                          </p:val>
                                        </p:tav>
                                        <p:tav tm="100000">
                                          <p:val>
                                            <p:strVal val="#ppt_y"/>
                                          </p:val>
                                        </p:tav>
                                      </p:tavLst>
                                    </p:anim>
                                  </p:childTnLst>
                                </p:cTn>
                              </p:par>
                            </p:childTnLst>
                          </p:cTn>
                        </p:par>
                        <p:par>
                          <p:cTn id="19" fill="hold">
                            <p:stCondLst>
                              <p:cond delay="3250"/>
                            </p:stCondLst>
                            <p:childTnLst>
                              <p:par>
                                <p:cTn id="20" presetID="2" presetClass="entr" presetSubtype="4" fill="hold" grpId="0" nodeType="afterEffect">
                                  <p:stCondLst>
                                    <p:cond delay="25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500" fill="hold"/>
                                        <p:tgtEl>
                                          <p:spTgt spid="32"/>
                                        </p:tgtEl>
                                        <p:attrNameLst>
                                          <p:attrName>ppt_x</p:attrName>
                                        </p:attrNameLst>
                                      </p:cBhvr>
                                      <p:tavLst>
                                        <p:tav tm="0">
                                          <p:val>
                                            <p:strVal val="#ppt_x"/>
                                          </p:val>
                                        </p:tav>
                                        <p:tav tm="100000">
                                          <p:val>
                                            <p:strVal val="#ppt_x"/>
                                          </p:val>
                                        </p:tav>
                                      </p:tavLst>
                                    </p:anim>
                                    <p:anim calcmode="lin" valueType="num">
                                      <p:cBhvr additive="base">
                                        <p:cTn id="2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6000" y="-21498"/>
            <a:ext cx="6096000" cy="6879497"/>
          </a:xfrm>
          <a:prstGeom prst="rect">
            <a:avLst/>
          </a:prstGeom>
        </p:spPr>
      </p:pic>
      <p:pic>
        <p:nvPicPr>
          <p:cNvPr id="22" name="Picture 21"/>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grpSp>
        <p:nvGrpSpPr>
          <p:cNvPr id="9" name="Group 8"/>
          <p:cNvGrpSpPr/>
          <p:nvPr/>
        </p:nvGrpSpPr>
        <p:grpSpPr>
          <a:xfrm>
            <a:off x="857167" y="-3"/>
            <a:ext cx="236387" cy="6858003"/>
            <a:chOff x="7334167" y="-3"/>
            <a:chExt cx="236387" cy="6858003"/>
          </a:xfrm>
        </p:grpSpPr>
        <p:grpSp>
          <p:nvGrpSpPr>
            <p:cNvPr id="18" name="Group 17"/>
            <p:cNvGrpSpPr/>
            <p:nvPr/>
          </p:nvGrpSpPr>
          <p:grpSpPr>
            <a:xfrm>
              <a:off x="7334167" y="-3"/>
              <a:ext cx="236387" cy="6858003"/>
              <a:chOff x="491407" y="-29499"/>
              <a:chExt cx="236387" cy="6858003"/>
            </a:xfrm>
          </p:grpSpPr>
          <p:cxnSp>
            <p:nvCxnSpPr>
              <p:cNvPr id="19" name="Straight Connector 18"/>
              <p:cNvCxnSpPr/>
              <p:nvPr/>
            </p:nvCxnSpPr>
            <p:spPr>
              <a:xfrm>
                <a:off x="609600" y="-29499"/>
                <a:ext cx="0" cy="6858003"/>
              </a:xfrm>
              <a:prstGeom prst="line">
                <a:avLst/>
              </a:prstGeom>
              <a:ln w="28575">
                <a:solidFill>
                  <a:srgbClr val="7F7F7F"/>
                </a:solidFill>
                <a:prstDash val="sysDot"/>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491407" y="664468"/>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3" name="Oval 22"/>
              <p:cNvSpPr/>
              <p:nvPr/>
            </p:nvSpPr>
            <p:spPr>
              <a:xfrm>
                <a:off x="491407" y="1972029"/>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4" name="Oval 23"/>
              <p:cNvSpPr/>
              <p:nvPr/>
            </p:nvSpPr>
            <p:spPr>
              <a:xfrm>
                <a:off x="491407" y="3275054"/>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6" name="Oval 25"/>
              <p:cNvSpPr/>
              <p:nvPr/>
            </p:nvSpPr>
            <p:spPr>
              <a:xfrm>
                <a:off x="491407" y="4578079"/>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28" name="Oval 27"/>
            <p:cNvSpPr/>
            <p:nvPr/>
          </p:nvSpPr>
          <p:spPr>
            <a:xfrm>
              <a:off x="7334167" y="5905980"/>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30" name="TextBox 29">
            <a:extLst>
              <a:ext uri="{FF2B5EF4-FFF2-40B4-BE49-F238E27FC236}">
                <a16:creationId xmlns:a16="http://schemas.microsoft.com/office/drawing/2014/main" id="{354507D8-2A10-4B23-94A6-0401BDA1E526}"/>
              </a:ext>
            </a:extLst>
          </p:cNvPr>
          <p:cNvSpPr txBox="1"/>
          <p:nvPr/>
        </p:nvSpPr>
        <p:spPr>
          <a:xfrm>
            <a:off x="1367003" y="612102"/>
            <a:ext cx="2807294" cy="400110"/>
          </a:xfrm>
          <a:prstGeom prst="rect">
            <a:avLst/>
          </a:prstGeom>
          <a:noFill/>
        </p:spPr>
        <p:txBody>
          <a:bodyPr wrap="square" rtlCol="0">
            <a:spAutoFit/>
          </a:bodyPr>
          <a:lstStyle/>
          <a:p>
            <a:r>
              <a:rPr lang="en-US" sz="2000" b="1" spc="600" dirty="0">
                <a:solidFill>
                  <a:srgbClr val="7F7F7F"/>
                </a:solidFill>
                <a:latin typeface="Century Gothic" panose="020B0502020202020204" pitchFamily="34" charset="0"/>
              </a:rPr>
              <a:t>VALUES</a:t>
            </a:r>
          </a:p>
        </p:txBody>
      </p:sp>
      <p:sp>
        <p:nvSpPr>
          <p:cNvPr id="31" name="TextBox 30">
            <a:extLst>
              <a:ext uri="{FF2B5EF4-FFF2-40B4-BE49-F238E27FC236}">
                <a16:creationId xmlns:a16="http://schemas.microsoft.com/office/drawing/2014/main" id="{354507D8-2A10-4B23-94A6-0401BDA1E526}"/>
              </a:ext>
            </a:extLst>
          </p:cNvPr>
          <p:cNvSpPr txBox="1"/>
          <p:nvPr/>
        </p:nvSpPr>
        <p:spPr>
          <a:xfrm>
            <a:off x="1367003" y="1919663"/>
            <a:ext cx="2807294" cy="400110"/>
          </a:xfrm>
          <a:prstGeom prst="rect">
            <a:avLst/>
          </a:prstGeom>
          <a:noFill/>
        </p:spPr>
        <p:txBody>
          <a:bodyPr wrap="square" rtlCol="0">
            <a:spAutoFit/>
          </a:bodyPr>
          <a:lstStyle/>
          <a:p>
            <a:r>
              <a:rPr lang="en-US" sz="2000" b="1" spc="600" dirty="0">
                <a:solidFill>
                  <a:srgbClr val="7F7F7F"/>
                </a:solidFill>
                <a:latin typeface="Century Gothic" panose="020B0502020202020204" pitchFamily="34" charset="0"/>
              </a:rPr>
              <a:t>ATTITUDES</a:t>
            </a:r>
          </a:p>
        </p:txBody>
      </p:sp>
      <p:sp>
        <p:nvSpPr>
          <p:cNvPr id="32" name="TextBox 31">
            <a:extLst>
              <a:ext uri="{FF2B5EF4-FFF2-40B4-BE49-F238E27FC236}">
                <a16:creationId xmlns:a16="http://schemas.microsoft.com/office/drawing/2014/main" id="{354507D8-2A10-4B23-94A6-0401BDA1E526}"/>
              </a:ext>
            </a:extLst>
          </p:cNvPr>
          <p:cNvSpPr txBox="1"/>
          <p:nvPr/>
        </p:nvSpPr>
        <p:spPr>
          <a:xfrm>
            <a:off x="1367003" y="3068800"/>
            <a:ext cx="2807294" cy="707886"/>
          </a:xfrm>
          <a:prstGeom prst="rect">
            <a:avLst/>
          </a:prstGeom>
          <a:noFill/>
        </p:spPr>
        <p:txBody>
          <a:bodyPr wrap="square" rtlCol="0">
            <a:spAutoFit/>
          </a:bodyPr>
          <a:lstStyle/>
          <a:p>
            <a:r>
              <a:rPr lang="en-US" sz="2000" b="1" spc="600" dirty="0">
                <a:solidFill>
                  <a:srgbClr val="7F7F7F"/>
                </a:solidFill>
                <a:latin typeface="Century Gothic" panose="020B0502020202020204" pitchFamily="34" charset="0"/>
              </a:rPr>
              <a:t>EMOTIONAL REACTIONS</a:t>
            </a:r>
          </a:p>
        </p:txBody>
      </p:sp>
      <p:sp>
        <p:nvSpPr>
          <p:cNvPr id="33" name="TextBox 32">
            <a:extLst>
              <a:ext uri="{FF2B5EF4-FFF2-40B4-BE49-F238E27FC236}">
                <a16:creationId xmlns:a16="http://schemas.microsoft.com/office/drawing/2014/main" id="{354507D8-2A10-4B23-94A6-0401BDA1E526}"/>
              </a:ext>
            </a:extLst>
          </p:cNvPr>
          <p:cNvSpPr txBox="1"/>
          <p:nvPr/>
        </p:nvSpPr>
        <p:spPr>
          <a:xfrm>
            <a:off x="1367002" y="4525713"/>
            <a:ext cx="3647041" cy="461665"/>
          </a:xfrm>
          <a:prstGeom prst="rect">
            <a:avLst/>
          </a:prstGeom>
          <a:noFill/>
        </p:spPr>
        <p:txBody>
          <a:bodyPr wrap="square" rtlCol="0">
            <a:spAutoFit/>
          </a:bodyPr>
          <a:lstStyle/>
          <a:p>
            <a:r>
              <a:rPr lang="en-US" sz="2400" b="1" spc="600" dirty="0">
                <a:solidFill>
                  <a:schemeClr val="accent3"/>
                </a:solidFill>
                <a:latin typeface="Century Gothic" panose="020B0502020202020204" pitchFamily="34" charset="0"/>
              </a:rPr>
              <a:t>NEW BEHAVIORS</a:t>
            </a:r>
          </a:p>
        </p:txBody>
      </p:sp>
      <p:sp>
        <p:nvSpPr>
          <p:cNvPr id="34" name="TextBox 33">
            <a:extLst>
              <a:ext uri="{FF2B5EF4-FFF2-40B4-BE49-F238E27FC236}">
                <a16:creationId xmlns:a16="http://schemas.microsoft.com/office/drawing/2014/main" id="{354507D8-2A10-4B23-94A6-0401BDA1E526}"/>
              </a:ext>
            </a:extLst>
          </p:cNvPr>
          <p:cNvSpPr txBox="1"/>
          <p:nvPr/>
        </p:nvSpPr>
        <p:spPr>
          <a:xfrm>
            <a:off x="1367002" y="5670230"/>
            <a:ext cx="3635057" cy="830997"/>
          </a:xfrm>
          <a:prstGeom prst="rect">
            <a:avLst/>
          </a:prstGeom>
          <a:noFill/>
        </p:spPr>
        <p:txBody>
          <a:bodyPr wrap="square" rtlCol="0">
            <a:spAutoFit/>
          </a:bodyPr>
          <a:lstStyle/>
          <a:p>
            <a:r>
              <a:rPr lang="en-US" sz="2400" b="1" i="1" dirty="0">
                <a:solidFill>
                  <a:schemeClr val="tx2"/>
                </a:solidFill>
                <a:latin typeface="+mj-lt"/>
              </a:rPr>
              <a:t>Change Your Thinking, Change Your Behavior.</a:t>
            </a:r>
          </a:p>
        </p:txBody>
      </p:sp>
      <p:sp>
        <p:nvSpPr>
          <p:cNvPr id="35" name="TextBox 34">
            <a:extLst>
              <a:ext uri="{FF2B5EF4-FFF2-40B4-BE49-F238E27FC236}">
                <a16:creationId xmlns:a16="http://schemas.microsoft.com/office/drawing/2014/main" id="{354507D8-2A10-4B23-94A6-0401BDA1E526}"/>
              </a:ext>
            </a:extLst>
          </p:cNvPr>
          <p:cNvSpPr txBox="1"/>
          <p:nvPr/>
        </p:nvSpPr>
        <p:spPr>
          <a:xfrm>
            <a:off x="7378019" y="2514207"/>
            <a:ext cx="3760561" cy="1323439"/>
          </a:xfrm>
          <a:prstGeom prst="rect">
            <a:avLst/>
          </a:prstGeom>
          <a:noFill/>
        </p:spPr>
        <p:txBody>
          <a:bodyPr wrap="square" rtlCol="0">
            <a:spAutoFit/>
          </a:bodyPr>
          <a:lstStyle/>
          <a:p>
            <a:pPr algn="ctr"/>
            <a:r>
              <a:rPr lang="en-US" sz="4000" b="1" spc="600" dirty="0">
                <a:solidFill>
                  <a:prstClr val="black">
                    <a:lumMod val="75000"/>
                    <a:lumOff val="25000"/>
                  </a:prstClr>
                </a:solidFill>
                <a:latin typeface="Century Gothic" panose="020B0502020202020204" pitchFamily="34" charset="0"/>
              </a:rPr>
              <a:t>FINANCIAL GOALS</a:t>
            </a:r>
          </a:p>
        </p:txBody>
      </p:sp>
      <p:sp>
        <p:nvSpPr>
          <p:cNvPr id="25" name="Freeform: Shape 6">
            <a:extLst>
              <a:ext uri="{FF2B5EF4-FFF2-40B4-BE49-F238E27FC236}">
                <a16:creationId xmlns:a16="http://schemas.microsoft.com/office/drawing/2014/main" id="{5D3D4BA2-A523-41E2-8910-97EC2384FE6A}"/>
              </a:ext>
            </a:extLst>
          </p:cNvPr>
          <p:cNvSpPr/>
          <p:nvPr/>
        </p:nvSpPr>
        <p:spPr>
          <a:xfrm rot="5400000">
            <a:off x="4821756" y="2352216"/>
            <a:ext cx="2524265" cy="2163657"/>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sp>
        <p:nvSpPr>
          <p:cNvPr id="27" name="Rectangle 26"/>
          <p:cNvSpPr/>
          <p:nvPr/>
        </p:nvSpPr>
        <p:spPr>
          <a:xfrm>
            <a:off x="5520633" y="2791183"/>
            <a:ext cx="1148316" cy="1269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0" dirty="0">
                <a:solidFill>
                  <a:srgbClr val="FFFFFF"/>
                </a:solidFill>
                <a:latin typeface="Bahnschrift Light Condensed" panose="020B0502040204020203" pitchFamily="34" charset="0"/>
              </a:rPr>
              <a:t>S</a:t>
            </a:r>
          </a:p>
        </p:txBody>
      </p:sp>
      <p:cxnSp>
        <p:nvCxnSpPr>
          <p:cNvPr id="29" name="Straight Connector 28"/>
          <p:cNvCxnSpPr/>
          <p:nvPr/>
        </p:nvCxnSpPr>
        <p:spPr>
          <a:xfrm>
            <a:off x="6094791" y="2901570"/>
            <a:ext cx="0" cy="1153895"/>
          </a:xfrm>
          <a:prstGeom prst="line">
            <a:avLst/>
          </a:prstGeom>
          <a:ln w="38100" cap="rnd">
            <a:solidFill>
              <a:srgbClr val="FFFFFF"/>
            </a:solidFill>
            <a:prstDash val="sysDot"/>
            <a:round/>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2C26BCB-D5F0-49D4-91D3-8FBC04173D72}"/>
              </a:ext>
            </a:extLst>
          </p:cNvPr>
          <p:cNvPicPr>
            <a:picLocks noChangeAspect="1"/>
          </p:cNvPicPr>
          <p:nvPr/>
        </p:nvPicPr>
        <p:blipFill>
          <a:blip r:embed="rId7"/>
          <a:stretch>
            <a:fillRect/>
          </a:stretch>
        </p:blipFill>
        <p:spPr>
          <a:xfrm>
            <a:off x="4452338" y="6217738"/>
            <a:ext cx="1365622" cy="566977"/>
          </a:xfrm>
          <a:prstGeom prst="rect">
            <a:avLst/>
          </a:prstGeom>
        </p:spPr>
      </p:pic>
    </p:spTree>
    <p:custDataLst>
      <p:tags r:id="rId1"/>
    </p:custDataLst>
    <p:extLst>
      <p:ext uri="{BB962C8B-B14F-4D97-AF65-F5344CB8AC3E}">
        <p14:creationId xmlns:p14="http://schemas.microsoft.com/office/powerpoint/2010/main" val="209319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ppt_x"/>
                                          </p:val>
                                        </p:tav>
                                        <p:tav tm="100000">
                                          <p:val>
                                            <p:strVal val="#ppt_x"/>
                                          </p:val>
                                        </p:tav>
                                      </p:tavLst>
                                    </p:anim>
                                    <p:anim calcmode="lin" valueType="num">
                                      <p:cBhvr additive="base">
                                        <p:cTn id="8" dur="10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1250"/>
                            </p:stCondLst>
                            <p:childTnLst>
                              <p:par>
                                <p:cTn id="10" presetID="2" presetClass="entr" presetSubtype="4" fill="hold" grpId="0" nodeType="afterEffect">
                                  <p:stCondLst>
                                    <p:cond delay="25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fill="hold"/>
                                        <p:tgtEl>
                                          <p:spTgt spid="31"/>
                                        </p:tgtEl>
                                        <p:attrNameLst>
                                          <p:attrName>ppt_x</p:attrName>
                                        </p:attrNameLst>
                                      </p:cBhvr>
                                      <p:tavLst>
                                        <p:tav tm="0">
                                          <p:val>
                                            <p:strVal val="#ppt_x"/>
                                          </p:val>
                                        </p:tav>
                                        <p:tav tm="100000">
                                          <p:val>
                                            <p:strVal val="#ppt_x"/>
                                          </p:val>
                                        </p:tav>
                                      </p:tavLst>
                                    </p:anim>
                                    <p:anim calcmode="lin" valueType="num">
                                      <p:cBhvr additive="base">
                                        <p:cTn id="13" dur="1000" fill="hold"/>
                                        <p:tgtEl>
                                          <p:spTgt spid="31"/>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grpId="0" nodeType="afterEffect">
                                  <p:stCondLst>
                                    <p:cond delay="25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1000" fill="hold"/>
                                        <p:tgtEl>
                                          <p:spTgt spid="32"/>
                                        </p:tgtEl>
                                        <p:attrNameLst>
                                          <p:attrName>ppt_x</p:attrName>
                                        </p:attrNameLst>
                                      </p:cBhvr>
                                      <p:tavLst>
                                        <p:tav tm="0">
                                          <p:val>
                                            <p:strVal val="#ppt_x"/>
                                          </p:val>
                                        </p:tav>
                                        <p:tav tm="100000">
                                          <p:val>
                                            <p:strVal val="#ppt_x"/>
                                          </p:val>
                                        </p:tav>
                                      </p:tavLst>
                                    </p:anim>
                                    <p:anim calcmode="lin" valueType="num">
                                      <p:cBhvr additive="base">
                                        <p:cTn id="18" dur="1000" fill="hold"/>
                                        <p:tgtEl>
                                          <p:spTgt spid="32"/>
                                        </p:tgtEl>
                                        <p:attrNameLst>
                                          <p:attrName>ppt_y</p:attrName>
                                        </p:attrNameLst>
                                      </p:cBhvr>
                                      <p:tavLst>
                                        <p:tav tm="0">
                                          <p:val>
                                            <p:strVal val="1+#ppt_h/2"/>
                                          </p:val>
                                        </p:tav>
                                        <p:tav tm="100000">
                                          <p:val>
                                            <p:strVal val="#ppt_y"/>
                                          </p:val>
                                        </p:tav>
                                      </p:tavLst>
                                    </p:anim>
                                  </p:childTnLst>
                                </p:cTn>
                              </p:par>
                            </p:childTnLst>
                          </p:cTn>
                        </p:par>
                        <p:par>
                          <p:cTn id="19" fill="hold">
                            <p:stCondLst>
                              <p:cond delay="3750"/>
                            </p:stCondLst>
                            <p:childTnLst>
                              <p:par>
                                <p:cTn id="20" presetID="2" presetClass="entr" presetSubtype="4" fill="hold" grpId="0" nodeType="afterEffect">
                                  <p:stCondLst>
                                    <p:cond delay="25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1000" fill="hold"/>
                                        <p:tgtEl>
                                          <p:spTgt spid="33"/>
                                        </p:tgtEl>
                                        <p:attrNameLst>
                                          <p:attrName>ppt_x</p:attrName>
                                        </p:attrNameLst>
                                      </p:cBhvr>
                                      <p:tavLst>
                                        <p:tav tm="0">
                                          <p:val>
                                            <p:strVal val="#ppt_x"/>
                                          </p:val>
                                        </p:tav>
                                        <p:tav tm="100000">
                                          <p:val>
                                            <p:strVal val="#ppt_x"/>
                                          </p:val>
                                        </p:tav>
                                      </p:tavLst>
                                    </p:anim>
                                    <p:anim calcmode="lin" valueType="num">
                                      <p:cBhvr additive="base">
                                        <p:cTn id="23" dur="1000" fill="hold"/>
                                        <p:tgtEl>
                                          <p:spTgt spid="33"/>
                                        </p:tgtEl>
                                        <p:attrNameLst>
                                          <p:attrName>ppt_y</p:attrName>
                                        </p:attrNameLst>
                                      </p:cBhvr>
                                      <p:tavLst>
                                        <p:tav tm="0">
                                          <p:val>
                                            <p:strVal val="1+#ppt_h/2"/>
                                          </p:val>
                                        </p:tav>
                                        <p:tav tm="100000">
                                          <p:val>
                                            <p:strVal val="#ppt_y"/>
                                          </p:val>
                                        </p:tav>
                                      </p:tavLst>
                                    </p:anim>
                                  </p:childTnLst>
                                </p:cTn>
                              </p:par>
                            </p:childTnLst>
                          </p:cTn>
                        </p:par>
                        <p:par>
                          <p:cTn id="24" fill="hold">
                            <p:stCondLst>
                              <p:cond delay="5000"/>
                            </p:stCondLst>
                            <p:childTnLst>
                              <p:par>
                                <p:cTn id="25" presetID="42" presetClass="entr" presetSubtype="0" fill="hold" grpId="0" nodeType="afterEffect">
                                  <p:stCondLst>
                                    <p:cond delay="25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750"/>
                                        <p:tgtEl>
                                          <p:spTgt spid="34"/>
                                        </p:tgtEl>
                                      </p:cBhvr>
                                    </p:animEffect>
                                    <p:anim calcmode="lin" valueType="num">
                                      <p:cBhvr>
                                        <p:cTn id="28" dur="750" fill="hold"/>
                                        <p:tgtEl>
                                          <p:spTgt spid="34"/>
                                        </p:tgtEl>
                                        <p:attrNameLst>
                                          <p:attrName>ppt_x</p:attrName>
                                        </p:attrNameLst>
                                      </p:cBhvr>
                                      <p:tavLst>
                                        <p:tav tm="0">
                                          <p:val>
                                            <p:strVal val="#ppt_x"/>
                                          </p:val>
                                        </p:tav>
                                        <p:tav tm="100000">
                                          <p:val>
                                            <p:strVal val="#ppt_x"/>
                                          </p:val>
                                        </p:tav>
                                      </p:tavLst>
                                    </p:anim>
                                    <p:anim calcmode="lin" valueType="num">
                                      <p:cBhvr>
                                        <p:cTn id="29" dur="75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D822F3F4-702C-49C3-8D06-CE20D575A6B1}"/>
              </a:ext>
            </a:extLst>
          </p:cNvPr>
          <p:cNvGrpSpPr/>
          <p:nvPr/>
        </p:nvGrpSpPr>
        <p:grpSpPr>
          <a:xfrm>
            <a:off x="635867" y="757386"/>
            <a:ext cx="4416011" cy="4906346"/>
            <a:chOff x="632989" y="1862399"/>
            <a:chExt cx="2194562" cy="2560320"/>
          </a:xfrm>
        </p:grpSpPr>
        <p:sp>
          <p:nvSpPr>
            <p:cNvPr id="11" name="Flowchart: Manual Operation 10">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7"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9" name="Text Placeholder 2"/>
          <p:cNvSpPr txBox="1">
            <a:spLocks/>
          </p:cNvSpPr>
          <p:nvPr/>
        </p:nvSpPr>
        <p:spPr>
          <a:xfrm>
            <a:off x="5133767" y="3291936"/>
            <a:ext cx="6812427" cy="151207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200" dirty="0">
                <a:solidFill>
                  <a:srgbClr val="7F7F7F"/>
                </a:solidFill>
                <a:latin typeface="+mj-lt"/>
              </a:rPr>
              <a:t>is a nationwide non-profit that provides financial education and tools for people to lead </a:t>
            </a:r>
            <a:r>
              <a:rPr lang="en-US" sz="3200" i="1" dirty="0">
                <a:solidFill>
                  <a:schemeClr val="tx2"/>
                </a:solidFill>
                <a:latin typeface="+mj-lt"/>
              </a:rPr>
              <a:t>financially healthy lives. </a:t>
            </a:r>
          </a:p>
        </p:txBody>
      </p:sp>
      <p:sp>
        <p:nvSpPr>
          <p:cNvPr id="10" name="TextBox 9">
            <a:extLst>
              <a:ext uri="{FF2B5EF4-FFF2-40B4-BE49-F238E27FC236}">
                <a16:creationId xmlns:a16="http://schemas.microsoft.com/office/drawing/2014/main" id="{354507D8-2A10-4B23-94A6-0401BDA1E526}"/>
              </a:ext>
            </a:extLst>
          </p:cNvPr>
          <p:cNvSpPr txBox="1"/>
          <p:nvPr/>
        </p:nvSpPr>
        <p:spPr>
          <a:xfrm>
            <a:off x="717755" y="2354097"/>
            <a:ext cx="11228439" cy="830997"/>
          </a:xfrm>
          <a:prstGeom prst="rect">
            <a:avLst/>
          </a:prstGeom>
          <a:noFill/>
        </p:spPr>
        <p:txBody>
          <a:bodyPr wrap="square" rtlCol="0">
            <a:spAutoFit/>
          </a:bodyPr>
          <a:lstStyle/>
          <a:p>
            <a:r>
              <a:rPr lang="en-US" sz="4800" b="1" spc="600" dirty="0">
                <a:solidFill>
                  <a:srgbClr val="FFFFFF"/>
                </a:solidFill>
                <a:latin typeface="Century Gothic" panose="020B0502020202020204" pitchFamily="34" charset="0"/>
              </a:rPr>
              <a:t>GREENPATH </a:t>
            </a:r>
            <a:r>
              <a:rPr lang="en-US" sz="4000" spc="600" dirty="0">
                <a:solidFill>
                  <a:prstClr val="black">
                    <a:lumMod val="50000"/>
                    <a:lumOff val="50000"/>
                  </a:prstClr>
                </a:solidFill>
                <a:latin typeface="Century Gothic" panose="020B0502020202020204" pitchFamily="34" charset="0"/>
              </a:rPr>
              <a:t>FINANCIAL WELLNESS</a:t>
            </a:r>
          </a:p>
        </p:txBody>
      </p:sp>
      <p:pic>
        <p:nvPicPr>
          <p:cNvPr id="12" name="Picture 11"/>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pic>
        <p:nvPicPr>
          <p:cNvPr id="2" name="Picture 1">
            <a:extLst>
              <a:ext uri="{FF2B5EF4-FFF2-40B4-BE49-F238E27FC236}">
                <a16:creationId xmlns:a16="http://schemas.microsoft.com/office/drawing/2014/main" id="{A346B331-8338-48D1-9FD5-0747EB75C2E9}"/>
              </a:ext>
            </a:extLst>
          </p:cNvPr>
          <p:cNvPicPr>
            <a:picLocks noChangeAspect="1"/>
          </p:cNvPicPr>
          <p:nvPr/>
        </p:nvPicPr>
        <p:blipFill>
          <a:blip r:embed="rId6"/>
          <a:stretch>
            <a:fillRect/>
          </a:stretch>
        </p:blipFill>
        <p:spPr>
          <a:xfrm>
            <a:off x="291699" y="6085152"/>
            <a:ext cx="1365622" cy="566977"/>
          </a:xfrm>
          <a:prstGeom prst="rect">
            <a:avLst/>
          </a:prstGeom>
        </p:spPr>
      </p:pic>
    </p:spTree>
    <p:custDataLst>
      <p:tags r:id="rId1"/>
    </p:custDataLst>
    <p:extLst>
      <p:ext uri="{BB962C8B-B14F-4D97-AF65-F5344CB8AC3E}">
        <p14:creationId xmlns:p14="http://schemas.microsoft.com/office/powerpoint/2010/main" val="3985708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p:blipFill>
        <p:spPr>
          <a:xfrm>
            <a:off x="0" y="0"/>
            <a:ext cx="6085840" cy="6858000"/>
          </a:xfrm>
          <a:prstGeom prst="rect">
            <a:avLst/>
          </a:prstGeom>
        </p:spPr>
      </p:pic>
      <p:sp>
        <p:nvSpPr>
          <p:cNvPr id="10" name="TextBox 9">
            <a:extLst>
              <a:ext uri="{FF2B5EF4-FFF2-40B4-BE49-F238E27FC236}">
                <a16:creationId xmlns:a16="http://schemas.microsoft.com/office/drawing/2014/main" id="{2D6E3723-E1C7-404D-8940-A5F951B598F8}"/>
              </a:ext>
            </a:extLst>
          </p:cNvPr>
          <p:cNvSpPr txBox="1"/>
          <p:nvPr/>
        </p:nvSpPr>
        <p:spPr>
          <a:xfrm>
            <a:off x="7495244" y="2725668"/>
            <a:ext cx="3566452" cy="1384995"/>
          </a:xfrm>
          <a:prstGeom prst="rect">
            <a:avLst/>
          </a:prstGeom>
          <a:noFill/>
        </p:spPr>
        <p:txBody>
          <a:bodyPr wrap="square" rtlCol="0">
            <a:spAutoFit/>
          </a:bodyPr>
          <a:lstStyle/>
          <a:p>
            <a:pPr algn="ctr"/>
            <a:r>
              <a:rPr lang="en-US" sz="2800" dirty="0">
                <a:solidFill>
                  <a:srgbClr val="88C040"/>
                </a:solidFill>
                <a:latin typeface="Calibri Light" panose="020F0302020204030204" pitchFamily="34" charset="0"/>
                <a:cs typeface="Calibri Light" panose="020F0302020204030204" pitchFamily="34" charset="0"/>
              </a:rPr>
              <a:t>What do you think some of the influences are to your spending? </a:t>
            </a:r>
          </a:p>
        </p:txBody>
      </p:sp>
      <p:pic>
        <p:nvPicPr>
          <p:cNvPr id="22" name="Picture 21"/>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grpSp>
        <p:nvGrpSpPr>
          <p:cNvPr id="3" name="Group 2"/>
          <p:cNvGrpSpPr/>
          <p:nvPr/>
        </p:nvGrpSpPr>
        <p:grpSpPr>
          <a:xfrm>
            <a:off x="7365708" y="-15240"/>
            <a:ext cx="4649239" cy="1667264"/>
            <a:chOff x="7365708" y="0"/>
            <a:chExt cx="4649239" cy="1667264"/>
          </a:xfrm>
        </p:grpSpPr>
        <p:sp>
          <p:nvSpPr>
            <p:cNvPr id="8" name="TextBox 7">
              <a:extLst>
                <a:ext uri="{FF2B5EF4-FFF2-40B4-BE49-F238E27FC236}">
                  <a16:creationId xmlns:a16="http://schemas.microsoft.com/office/drawing/2014/main" id="{E742F038-7124-4F62-80E7-5DCD31A1CC93}"/>
                </a:ext>
              </a:extLst>
            </p:cNvPr>
            <p:cNvSpPr txBox="1"/>
            <p:nvPr/>
          </p:nvSpPr>
          <p:spPr>
            <a:xfrm>
              <a:off x="7365708" y="1082489"/>
              <a:ext cx="4649239" cy="584775"/>
            </a:xfrm>
            <a:prstGeom prst="rect">
              <a:avLst/>
            </a:prstGeom>
            <a:noFill/>
          </p:spPr>
          <p:txBody>
            <a:bodyPr wrap="square" rtlCol="0">
              <a:spAutoFit/>
            </a:bodyPr>
            <a:lstStyle/>
            <a:p>
              <a:r>
                <a:rPr lang="en-US" sz="3200" dirty="0">
                  <a:solidFill>
                    <a:prstClr val="black">
                      <a:lumMod val="50000"/>
                      <a:lumOff val="50000"/>
                    </a:prstClr>
                  </a:solidFill>
                  <a:latin typeface="Century Gothic" panose="020B0502020202020204" pitchFamily="34" charset="0"/>
                </a:rPr>
                <a:t>SPENDING</a:t>
              </a:r>
              <a:r>
                <a:rPr lang="en-US" sz="3200" b="1" dirty="0">
                  <a:solidFill>
                    <a:prstClr val="black">
                      <a:lumMod val="50000"/>
                      <a:lumOff val="50000"/>
                    </a:prstClr>
                  </a:solidFill>
                  <a:latin typeface="Century Gothic" panose="020B0502020202020204" pitchFamily="34" charset="0"/>
                </a:rPr>
                <a:t> HABITS</a:t>
              </a:r>
            </a:p>
          </p:txBody>
        </p:sp>
        <p:cxnSp>
          <p:nvCxnSpPr>
            <p:cNvPr id="6" name="Straight Connector 5"/>
            <p:cNvCxnSpPr/>
            <p:nvPr/>
          </p:nvCxnSpPr>
          <p:spPr>
            <a:xfrm>
              <a:off x="7365708" y="0"/>
              <a:ext cx="0" cy="1561207"/>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D822F3F4-702C-49C3-8D06-CE20D575A6B1}"/>
              </a:ext>
            </a:extLst>
          </p:cNvPr>
          <p:cNvGrpSpPr/>
          <p:nvPr/>
        </p:nvGrpSpPr>
        <p:grpSpPr>
          <a:xfrm>
            <a:off x="5000726" y="2163035"/>
            <a:ext cx="2170228" cy="2531930"/>
            <a:chOff x="632989" y="1862399"/>
            <a:chExt cx="2194562" cy="2560320"/>
          </a:xfrm>
        </p:grpSpPr>
        <p:sp>
          <p:nvSpPr>
            <p:cNvPr id="13" name="Flowchart: Manual Operation 12">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4"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15" name="Oval 14"/>
          <p:cNvSpPr/>
          <p:nvPr/>
        </p:nvSpPr>
        <p:spPr>
          <a:xfrm>
            <a:off x="5503728" y="2836866"/>
            <a:ext cx="1190244" cy="1190244"/>
          </a:xfrm>
          <a:prstGeom prst="ellipse">
            <a:avLst/>
          </a:prstGeom>
          <a:noFill/>
          <a:ln w="28575" cap="rnd">
            <a:solidFill>
              <a:srgbClr val="FFFFFF"/>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rgbClr val="F3F3F3"/>
                </a:solidFill>
              </a:rPr>
              <a:t>?</a:t>
            </a:r>
          </a:p>
        </p:txBody>
      </p:sp>
      <p:pic>
        <p:nvPicPr>
          <p:cNvPr id="4" name="Picture 3">
            <a:extLst>
              <a:ext uri="{FF2B5EF4-FFF2-40B4-BE49-F238E27FC236}">
                <a16:creationId xmlns:a16="http://schemas.microsoft.com/office/drawing/2014/main" id="{2FF03F73-566A-445C-BE6D-CE8923273C84}"/>
              </a:ext>
            </a:extLst>
          </p:cNvPr>
          <p:cNvPicPr>
            <a:picLocks noChangeAspect="1"/>
          </p:cNvPicPr>
          <p:nvPr/>
        </p:nvPicPr>
        <p:blipFill>
          <a:blip r:embed="rId8"/>
          <a:stretch>
            <a:fillRect/>
          </a:stretch>
        </p:blipFill>
        <p:spPr>
          <a:xfrm>
            <a:off x="6488143" y="6129476"/>
            <a:ext cx="1365622" cy="566977"/>
          </a:xfrm>
          <a:prstGeom prst="rect">
            <a:avLst/>
          </a:prstGeom>
        </p:spPr>
      </p:pic>
    </p:spTree>
    <p:custDataLst>
      <p:tags r:id="rId1"/>
    </p:custDataLst>
    <p:extLst>
      <p:ext uri="{BB962C8B-B14F-4D97-AF65-F5344CB8AC3E}">
        <p14:creationId xmlns:p14="http://schemas.microsoft.com/office/powerpoint/2010/main" val="316436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D822F3F4-702C-49C3-8D06-CE20D575A6B1}"/>
              </a:ext>
            </a:extLst>
          </p:cNvPr>
          <p:cNvGrpSpPr/>
          <p:nvPr/>
        </p:nvGrpSpPr>
        <p:grpSpPr>
          <a:xfrm>
            <a:off x="262246" y="2220505"/>
            <a:ext cx="2614946" cy="3050768"/>
            <a:chOff x="632988" y="1870466"/>
            <a:chExt cx="2194562" cy="2560320"/>
          </a:xfrm>
        </p:grpSpPr>
        <p:sp>
          <p:nvSpPr>
            <p:cNvPr id="22" name="Flowchart: Manual Operation 21">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3" name="Freeform: Shape 6">
              <a:extLst>
                <a:ext uri="{FF2B5EF4-FFF2-40B4-BE49-F238E27FC236}">
                  <a16:creationId xmlns:a16="http://schemas.microsoft.com/office/drawing/2014/main" id="{5D3D4BA2-A523-41E2-8910-97EC2384FE6A}"/>
                </a:ext>
              </a:extLst>
            </p:cNvPr>
            <p:cNvSpPr/>
            <p:nvPr/>
          </p:nvSpPr>
          <p:spPr>
            <a:xfrm rot="5400000">
              <a:off x="450109" y="2053345"/>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33" name="TextBox 32">
            <a:extLst>
              <a:ext uri="{FF2B5EF4-FFF2-40B4-BE49-F238E27FC236}">
                <a16:creationId xmlns:a16="http://schemas.microsoft.com/office/drawing/2014/main" id="{354507D8-2A10-4B23-94A6-0401BDA1E526}"/>
              </a:ext>
            </a:extLst>
          </p:cNvPr>
          <p:cNvSpPr txBox="1"/>
          <p:nvPr/>
        </p:nvSpPr>
        <p:spPr>
          <a:xfrm>
            <a:off x="262246" y="3541026"/>
            <a:ext cx="2614945" cy="400110"/>
          </a:xfrm>
          <a:prstGeom prst="rect">
            <a:avLst/>
          </a:prstGeom>
          <a:noFill/>
        </p:spPr>
        <p:txBody>
          <a:bodyPr wrap="square" rtlCol="0">
            <a:spAutoFit/>
          </a:bodyPr>
          <a:lstStyle/>
          <a:p>
            <a:pPr algn="ctr"/>
            <a:r>
              <a:rPr lang="en-US" sz="2000" b="1" spc="600" dirty="0">
                <a:solidFill>
                  <a:srgbClr val="FFFFFF"/>
                </a:solidFill>
                <a:latin typeface="Century Gothic" panose="020B0502020202020204" pitchFamily="34" charset="0"/>
              </a:rPr>
              <a:t>VALUES</a:t>
            </a:r>
          </a:p>
        </p:txBody>
      </p:sp>
      <p:pic>
        <p:nvPicPr>
          <p:cNvPr id="34" name="Picture 33"/>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grpSp>
        <p:nvGrpSpPr>
          <p:cNvPr id="15" name="Group 14"/>
          <p:cNvGrpSpPr/>
          <p:nvPr/>
        </p:nvGrpSpPr>
        <p:grpSpPr>
          <a:xfrm>
            <a:off x="3279767" y="2220506"/>
            <a:ext cx="2654994" cy="3050768"/>
            <a:chOff x="3279767" y="2220506"/>
            <a:chExt cx="2654994" cy="3050768"/>
          </a:xfrm>
        </p:grpSpPr>
        <p:grpSp>
          <p:nvGrpSpPr>
            <p:cNvPr id="24" name="Group 23">
              <a:extLst>
                <a:ext uri="{FF2B5EF4-FFF2-40B4-BE49-F238E27FC236}">
                  <a16:creationId xmlns:a16="http://schemas.microsoft.com/office/drawing/2014/main" id="{D822F3F4-702C-49C3-8D06-CE20D575A6B1}"/>
                </a:ext>
              </a:extLst>
            </p:cNvPr>
            <p:cNvGrpSpPr/>
            <p:nvPr/>
          </p:nvGrpSpPr>
          <p:grpSpPr>
            <a:xfrm>
              <a:off x="3279767" y="2220506"/>
              <a:ext cx="2614947" cy="3050768"/>
              <a:chOff x="632989" y="1870467"/>
              <a:chExt cx="2194563" cy="2560320"/>
            </a:xfrm>
          </p:grpSpPr>
          <p:sp>
            <p:nvSpPr>
              <p:cNvPr id="25" name="Flowchart: Manual Operation 24">
                <a:extLst>
                  <a:ext uri="{FF2B5EF4-FFF2-40B4-BE49-F238E27FC236}">
                    <a16:creationId xmlns:a16="http://schemas.microsoft.com/office/drawing/2014/main" id="{13968875-6991-453A-8772-B599413D69A9}"/>
                  </a:ext>
                </a:extLst>
              </p:cNvPr>
              <p:cNvSpPr/>
              <p:nvPr/>
            </p:nvSpPr>
            <p:spPr>
              <a:xfrm rot="5400000">
                <a:off x="-95658" y="2599116"/>
                <a:ext cx="2552251" cy="1094957"/>
              </a:xfrm>
              <a:prstGeom prst="flowChartManualOperati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6" name="Freeform: Shape 6">
                <a:extLst>
                  <a:ext uri="{FF2B5EF4-FFF2-40B4-BE49-F238E27FC236}">
                    <a16:creationId xmlns:a16="http://schemas.microsoft.com/office/drawing/2014/main" id="{5D3D4BA2-A523-41E2-8910-97EC2384FE6A}"/>
                  </a:ext>
                </a:extLst>
              </p:cNvPr>
              <p:cNvSpPr/>
              <p:nvPr/>
            </p:nvSpPr>
            <p:spPr>
              <a:xfrm rot="5400000">
                <a:off x="450111" y="2053346"/>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35" name="TextBox 34">
              <a:extLst>
                <a:ext uri="{FF2B5EF4-FFF2-40B4-BE49-F238E27FC236}">
                  <a16:creationId xmlns:a16="http://schemas.microsoft.com/office/drawing/2014/main" id="{354507D8-2A10-4B23-94A6-0401BDA1E526}"/>
                </a:ext>
              </a:extLst>
            </p:cNvPr>
            <p:cNvSpPr txBox="1"/>
            <p:nvPr/>
          </p:nvSpPr>
          <p:spPr>
            <a:xfrm>
              <a:off x="3306985" y="3541026"/>
              <a:ext cx="2627776" cy="400110"/>
            </a:xfrm>
            <a:prstGeom prst="rect">
              <a:avLst/>
            </a:prstGeom>
            <a:noFill/>
          </p:spPr>
          <p:txBody>
            <a:bodyPr wrap="square" rtlCol="0">
              <a:spAutoFit/>
            </a:bodyPr>
            <a:lstStyle/>
            <a:p>
              <a:pPr algn="ctr"/>
              <a:r>
                <a:rPr lang="en-US" sz="2000" b="1" spc="600" dirty="0">
                  <a:solidFill>
                    <a:srgbClr val="FFFFFF"/>
                  </a:solidFill>
                  <a:latin typeface="Century Gothic" panose="020B0502020202020204" pitchFamily="34" charset="0"/>
                </a:rPr>
                <a:t>ADVERTISING</a:t>
              </a:r>
            </a:p>
          </p:txBody>
        </p:sp>
      </p:grpSp>
      <p:grpSp>
        <p:nvGrpSpPr>
          <p:cNvPr id="17" name="Group 16"/>
          <p:cNvGrpSpPr/>
          <p:nvPr/>
        </p:nvGrpSpPr>
        <p:grpSpPr>
          <a:xfrm>
            <a:off x="6294517" y="2220505"/>
            <a:ext cx="2614947" cy="3050768"/>
            <a:chOff x="6294517" y="2220505"/>
            <a:chExt cx="2614947" cy="3050768"/>
          </a:xfrm>
        </p:grpSpPr>
        <p:grpSp>
          <p:nvGrpSpPr>
            <p:cNvPr id="27" name="Group 26">
              <a:extLst>
                <a:ext uri="{FF2B5EF4-FFF2-40B4-BE49-F238E27FC236}">
                  <a16:creationId xmlns:a16="http://schemas.microsoft.com/office/drawing/2014/main" id="{D822F3F4-702C-49C3-8D06-CE20D575A6B1}"/>
                </a:ext>
              </a:extLst>
            </p:cNvPr>
            <p:cNvGrpSpPr/>
            <p:nvPr/>
          </p:nvGrpSpPr>
          <p:grpSpPr>
            <a:xfrm>
              <a:off x="6294517" y="2220505"/>
              <a:ext cx="2614946" cy="3050768"/>
              <a:chOff x="630664" y="1870468"/>
              <a:chExt cx="2194562" cy="2560321"/>
            </a:xfrm>
          </p:grpSpPr>
          <p:sp>
            <p:nvSpPr>
              <p:cNvPr id="28" name="Flowchart: Manual Operation 27">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9" name="Freeform: Shape 6">
                <a:extLst>
                  <a:ext uri="{FF2B5EF4-FFF2-40B4-BE49-F238E27FC236}">
                    <a16:creationId xmlns:a16="http://schemas.microsoft.com/office/drawing/2014/main" id="{5D3D4BA2-A523-41E2-8910-97EC2384FE6A}"/>
                  </a:ext>
                </a:extLst>
              </p:cNvPr>
              <p:cNvSpPr/>
              <p:nvPr/>
            </p:nvSpPr>
            <p:spPr>
              <a:xfrm rot="5400000">
                <a:off x="447785" y="205334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36" name="TextBox 35">
              <a:extLst>
                <a:ext uri="{FF2B5EF4-FFF2-40B4-BE49-F238E27FC236}">
                  <a16:creationId xmlns:a16="http://schemas.microsoft.com/office/drawing/2014/main" id="{354507D8-2A10-4B23-94A6-0401BDA1E526}"/>
                </a:ext>
              </a:extLst>
            </p:cNvPr>
            <p:cNvSpPr txBox="1"/>
            <p:nvPr/>
          </p:nvSpPr>
          <p:spPr>
            <a:xfrm>
              <a:off x="6294517" y="3387138"/>
              <a:ext cx="2614947" cy="707886"/>
            </a:xfrm>
            <a:prstGeom prst="rect">
              <a:avLst/>
            </a:prstGeom>
            <a:noFill/>
          </p:spPr>
          <p:txBody>
            <a:bodyPr wrap="square" rtlCol="0">
              <a:spAutoFit/>
            </a:bodyPr>
            <a:lstStyle/>
            <a:p>
              <a:pPr algn="ctr"/>
              <a:r>
                <a:rPr lang="en-US" sz="2000" b="1" spc="600" dirty="0">
                  <a:solidFill>
                    <a:srgbClr val="FFFFFF"/>
                  </a:solidFill>
                  <a:latin typeface="Century Gothic" panose="020B0502020202020204" pitchFamily="34" charset="0"/>
                </a:rPr>
                <a:t>SOCIAL FACTORS</a:t>
              </a:r>
            </a:p>
          </p:txBody>
        </p:sp>
      </p:grpSp>
      <p:grpSp>
        <p:nvGrpSpPr>
          <p:cNvPr id="38" name="Group 37"/>
          <p:cNvGrpSpPr/>
          <p:nvPr/>
        </p:nvGrpSpPr>
        <p:grpSpPr>
          <a:xfrm>
            <a:off x="9312038" y="2220505"/>
            <a:ext cx="2614947" cy="3050769"/>
            <a:chOff x="9312038" y="2220505"/>
            <a:chExt cx="2614947" cy="3050769"/>
          </a:xfrm>
        </p:grpSpPr>
        <p:grpSp>
          <p:nvGrpSpPr>
            <p:cNvPr id="30" name="Group 29">
              <a:extLst>
                <a:ext uri="{FF2B5EF4-FFF2-40B4-BE49-F238E27FC236}">
                  <a16:creationId xmlns:a16="http://schemas.microsoft.com/office/drawing/2014/main" id="{D822F3F4-702C-49C3-8D06-CE20D575A6B1}"/>
                </a:ext>
              </a:extLst>
            </p:cNvPr>
            <p:cNvGrpSpPr/>
            <p:nvPr/>
          </p:nvGrpSpPr>
          <p:grpSpPr>
            <a:xfrm>
              <a:off x="9312039" y="2220505"/>
              <a:ext cx="2614946" cy="3050769"/>
              <a:chOff x="630666" y="1870468"/>
              <a:chExt cx="2194562" cy="2560321"/>
            </a:xfrm>
          </p:grpSpPr>
          <p:sp>
            <p:nvSpPr>
              <p:cNvPr id="31" name="Flowchart: Manual Operation 30">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32" name="Freeform: Shape 6">
                <a:extLst>
                  <a:ext uri="{FF2B5EF4-FFF2-40B4-BE49-F238E27FC236}">
                    <a16:creationId xmlns:a16="http://schemas.microsoft.com/office/drawing/2014/main" id="{5D3D4BA2-A523-41E2-8910-97EC2384FE6A}"/>
                  </a:ext>
                </a:extLst>
              </p:cNvPr>
              <p:cNvSpPr/>
              <p:nvPr/>
            </p:nvSpPr>
            <p:spPr>
              <a:xfrm rot="5400000">
                <a:off x="447787" y="205334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37" name="TextBox 36">
              <a:extLst>
                <a:ext uri="{FF2B5EF4-FFF2-40B4-BE49-F238E27FC236}">
                  <a16:creationId xmlns:a16="http://schemas.microsoft.com/office/drawing/2014/main" id="{354507D8-2A10-4B23-94A6-0401BDA1E526}"/>
                </a:ext>
              </a:extLst>
            </p:cNvPr>
            <p:cNvSpPr txBox="1"/>
            <p:nvPr/>
          </p:nvSpPr>
          <p:spPr>
            <a:xfrm>
              <a:off x="9312038" y="3387138"/>
              <a:ext cx="2614947" cy="707886"/>
            </a:xfrm>
            <a:prstGeom prst="rect">
              <a:avLst/>
            </a:prstGeom>
            <a:noFill/>
          </p:spPr>
          <p:txBody>
            <a:bodyPr wrap="square" rtlCol="0">
              <a:spAutoFit/>
            </a:bodyPr>
            <a:lstStyle/>
            <a:p>
              <a:pPr algn="ctr"/>
              <a:r>
                <a:rPr lang="en-US" sz="2000" b="1" spc="600" dirty="0">
                  <a:solidFill>
                    <a:srgbClr val="FFFFFF"/>
                  </a:solidFill>
                  <a:latin typeface="Century Gothic" panose="020B0502020202020204" pitchFamily="34" charset="0"/>
                </a:rPr>
                <a:t>SELF CONCEPT</a:t>
              </a:r>
            </a:p>
          </p:txBody>
        </p:sp>
      </p:grpSp>
      <p:grpSp>
        <p:nvGrpSpPr>
          <p:cNvPr id="42" name="Group 41"/>
          <p:cNvGrpSpPr/>
          <p:nvPr/>
        </p:nvGrpSpPr>
        <p:grpSpPr>
          <a:xfrm>
            <a:off x="826007" y="0"/>
            <a:ext cx="5915987" cy="1667264"/>
            <a:chOff x="826007" y="0"/>
            <a:chExt cx="5915987" cy="1667264"/>
          </a:xfrm>
        </p:grpSpPr>
        <p:sp>
          <p:nvSpPr>
            <p:cNvPr id="43" name="TextBox 42">
              <a:extLst>
                <a:ext uri="{FF2B5EF4-FFF2-40B4-BE49-F238E27FC236}">
                  <a16:creationId xmlns:a16="http://schemas.microsoft.com/office/drawing/2014/main" id="{E742F038-7124-4F62-80E7-5DCD31A1CC93}"/>
                </a:ext>
              </a:extLst>
            </p:cNvPr>
            <p:cNvSpPr txBox="1"/>
            <p:nvPr/>
          </p:nvSpPr>
          <p:spPr>
            <a:xfrm>
              <a:off x="826007" y="1082489"/>
              <a:ext cx="5915987" cy="584775"/>
            </a:xfrm>
            <a:prstGeom prst="rect">
              <a:avLst/>
            </a:prstGeom>
            <a:noFill/>
          </p:spPr>
          <p:txBody>
            <a:bodyPr wrap="square" rtlCol="0">
              <a:spAutoFit/>
            </a:bodyPr>
            <a:lstStyle/>
            <a:p>
              <a:r>
                <a:rPr lang="en-US" sz="3200" dirty="0">
                  <a:solidFill>
                    <a:prstClr val="black">
                      <a:lumMod val="50000"/>
                      <a:lumOff val="50000"/>
                    </a:prstClr>
                  </a:solidFill>
                  <a:latin typeface="Century Gothic" panose="020B0502020202020204" pitchFamily="34" charset="0"/>
                </a:rPr>
                <a:t>SPENDING </a:t>
              </a:r>
              <a:r>
                <a:rPr lang="en-US" sz="3200" b="1" dirty="0">
                  <a:solidFill>
                    <a:prstClr val="black">
                      <a:lumMod val="50000"/>
                      <a:lumOff val="50000"/>
                    </a:prstClr>
                  </a:solidFill>
                  <a:latin typeface="Century Gothic" panose="020B0502020202020204" pitchFamily="34" charset="0"/>
                </a:rPr>
                <a:t>HABIT INFLUENCES</a:t>
              </a:r>
            </a:p>
          </p:txBody>
        </p:sp>
        <p:cxnSp>
          <p:nvCxnSpPr>
            <p:cNvPr id="44" name="Straight Connector 43"/>
            <p:cNvCxnSpPr/>
            <p:nvPr/>
          </p:nvCxnSpPr>
          <p:spPr>
            <a:xfrm>
              <a:off x="826007" y="0"/>
              <a:ext cx="0" cy="1561207"/>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22040A28-B983-4BE3-B708-2817D4A5CA31}"/>
              </a:ext>
            </a:extLst>
          </p:cNvPr>
          <p:cNvPicPr>
            <a:picLocks noChangeAspect="1"/>
          </p:cNvPicPr>
          <p:nvPr/>
        </p:nvPicPr>
        <p:blipFill>
          <a:blip r:embed="rId6"/>
          <a:stretch>
            <a:fillRect/>
          </a:stretch>
        </p:blipFill>
        <p:spPr>
          <a:xfrm>
            <a:off x="177053" y="6129476"/>
            <a:ext cx="1365622" cy="566977"/>
          </a:xfrm>
          <a:prstGeom prst="rect">
            <a:avLst/>
          </a:prstGeom>
        </p:spPr>
      </p:pic>
    </p:spTree>
    <p:custDataLst>
      <p:tags r:id="rId1"/>
    </p:custDataLst>
    <p:extLst>
      <p:ext uri="{BB962C8B-B14F-4D97-AF65-F5344CB8AC3E}">
        <p14:creationId xmlns:p14="http://schemas.microsoft.com/office/powerpoint/2010/main" val="46837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25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750"/>
                                        <p:tgtEl>
                                          <p:spTgt spid="15"/>
                                        </p:tgtEl>
                                      </p:cBhvr>
                                    </p:animEffect>
                                  </p:childTnLst>
                                </p:cTn>
                              </p:par>
                            </p:childTnLst>
                          </p:cTn>
                        </p:par>
                        <p:par>
                          <p:cTn id="12" fill="hold">
                            <p:stCondLst>
                              <p:cond delay="1750"/>
                            </p:stCondLst>
                            <p:childTnLst>
                              <p:par>
                                <p:cTn id="13" presetID="10" presetClass="entr" presetSubtype="0" fill="hold" nodeType="afterEffect">
                                  <p:stCondLst>
                                    <p:cond delay="25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750"/>
                                        <p:tgtEl>
                                          <p:spTgt spid="17"/>
                                        </p:tgtEl>
                                      </p:cBhvr>
                                    </p:animEffect>
                                  </p:childTnLst>
                                </p:cTn>
                              </p:par>
                            </p:childTnLst>
                          </p:cTn>
                        </p:par>
                        <p:par>
                          <p:cTn id="16" fill="hold">
                            <p:stCondLst>
                              <p:cond delay="2750"/>
                            </p:stCondLst>
                            <p:childTnLst>
                              <p:par>
                                <p:cTn id="17" presetID="10" presetClass="entr" presetSubtype="0" fill="hold" nodeType="afterEffect">
                                  <p:stCondLst>
                                    <p:cond delay="25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94"/>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t="-103" r="-239"/>
          <a:stretch/>
        </p:blipFill>
        <p:spPr>
          <a:xfrm>
            <a:off x="6094791" y="0"/>
            <a:ext cx="6097209" cy="6858000"/>
          </a:xfrm>
          <a:prstGeom prst="rect">
            <a:avLst/>
          </a:prstGeom>
          <a:ln>
            <a:noFill/>
          </a:ln>
        </p:spPr>
      </p:pic>
      <p:pic>
        <p:nvPicPr>
          <p:cNvPr id="22" name="Picture 21"/>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grpSp>
        <p:nvGrpSpPr>
          <p:cNvPr id="4" name="Group 3"/>
          <p:cNvGrpSpPr/>
          <p:nvPr/>
        </p:nvGrpSpPr>
        <p:grpSpPr>
          <a:xfrm>
            <a:off x="826007" y="0"/>
            <a:ext cx="4649239" cy="1667264"/>
            <a:chOff x="826007" y="0"/>
            <a:chExt cx="4649239" cy="1667264"/>
          </a:xfrm>
        </p:grpSpPr>
        <p:sp>
          <p:nvSpPr>
            <p:cNvPr id="8" name="TextBox 7">
              <a:extLst>
                <a:ext uri="{FF2B5EF4-FFF2-40B4-BE49-F238E27FC236}">
                  <a16:creationId xmlns:a16="http://schemas.microsoft.com/office/drawing/2014/main" id="{E742F038-7124-4F62-80E7-5DCD31A1CC93}"/>
                </a:ext>
              </a:extLst>
            </p:cNvPr>
            <p:cNvSpPr txBox="1"/>
            <p:nvPr/>
          </p:nvSpPr>
          <p:spPr>
            <a:xfrm>
              <a:off x="826007" y="1082489"/>
              <a:ext cx="4649239" cy="584775"/>
            </a:xfrm>
            <a:prstGeom prst="rect">
              <a:avLst/>
            </a:prstGeom>
            <a:noFill/>
          </p:spPr>
          <p:txBody>
            <a:bodyPr wrap="square" rtlCol="0">
              <a:spAutoFit/>
            </a:bodyPr>
            <a:lstStyle/>
            <a:p>
              <a:r>
                <a:rPr lang="en-US" sz="3200" dirty="0">
                  <a:solidFill>
                    <a:prstClr val="black">
                      <a:lumMod val="50000"/>
                      <a:lumOff val="50000"/>
                    </a:prstClr>
                  </a:solidFill>
                  <a:latin typeface="Century Gothic" panose="020B0502020202020204" pitchFamily="34" charset="0"/>
                </a:rPr>
                <a:t>VALUES vs</a:t>
              </a:r>
              <a:r>
                <a:rPr lang="en-US" sz="3200" b="1" dirty="0">
                  <a:solidFill>
                    <a:prstClr val="black">
                      <a:lumMod val="50000"/>
                      <a:lumOff val="50000"/>
                    </a:prstClr>
                  </a:solidFill>
                  <a:latin typeface="Century Gothic" panose="020B0502020202020204" pitchFamily="34" charset="0"/>
                </a:rPr>
                <a:t> ATTITUDES</a:t>
              </a:r>
            </a:p>
          </p:txBody>
        </p:sp>
        <p:cxnSp>
          <p:nvCxnSpPr>
            <p:cNvPr id="6" name="Straight Connector 5"/>
            <p:cNvCxnSpPr/>
            <p:nvPr/>
          </p:nvCxnSpPr>
          <p:spPr>
            <a:xfrm>
              <a:off x="826007" y="0"/>
              <a:ext cx="0" cy="1561207"/>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D822F3F4-702C-49C3-8D06-CE20D575A6B1}"/>
              </a:ext>
            </a:extLst>
          </p:cNvPr>
          <p:cNvGrpSpPr/>
          <p:nvPr/>
        </p:nvGrpSpPr>
        <p:grpSpPr>
          <a:xfrm>
            <a:off x="5015252" y="2166866"/>
            <a:ext cx="2163658" cy="2524265"/>
            <a:chOff x="632988" y="1870466"/>
            <a:chExt cx="2194562" cy="2560320"/>
          </a:xfrm>
        </p:grpSpPr>
        <p:sp>
          <p:nvSpPr>
            <p:cNvPr id="21" name="Flowchart: Manual Operation 20">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3" name="Freeform: Shape 6">
              <a:extLst>
                <a:ext uri="{FF2B5EF4-FFF2-40B4-BE49-F238E27FC236}">
                  <a16:creationId xmlns:a16="http://schemas.microsoft.com/office/drawing/2014/main" id="{5D3D4BA2-A523-41E2-8910-97EC2384FE6A}"/>
                </a:ext>
              </a:extLst>
            </p:cNvPr>
            <p:cNvSpPr/>
            <p:nvPr/>
          </p:nvSpPr>
          <p:spPr>
            <a:xfrm rot="5400000">
              <a:off x="450109" y="2053345"/>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24" name="TextBox 23">
            <a:extLst>
              <a:ext uri="{FF2B5EF4-FFF2-40B4-BE49-F238E27FC236}">
                <a16:creationId xmlns:a16="http://schemas.microsoft.com/office/drawing/2014/main" id="{5ABB81D3-0343-465C-8B03-551FEACE110D}"/>
              </a:ext>
            </a:extLst>
          </p:cNvPr>
          <p:cNvSpPr txBox="1"/>
          <p:nvPr/>
        </p:nvSpPr>
        <p:spPr>
          <a:xfrm>
            <a:off x="2396953" y="3039573"/>
            <a:ext cx="2633373" cy="784830"/>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US" sz="2000" i="1" dirty="0">
                <a:solidFill>
                  <a:srgbClr val="7F7F7F"/>
                </a:solidFill>
                <a:latin typeface="Calibri Light" panose="020F0302020204030204"/>
                <a:ea typeface="Century Gothic" charset="0"/>
                <a:cs typeface="Century Gothic" charset="0"/>
              </a:rPr>
              <a:t>Strongly held beliefs.</a:t>
            </a:r>
          </a:p>
          <a:p>
            <a:pPr marL="342900" indent="-342900">
              <a:spcBef>
                <a:spcPts val="600"/>
              </a:spcBef>
              <a:buFont typeface="Arial" panose="020B0604020202020204" pitchFamily="34" charset="0"/>
              <a:buChar char="•"/>
            </a:pPr>
            <a:r>
              <a:rPr lang="en-US" sz="2000" i="1" dirty="0">
                <a:solidFill>
                  <a:srgbClr val="7F7F7F"/>
                </a:solidFill>
                <a:latin typeface="Calibri Light" panose="020F0302020204030204"/>
                <a:ea typeface="Century Gothic" charset="0"/>
                <a:cs typeface="Century Gothic" charset="0"/>
              </a:rPr>
              <a:t>Hard to alter</a:t>
            </a:r>
          </a:p>
        </p:txBody>
      </p:sp>
      <p:sp>
        <p:nvSpPr>
          <p:cNvPr id="26" name="Text Placeholder 1"/>
          <p:cNvSpPr txBox="1">
            <a:spLocks/>
          </p:cNvSpPr>
          <p:nvPr/>
        </p:nvSpPr>
        <p:spPr>
          <a:xfrm>
            <a:off x="2396953" y="4875367"/>
            <a:ext cx="3347589" cy="83240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600"/>
              </a:spcBef>
            </a:pPr>
            <a:r>
              <a:rPr lang="en-US" sz="2000" i="1" dirty="0">
                <a:solidFill>
                  <a:srgbClr val="7F7F7F"/>
                </a:solidFill>
                <a:latin typeface="Calibri Light" panose="020F0302020204030204"/>
                <a:ea typeface="Century Gothic" charset="0"/>
                <a:cs typeface="Century Gothic" charset="0"/>
              </a:rPr>
              <a:t>Reflect current life situation</a:t>
            </a:r>
          </a:p>
          <a:p>
            <a:pPr>
              <a:lnSpc>
                <a:spcPct val="100000"/>
              </a:lnSpc>
              <a:spcBef>
                <a:spcPts val="600"/>
              </a:spcBef>
            </a:pPr>
            <a:r>
              <a:rPr lang="en-US" sz="2000" i="1" dirty="0">
                <a:solidFill>
                  <a:srgbClr val="7F7F7F"/>
                </a:solidFill>
                <a:latin typeface="Calibri Light" panose="020F0302020204030204"/>
                <a:ea typeface="Century Gothic" charset="0"/>
                <a:cs typeface="Century Gothic" charset="0"/>
              </a:rPr>
              <a:t>Easier to change</a:t>
            </a:r>
          </a:p>
        </p:txBody>
      </p:sp>
      <p:sp>
        <p:nvSpPr>
          <p:cNvPr id="31" name="TextBox 30">
            <a:extLst>
              <a:ext uri="{FF2B5EF4-FFF2-40B4-BE49-F238E27FC236}">
                <a16:creationId xmlns:a16="http://schemas.microsoft.com/office/drawing/2014/main" id="{2D6E3723-E1C7-404D-8940-A5F951B598F8}"/>
              </a:ext>
            </a:extLst>
          </p:cNvPr>
          <p:cNvSpPr txBox="1"/>
          <p:nvPr/>
        </p:nvSpPr>
        <p:spPr>
          <a:xfrm>
            <a:off x="826006" y="1667264"/>
            <a:ext cx="4417326" cy="461665"/>
          </a:xfrm>
          <a:prstGeom prst="rect">
            <a:avLst/>
          </a:prstGeom>
          <a:noFill/>
        </p:spPr>
        <p:txBody>
          <a:bodyPr wrap="square" rtlCol="0">
            <a:spAutoFit/>
          </a:bodyPr>
          <a:lstStyle/>
          <a:p>
            <a:r>
              <a:rPr lang="en-US" sz="2400" i="1" dirty="0">
                <a:solidFill>
                  <a:srgbClr val="88C040"/>
                </a:solidFill>
                <a:latin typeface="Calibri Light" panose="020F0302020204030204" pitchFamily="34" charset="0"/>
                <a:cs typeface="Calibri Light" panose="020F0302020204030204" pitchFamily="34" charset="0"/>
              </a:rPr>
              <a:t>Used interchangeably, but distinct. </a:t>
            </a:r>
          </a:p>
        </p:txBody>
      </p:sp>
      <p:grpSp>
        <p:nvGrpSpPr>
          <p:cNvPr id="32" name="Group 31"/>
          <p:cNvGrpSpPr/>
          <p:nvPr/>
        </p:nvGrpSpPr>
        <p:grpSpPr>
          <a:xfrm>
            <a:off x="826006" y="2894695"/>
            <a:ext cx="1239831" cy="929708"/>
            <a:chOff x="518820" y="1210392"/>
            <a:chExt cx="7193127" cy="4903536"/>
          </a:xfrm>
        </p:grpSpPr>
        <p:grpSp>
          <p:nvGrpSpPr>
            <p:cNvPr id="33" name="Group 32"/>
            <p:cNvGrpSpPr/>
            <p:nvPr/>
          </p:nvGrpSpPr>
          <p:grpSpPr>
            <a:xfrm>
              <a:off x="1020227" y="1396348"/>
              <a:ext cx="6198005" cy="4717580"/>
              <a:chOff x="-608699" y="1907336"/>
              <a:chExt cx="6198005" cy="4717580"/>
            </a:xfrm>
          </p:grpSpPr>
          <p:sp>
            <p:nvSpPr>
              <p:cNvPr id="52" name="Freeform 51"/>
              <p:cNvSpPr/>
              <p:nvPr/>
            </p:nvSpPr>
            <p:spPr>
              <a:xfrm flipH="1">
                <a:off x="2486901" y="5862918"/>
                <a:ext cx="2357719" cy="761998"/>
              </a:xfrm>
              <a:custGeom>
                <a:avLst/>
                <a:gdLst>
                  <a:gd name="connsiteX0" fmla="*/ 411255 w 2357719"/>
                  <a:gd name="connsiteY0" fmla="*/ 0 h 761998"/>
                  <a:gd name="connsiteX1" fmla="*/ 854718 w 2357719"/>
                  <a:gd name="connsiteY1" fmla="*/ 0 h 761998"/>
                  <a:gd name="connsiteX2" fmla="*/ 854723 w 2357719"/>
                  <a:gd name="connsiteY2" fmla="*/ 1 h 761998"/>
                  <a:gd name="connsiteX3" fmla="*/ 2357719 w 2357719"/>
                  <a:gd name="connsiteY3" fmla="*/ 1 h 761998"/>
                  <a:gd name="connsiteX4" fmla="*/ 2357719 w 2357719"/>
                  <a:gd name="connsiteY4" fmla="*/ 466165 h 761998"/>
                  <a:gd name="connsiteX5" fmla="*/ 2357718 w 2357719"/>
                  <a:gd name="connsiteY5" fmla="*/ 466165 h 761998"/>
                  <a:gd name="connsiteX6" fmla="*/ 2357718 w 2357719"/>
                  <a:gd name="connsiteY6" fmla="*/ 761998 h 761998"/>
                  <a:gd name="connsiteX7" fmla="*/ 538225 w 2357719"/>
                  <a:gd name="connsiteY7" fmla="*/ 761998 h 761998"/>
                  <a:gd name="connsiteX8" fmla="*/ 332491 w 2357719"/>
                  <a:gd name="connsiteY8" fmla="*/ 761998 h 761998"/>
                  <a:gd name="connsiteX9" fmla="*/ 94762 w 2357719"/>
                  <a:gd name="connsiteY9" fmla="*/ 761998 h 761998"/>
                  <a:gd name="connsiteX10" fmla="*/ 0 w 2357719"/>
                  <a:gd name="connsiteY10" fmla="*/ 667236 h 761998"/>
                  <a:gd name="connsiteX11" fmla="*/ 0 w 2357719"/>
                  <a:gd name="connsiteY11" fmla="*/ 390595 h 761998"/>
                  <a:gd name="connsiteX12" fmla="*/ 94762 w 2357719"/>
                  <a:gd name="connsiteY12" fmla="*/ 295833 h 761998"/>
                  <a:gd name="connsiteX13" fmla="*/ 316493 w 2357719"/>
                  <a:gd name="connsiteY13" fmla="*/ 295833 h 761998"/>
                  <a:gd name="connsiteX14" fmla="*/ 316493 w 2357719"/>
                  <a:gd name="connsiteY14" fmla="*/ 94762 h 761998"/>
                  <a:gd name="connsiteX15" fmla="*/ 411255 w 2357719"/>
                  <a:gd name="connsiteY15" fmla="*/ 0 h 76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7719" h="761998">
                    <a:moveTo>
                      <a:pt x="411255" y="0"/>
                    </a:moveTo>
                    <a:lnTo>
                      <a:pt x="854718" y="0"/>
                    </a:lnTo>
                    <a:lnTo>
                      <a:pt x="854723" y="1"/>
                    </a:lnTo>
                    <a:lnTo>
                      <a:pt x="2357719" y="1"/>
                    </a:lnTo>
                    <a:lnTo>
                      <a:pt x="2357719" y="466165"/>
                    </a:lnTo>
                    <a:lnTo>
                      <a:pt x="2357718" y="466165"/>
                    </a:lnTo>
                    <a:lnTo>
                      <a:pt x="2357718" y="761998"/>
                    </a:lnTo>
                    <a:lnTo>
                      <a:pt x="538225" y="761998"/>
                    </a:lnTo>
                    <a:lnTo>
                      <a:pt x="332491" y="761998"/>
                    </a:lnTo>
                    <a:lnTo>
                      <a:pt x="94762" y="761998"/>
                    </a:lnTo>
                    <a:cubicBezTo>
                      <a:pt x="42426" y="761998"/>
                      <a:pt x="0" y="719572"/>
                      <a:pt x="0" y="667236"/>
                    </a:cubicBezTo>
                    <a:lnTo>
                      <a:pt x="0" y="390595"/>
                    </a:lnTo>
                    <a:cubicBezTo>
                      <a:pt x="0" y="338259"/>
                      <a:pt x="42426" y="295833"/>
                      <a:pt x="94762" y="295833"/>
                    </a:cubicBezTo>
                    <a:lnTo>
                      <a:pt x="316493" y="295833"/>
                    </a:lnTo>
                    <a:lnTo>
                      <a:pt x="316493" y="94762"/>
                    </a:lnTo>
                    <a:cubicBezTo>
                      <a:pt x="316493" y="42426"/>
                      <a:pt x="358919" y="0"/>
                      <a:pt x="411255" y="0"/>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3F3F3"/>
                  </a:solidFill>
                </a:endParaRPr>
              </a:p>
            </p:txBody>
          </p:sp>
          <p:sp>
            <p:nvSpPr>
              <p:cNvPr id="53" name="Freeform 52"/>
              <p:cNvSpPr/>
              <p:nvPr/>
            </p:nvSpPr>
            <p:spPr>
              <a:xfrm>
                <a:off x="2286001" y="1907337"/>
                <a:ext cx="376521" cy="3955583"/>
              </a:xfrm>
              <a:custGeom>
                <a:avLst/>
                <a:gdLst>
                  <a:gd name="connsiteX0" fmla="*/ 188261 w 376521"/>
                  <a:gd name="connsiteY0" fmla="*/ 0 h 3955583"/>
                  <a:gd name="connsiteX1" fmla="*/ 376521 w 376521"/>
                  <a:gd name="connsiteY1" fmla="*/ 85814 h 3955583"/>
                  <a:gd name="connsiteX2" fmla="*/ 376521 w 376521"/>
                  <a:gd name="connsiteY2" fmla="*/ 168389 h 3955583"/>
                  <a:gd name="connsiteX3" fmla="*/ 376521 w 376521"/>
                  <a:gd name="connsiteY3" fmla="*/ 171627 h 3955583"/>
                  <a:gd name="connsiteX4" fmla="*/ 376521 w 376521"/>
                  <a:gd name="connsiteY4" fmla="*/ 426363 h 3955583"/>
                  <a:gd name="connsiteX5" fmla="*/ 376518 w 376521"/>
                  <a:gd name="connsiteY5" fmla="*/ 426363 h 3955583"/>
                  <a:gd name="connsiteX6" fmla="*/ 376518 w 376521"/>
                  <a:gd name="connsiteY6" fmla="*/ 3955583 h 3955583"/>
                  <a:gd name="connsiteX7" fmla="*/ 0 w 376521"/>
                  <a:gd name="connsiteY7" fmla="*/ 3955583 h 3955583"/>
                  <a:gd name="connsiteX8" fmla="*/ 0 w 376521"/>
                  <a:gd name="connsiteY8" fmla="*/ 426362 h 3955583"/>
                  <a:gd name="connsiteX9" fmla="*/ 2 w 376521"/>
                  <a:gd name="connsiteY9" fmla="*/ 426362 h 3955583"/>
                  <a:gd name="connsiteX10" fmla="*/ 2 w 376521"/>
                  <a:gd name="connsiteY10" fmla="*/ 171627 h 3955583"/>
                  <a:gd name="connsiteX11" fmla="*/ 2 w 376521"/>
                  <a:gd name="connsiteY11" fmla="*/ 168389 h 3955583"/>
                  <a:gd name="connsiteX12" fmla="*/ 2 w 376521"/>
                  <a:gd name="connsiteY12" fmla="*/ 85814 h 3955583"/>
                  <a:gd name="connsiteX13" fmla="*/ 188261 w 376521"/>
                  <a:gd name="connsiteY13" fmla="*/ 0 h 395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6521" h="3955583">
                    <a:moveTo>
                      <a:pt x="188261" y="0"/>
                    </a:moveTo>
                    <a:cubicBezTo>
                      <a:pt x="292234" y="0"/>
                      <a:pt x="376521" y="38421"/>
                      <a:pt x="376521" y="85814"/>
                    </a:cubicBezTo>
                    <a:lnTo>
                      <a:pt x="376521" y="168389"/>
                    </a:lnTo>
                    <a:lnTo>
                      <a:pt x="376521" y="171627"/>
                    </a:lnTo>
                    <a:lnTo>
                      <a:pt x="376521" y="426363"/>
                    </a:lnTo>
                    <a:lnTo>
                      <a:pt x="376518" y="426363"/>
                    </a:lnTo>
                    <a:lnTo>
                      <a:pt x="376518" y="3955583"/>
                    </a:lnTo>
                    <a:lnTo>
                      <a:pt x="0" y="3955583"/>
                    </a:lnTo>
                    <a:lnTo>
                      <a:pt x="0" y="426362"/>
                    </a:lnTo>
                    <a:lnTo>
                      <a:pt x="2" y="426362"/>
                    </a:lnTo>
                    <a:lnTo>
                      <a:pt x="2" y="171627"/>
                    </a:lnTo>
                    <a:lnTo>
                      <a:pt x="2" y="168389"/>
                    </a:lnTo>
                    <a:lnTo>
                      <a:pt x="2" y="85814"/>
                    </a:lnTo>
                    <a:cubicBezTo>
                      <a:pt x="2" y="38421"/>
                      <a:pt x="84288" y="0"/>
                      <a:pt x="18826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3F3F3"/>
                  </a:solidFill>
                </a:endParaRPr>
              </a:p>
            </p:txBody>
          </p:sp>
          <p:sp>
            <p:nvSpPr>
              <p:cNvPr id="54" name="Freeform 53"/>
              <p:cNvSpPr/>
              <p:nvPr/>
            </p:nvSpPr>
            <p:spPr>
              <a:xfrm>
                <a:off x="129182" y="5862918"/>
                <a:ext cx="2357719" cy="761998"/>
              </a:xfrm>
              <a:custGeom>
                <a:avLst/>
                <a:gdLst>
                  <a:gd name="connsiteX0" fmla="*/ 411255 w 2357719"/>
                  <a:gd name="connsiteY0" fmla="*/ 0 h 761998"/>
                  <a:gd name="connsiteX1" fmla="*/ 854718 w 2357719"/>
                  <a:gd name="connsiteY1" fmla="*/ 0 h 761998"/>
                  <a:gd name="connsiteX2" fmla="*/ 854723 w 2357719"/>
                  <a:gd name="connsiteY2" fmla="*/ 1 h 761998"/>
                  <a:gd name="connsiteX3" fmla="*/ 2357719 w 2357719"/>
                  <a:gd name="connsiteY3" fmla="*/ 1 h 761998"/>
                  <a:gd name="connsiteX4" fmla="*/ 2357719 w 2357719"/>
                  <a:gd name="connsiteY4" fmla="*/ 466165 h 761998"/>
                  <a:gd name="connsiteX5" fmla="*/ 2357718 w 2357719"/>
                  <a:gd name="connsiteY5" fmla="*/ 466165 h 761998"/>
                  <a:gd name="connsiteX6" fmla="*/ 2357718 w 2357719"/>
                  <a:gd name="connsiteY6" fmla="*/ 761998 h 761998"/>
                  <a:gd name="connsiteX7" fmla="*/ 538225 w 2357719"/>
                  <a:gd name="connsiteY7" fmla="*/ 761998 h 761998"/>
                  <a:gd name="connsiteX8" fmla="*/ 332491 w 2357719"/>
                  <a:gd name="connsiteY8" fmla="*/ 761998 h 761998"/>
                  <a:gd name="connsiteX9" fmla="*/ 94762 w 2357719"/>
                  <a:gd name="connsiteY9" fmla="*/ 761998 h 761998"/>
                  <a:gd name="connsiteX10" fmla="*/ 0 w 2357719"/>
                  <a:gd name="connsiteY10" fmla="*/ 667236 h 761998"/>
                  <a:gd name="connsiteX11" fmla="*/ 0 w 2357719"/>
                  <a:gd name="connsiteY11" fmla="*/ 390595 h 761998"/>
                  <a:gd name="connsiteX12" fmla="*/ 94762 w 2357719"/>
                  <a:gd name="connsiteY12" fmla="*/ 295833 h 761998"/>
                  <a:gd name="connsiteX13" fmla="*/ 316493 w 2357719"/>
                  <a:gd name="connsiteY13" fmla="*/ 295833 h 761998"/>
                  <a:gd name="connsiteX14" fmla="*/ 316493 w 2357719"/>
                  <a:gd name="connsiteY14" fmla="*/ 94762 h 761998"/>
                  <a:gd name="connsiteX15" fmla="*/ 411255 w 2357719"/>
                  <a:gd name="connsiteY15" fmla="*/ 0 h 76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7719" h="761998">
                    <a:moveTo>
                      <a:pt x="411255" y="0"/>
                    </a:moveTo>
                    <a:lnTo>
                      <a:pt x="854718" y="0"/>
                    </a:lnTo>
                    <a:lnTo>
                      <a:pt x="854723" y="1"/>
                    </a:lnTo>
                    <a:lnTo>
                      <a:pt x="2357719" y="1"/>
                    </a:lnTo>
                    <a:lnTo>
                      <a:pt x="2357719" y="466165"/>
                    </a:lnTo>
                    <a:lnTo>
                      <a:pt x="2357718" y="466165"/>
                    </a:lnTo>
                    <a:lnTo>
                      <a:pt x="2357718" y="761998"/>
                    </a:lnTo>
                    <a:lnTo>
                      <a:pt x="538225" y="761998"/>
                    </a:lnTo>
                    <a:lnTo>
                      <a:pt x="332491" y="761998"/>
                    </a:lnTo>
                    <a:lnTo>
                      <a:pt x="94762" y="761998"/>
                    </a:lnTo>
                    <a:cubicBezTo>
                      <a:pt x="42426" y="761998"/>
                      <a:pt x="0" y="719572"/>
                      <a:pt x="0" y="667236"/>
                    </a:cubicBezTo>
                    <a:lnTo>
                      <a:pt x="0" y="390595"/>
                    </a:lnTo>
                    <a:cubicBezTo>
                      <a:pt x="0" y="338259"/>
                      <a:pt x="42426" y="295833"/>
                      <a:pt x="94762" y="295833"/>
                    </a:cubicBezTo>
                    <a:lnTo>
                      <a:pt x="316493" y="295833"/>
                    </a:lnTo>
                    <a:lnTo>
                      <a:pt x="316493" y="94762"/>
                    </a:lnTo>
                    <a:cubicBezTo>
                      <a:pt x="316493" y="42426"/>
                      <a:pt x="358919" y="0"/>
                      <a:pt x="41125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3F3F3"/>
                  </a:solidFill>
                </a:endParaRPr>
              </a:p>
            </p:txBody>
          </p:sp>
          <p:sp>
            <p:nvSpPr>
              <p:cNvPr id="55" name="Freeform 54"/>
              <p:cNvSpPr/>
              <p:nvPr/>
            </p:nvSpPr>
            <p:spPr>
              <a:xfrm rot="16200000">
                <a:off x="535922" y="3858315"/>
                <a:ext cx="4077580" cy="175621"/>
              </a:xfrm>
              <a:custGeom>
                <a:avLst/>
                <a:gdLst>
                  <a:gd name="connsiteX0" fmla="*/ 0 w 6196119"/>
                  <a:gd name="connsiteY0" fmla="*/ 0 h 164162"/>
                  <a:gd name="connsiteX1" fmla="*/ 6196119 w 6196119"/>
                  <a:gd name="connsiteY1" fmla="*/ 0 h 164162"/>
                  <a:gd name="connsiteX2" fmla="*/ 6031957 w 6196119"/>
                  <a:gd name="connsiteY2" fmla="*/ 164162 h 164162"/>
                  <a:gd name="connsiteX3" fmla="*/ 164162 w 6196119"/>
                  <a:gd name="connsiteY3" fmla="*/ 164162 h 164162"/>
                  <a:gd name="connsiteX4" fmla="*/ 0 w 6196119"/>
                  <a:gd name="connsiteY4" fmla="*/ 0 h 164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119" h="164162">
                    <a:moveTo>
                      <a:pt x="0" y="0"/>
                    </a:moveTo>
                    <a:lnTo>
                      <a:pt x="6196119" y="0"/>
                    </a:lnTo>
                    <a:cubicBezTo>
                      <a:pt x="6196119" y="90664"/>
                      <a:pt x="6122621" y="164162"/>
                      <a:pt x="6031957" y="164162"/>
                    </a:cubicBezTo>
                    <a:lnTo>
                      <a:pt x="164162" y="164162"/>
                    </a:lnTo>
                    <a:cubicBezTo>
                      <a:pt x="73498" y="164162"/>
                      <a:pt x="0" y="90664"/>
                      <a:pt x="0" y="0"/>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3F3F3"/>
                  </a:solidFill>
                </a:endParaRPr>
              </a:p>
            </p:txBody>
          </p:sp>
          <p:grpSp>
            <p:nvGrpSpPr>
              <p:cNvPr id="56" name="Group 55"/>
              <p:cNvGrpSpPr/>
              <p:nvPr/>
            </p:nvGrpSpPr>
            <p:grpSpPr>
              <a:xfrm rot="20740282">
                <a:off x="-608699" y="2471912"/>
                <a:ext cx="6198005" cy="238947"/>
                <a:chOff x="-623799" y="2640595"/>
                <a:chExt cx="6198005" cy="318483"/>
              </a:xfrm>
            </p:grpSpPr>
            <p:sp>
              <p:nvSpPr>
                <p:cNvPr id="60" name="Freeform 59"/>
                <p:cNvSpPr/>
                <p:nvPr/>
              </p:nvSpPr>
              <p:spPr>
                <a:xfrm flipV="1">
                  <a:off x="-623799" y="2640595"/>
                  <a:ext cx="6196119" cy="164162"/>
                </a:xfrm>
                <a:custGeom>
                  <a:avLst/>
                  <a:gdLst>
                    <a:gd name="connsiteX0" fmla="*/ 0 w 6196119"/>
                    <a:gd name="connsiteY0" fmla="*/ 0 h 164162"/>
                    <a:gd name="connsiteX1" fmla="*/ 6196119 w 6196119"/>
                    <a:gd name="connsiteY1" fmla="*/ 0 h 164162"/>
                    <a:gd name="connsiteX2" fmla="*/ 6031957 w 6196119"/>
                    <a:gd name="connsiteY2" fmla="*/ 164162 h 164162"/>
                    <a:gd name="connsiteX3" fmla="*/ 164162 w 6196119"/>
                    <a:gd name="connsiteY3" fmla="*/ 164162 h 164162"/>
                    <a:gd name="connsiteX4" fmla="*/ 0 w 6196119"/>
                    <a:gd name="connsiteY4" fmla="*/ 0 h 164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119" h="164162">
                      <a:moveTo>
                        <a:pt x="0" y="0"/>
                      </a:moveTo>
                      <a:lnTo>
                        <a:pt x="6196119" y="0"/>
                      </a:lnTo>
                      <a:cubicBezTo>
                        <a:pt x="6196119" y="90664"/>
                        <a:pt x="6122621" y="164162"/>
                        <a:pt x="6031957" y="164162"/>
                      </a:cubicBezTo>
                      <a:lnTo>
                        <a:pt x="164162" y="164162"/>
                      </a:lnTo>
                      <a:cubicBezTo>
                        <a:pt x="73498" y="164162"/>
                        <a:pt x="0" y="90664"/>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3F3F3"/>
                    </a:solidFill>
                  </a:endParaRPr>
                </a:p>
              </p:txBody>
            </p:sp>
            <p:sp>
              <p:nvSpPr>
                <p:cNvPr id="61" name="Freeform 60"/>
                <p:cNvSpPr/>
                <p:nvPr/>
              </p:nvSpPr>
              <p:spPr>
                <a:xfrm>
                  <a:off x="-621913" y="2794916"/>
                  <a:ext cx="6196119" cy="164162"/>
                </a:xfrm>
                <a:custGeom>
                  <a:avLst/>
                  <a:gdLst>
                    <a:gd name="connsiteX0" fmla="*/ 0 w 6196119"/>
                    <a:gd name="connsiteY0" fmla="*/ 0 h 164162"/>
                    <a:gd name="connsiteX1" fmla="*/ 6196119 w 6196119"/>
                    <a:gd name="connsiteY1" fmla="*/ 0 h 164162"/>
                    <a:gd name="connsiteX2" fmla="*/ 6031957 w 6196119"/>
                    <a:gd name="connsiteY2" fmla="*/ 164162 h 164162"/>
                    <a:gd name="connsiteX3" fmla="*/ 164162 w 6196119"/>
                    <a:gd name="connsiteY3" fmla="*/ 164162 h 164162"/>
                    <a:gd name="connsiteX4" fmla="*/ 0 w 6196119"/>
                    <a:gd name="connsiteY4" fmla="*/ 0 h 164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119" h="164162">
                      <a:moveTo>
                        <a:pt x="0" y="0"/>
                      </a:moveTo>
                      <a:lnTo>
                        <a:pt x="6196119" y="0"/>
                      </a:lnTo>
                      <a:cubicBezTo>
                        <a:pt x="6196119" y="90664"/>
                        <a:pt x="6122621" y="164162"/>
                        <a:pt x="6031957" y="164162"/>
                      </a:cubicBezTo>
                      <a:lnTo>
                        <a:pt x="164162" y="164162"/>
                      </a:lnTo>
                      <a:cubicBezTo>
                        <a:pt x="73498" y="164162"/>
                        <a:pt x="0" y="90664"/>
                        <a:pt x="0" y="0"/>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3F3F3"/>
                    </a:solidFill>
                  </a:endParaRPr>
                </a:p>
              </p:txBody>
            </p:sp>
          </p:grpSp>
          <p:sp>
            <p:nvSpPr>
              <p:cNvPr id="57" name="Oval 56"/>
              <p:cNvSpPr/>
              <p:nvPr/>
            </p:nvSpPr>
            <p:spPr>
              <a:xfrm>
                <a:off x="2047631" y="2196512"/>
                <a:ext cx="878539" cy="878539"/>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3F3F3"/>
                  </a:solidFill>
                </a:endParaRPr>
              </a:p>
            </p:txBody>
          </p:sp>
          <p:sp>
            <p:nvSpPr>
              <p:cNvPr id="58" name="Oval 57"/>
              <p:cNvSpPr/>
              <p:nvPr/>
            </p:nvSpPr>
            <p:spPr>
              <a:xfrm>
                <a:off x="2053590" y="2196512"/>
                <a:ext cx="829415" cy="78671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3F3F3"/>
                  </a:solidFill>
                </a:endParaRPr>
              </a:p>
            </p:txBody>
          </p:sp>
          <p:sp>
            <p:nvSpPr>
              <p:cNvPr id="59" name="Oval 58"/>
              <p:cNvSpPr/>
              <p:nvPr/>
            </p:nvSpPr>
            <p:spPr>
              <a:xfrm>
                <a:off x="2308715" y="2444960"/>
                <a:ext cx="330688" cy="313665"/>
              </a:xfrm>
              <a:prstGeom prst="ellipse">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3F3F3"/>
                  </a:solidFill>
                </a:endParaRPr>
              </a:p>
            </p:txBody>
          </p:sp>
        </p:grpSp>
        <p:grpSp>
          <p:nvGrpSpPr>
            <p:cNvPr id="34" name="Group 33"/>
            <p:cNvGrpSpPr/>
            <p:nvPr/>
          </p:nvGrpSpPr>
          <p:grpSpPr>
            <a:xfrm>
              <a:off x="518820" y="2666724"/>
              <a:ext cx="1433574" cy="2621955"/>
              <a:chOff x="518820" y="2666724"/>
              <a:chExt cx="1433574" cy="2621955"/>
            </a:xfrm>
          </p:grpSpPr>
          <p:grpSp>
            <p:nvGrpSpPr>
              <p:cNvPr id="44" name="Group 43"/>
              <p:cNvGrpSpPr/>
              <p:nvPr/>
            </p:nvGrpSpPr>
            <p:grpSpPr>
              <a:xfrm>
                <a:off x="518820" y="4051545"/>
                <a:ext cx="1433574" cy="1237134"/>
                <a:chOff x="3171123" y="3613360"/>
                <a:chExt cx="1433574" cy="1237134"/>
              </a:xfrm>
            </p:grpSpPr>
            <p:sp>
              <p:nvSpPr>
                <p:cNvPr id="50" name="Freeform 49"/>
                <p:cNvSpPr/>
                <p:nvPr/>
              </p:nvSpPr>
              <p:spPr>
                <a:xfrm rot="18476938">
                  <a:off x="3546228" y="3792025"/>
                  <a:ext cx="1237133" cy="879805"/>
                </a:xfrm>
                <a:custGeom>
                  <a:avLst/>
                  <a:gdLst>
                    <a:gd name="connsiteX0" fmla="*/ 722542 w 1237133"/>
                    <a:gd name="connsiteY0" fmla="*/ 0 h 879805"/>
                    <a:gd name="connsiteX1" fmla="*/ 1237133 w 1237133"/>
                    <a:gd name="connsiteY1" fmla="*/ 662748 h 879805"/>
                    <a:gd name="connsiteX2" fmla="*/ 357824 w 1237133"/>
                    <a:gd name="connsiteY2" fmla="*/ 822993 h 879805"/>
                    <a:gd name="connsiteX3" fmla="*/ 62228 w 1237133"/>
                    <a:gd name="connsiteY3" fmla="*/ 633352 h 879805"/>
                    <a:gd name="connsiteX4" fmla="*/ 0 w 1237133"/>
                    <a:gd name="connsiteY4" fmla="*/ 563476 h 879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7133" h="879805">
                      <a:moveTo>
                        <a:pt x="722542" y="0"/>
                      </a:moveTo>
                      <a:lnTo>
                        <a:pt x="1237133" y="662748"/>
                      </a:lnTo>
                      <a:cubicBezTo>
                        <a:pt x="996835" y="875934"/>
                        <a:pt x="657879" y="937705"/>
                        <a:pt x="357824" y="822993"/>
                      </a:cubicBezTo>
                      <a:cubicBezTo>
                        <a:pt x="245304" y="779976"/>
                        <a:pt x="145264" y="714821"/>
                        <a:pt x="62228" y="633352"/>
                      </a:cubicBezTo>
                      <a:lnTo>
                        <a:pt x="0" y="563476"/>
                      </a:lnTo>
                      <a:close/>
                    </a:path>
                  </a:pathLst>
                </a:custGeom>
                <a:solidFill>
                  <a:srgbClr val="FFCC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3F3F3"/>
                    </a:solidFill>
                  </a:endParaRPr>
                </a:p>
              </p:txBody>
            </p:sp>
            <p:sp>
              <p:nvSpPr>
                <p:cNvPr id="51" name="Freeform 50"/>
                <p:cNvSpPr/>
                <p:nvPr/>
              </p:nvSpPr>
              <p:spPr>
                <a:xfrm rot="3123062" flipH="1">
                  <a:off x="2992459" y="3792024"/>
                  <a:ext cx="1237133" cy="879805"/>
                </a:xfrm>
                <a:custGeom>
                  <a:avLst/>
                  <a:gdLst>
                    <a:gd name="connsiteX0" fmla="*/ 722542 w 1237133"/>
                    <a:gd name="connsiteY0" fmla="*/ 0 h 879805"/>
                    <a:gd name="connsiteX1" fmla="*/ 1237133 w 1237133"/>
                    <a:gd name="connsiteY1" fmla="*/ 662748 h 879805"/>
                    <a:gd name="connsiteX2" fmla="*/ 357824 w 1237133"/>
                    <a:gd name="connsiteY2" fmla="*/ 822993 h 879805"/>
                    <a:gd name="connsiteX3" fmla="*/ 62228 w 1237133"/>
                    <a:gd name="connsiteY3" fmla="*/ 633352 h 879805"/>
                    <a:gd name="connsiteX4" fmla="*/ 0 w 1237133"/>
                    <a:gd name="connsiteY4" fmla="*/ 563476 h 879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7133" h="879805">
                      <a:moveTo>
                        <a:pt x="722542" y="0"/>
                      </a:moveTo>
                      <a:lnTo>
                        <a:pt x="1237133" y="662748"/>
                      </a:lnTo>
                      <a:cubicBezTo>
                        <a:pt x="996835" y="875934"/>
                        <a:pt x="657879" y="937705"/>
                        <a:pt x="357824" y="822993"/>
                      </a:cubicBezTo>
                      <a:cubicBezTo>
                        <a:pt x="245304" y="779976"/>
                        <a:pt x="145264" y="714821"/>
                        <a:pt x="62228" y="633352"/>
                      </a:cubicBezTo>
                      <a:lnTo>
                        <a:pt x="0" y="563476"/>
                      </a:lnTo>
                      <a:close/>
                    </a:path>
                  </a:pathLst>
                </a:custGeom>
                <a:solidFill>
                  <a:srgbClr val="FFDC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3F3F3"/>
                    </a:solidFill>
                  </a:endParaRPr>
                </a:p>
              </p:txBody>
            </p:sp>
          </p:grpSp>
          <p:grpSp>
            <p:nvGrpSpPr>
              <p:cNvPr id="45" name="Group 44"/>
              <p:cNvGrpSpPr/>
              <p:nvPr/>
            </p:nvGrpSpPr>
            <p:grpSpPr>
              <a:xfrm>
                <a:off x="782621" y="2666724"/>
                <a:ext cx="908612" cy="1828801"/>
                <a:chOff x="782621" y="2666724"/>
                <a:chExt cx="908612" cy="1828801"/>
              </a:xfrm>
            </p:grpSpPr>
            <p:sp>
              <p:nvSpPr>
                <p:cNvPr id="46" name="Rounded Rectangle 45"/>
                <p:cNvSpPr/>
                <p:nvPr/>
              </p:nvSpPr>
              <p:spPr>
                <a:xfrm rot="17892303">
                  <a:off x="-86059" y="3535405"/>
                  <a:ext cx="1828800" cy="91440"/>
                </a:xfrm>
                <a:prstGeom prst="roundRect">
                  <a:avLst>
                    <a:gd name="adj" fmla="val 50000"/>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3F3F3"/>
                    </a:solidFill>
                  </a:endParaRPr>
                </a:p>
              </p:txBody>
            </p:sp>
            <p:sp>
              <p:nvSpPr>
                <p:cNvPr id="47" name="Rounded Rectangle 46"/>
                <p:cNvSpPr/>
                <p:nvPr/>
              </p:nvSpPr>
              <p:spPr>
                <a:xfrm rot="3707697" flipH="1">
                  <a:off x="731113" y="3535404"/>
                  <a:ext cx="1828800" cy="91440"/>
                </a:xfrm>
                <a:prstGeom prst="roundRect">
                  <a:avLst>
                    <a:gd name="adj" fmla="val 50000"/>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3F3F3"/>
                    </a:solidFill>
                  </a:endParaRPr>
                </a:p>
              </p:txBody>
            </p:sp>
            <p:sp>
              <p:nvSpPr>
                <p:cNvPr id="48" name="Oval 47"/>
                <p:cNvSpPr/>
                <p:nvPr/>
              </p:nvSpPr>
              <p:spPr>
                <a:xfrm>
                  <a:off x="1144267" y="2721862"/>
                  <a:ext cx="193727" cy="193727"/>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3F3F3"/>
                    </a:solidFill>
                  </a:endParaRPr>
                </a:p>
              </p:txBody>
            </p:sp>
            <p:sp>
              <p:nvSpPr>
                <p:cNvPr id="49" name="Oval 48"/>
                <p:cNvSpPr/>
                <p:nvPr/>
              </p:nvSpPr>
              <p:spPr>
                <a:xfrm>
                  <a:off x="1147550" y="2722985"/>
                  <a:ext cx="176115" cy="17611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3F3F3"/>
                    </a:solidFill>
                  </a:endParaRPr>
                </a:p>
              </p:txBody>
            </p:sp>
          </p:grpSp>
        </p:grpSp>
        <p:grpSp>
          <p:nvGrpSpPr>
            <p:cNvPr id="35" name="Group 34"/>
            <p:cNvGrpSpPr/>
            <p:nvPr/>
          </p:nvGrpSpPr>
          <p:grpSpPr>
            <a:xfrm>
              <a:off x="6278373" y="1210392"/>
              <a:ext cx="1433574" cy="2642144"/>
              <a:chOff x="6278373" y="1210392"/>
              <a:chExt cx="1433574" cy="2642144"/>
            </a:xfrm>
          </p:grpSpPr>
          <p:grpSp>
            <p:nvGrpSpPr>
              <p:cNvPr id="36" name="Group 35"/>
              <p:cNvGrpSpPr/>
              <p:nvPr/>
            </p:nvGrpSpPr>
            <p:grpSpPr>
              <a:xfrm>
                <a:off x="6278373" y="2615402"/>
                <a:ext cx="1433574" cy="1237134"/>
                <a:chOff x="3171123" y="3613360"/>
                <a:chExt cx="1433574" cy="1237134"/>
              </a:xfrm>
            </p:grpSpPr>
            <p:sp>
              <p:nvSpPr>
                <p:cNvPr id="42" name="Freeform 41"/>
                <p:cNvSpPr/>
                <p:nvPr/>
              </p:nvSpPr>
              <p:spPr>
                <a:xfrm rot="18476938">
                  <a:off x="3546228" y="3792025"/>
                  <a:ext cx="1237133" cy="879805"/>
                </a:xfrm>
                <a:custGeom>
                  <a:avLst/>
                  <a:gdLst>
                    <a:gd name="connsiteX0" fmla="*/ 722542 w 1237133"/>
                    <a:gd name="connsiteY0" fmla="*/ 0 h 879805"/>
                    <a:gd name="connsiteX1" fmla="*/ 1237133 w 1237133"/>
                    <a:gd name="connsiteY1" fmla="*/ 662748 h 879805"/>
                    <a:gd name="connsiteX2" fmla="*/ 357824 w 1237133"/>
                    <a:gd name="connsiteY2" fmla="*/ 822993 h 879805"/>
                    <a:gd name="connsiteX3" fmla="*/ 62228 w 1237133"/>
                    <a:gd name="connsiteY3" fmla="*/ 633352 h 879805"/>
                    <a:gd name="connsiteX4" fmla="*/ 0 w 1237133"/>
                    <a:gd name="connsiteY4" fmla="*/ 563476 h 879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7133" h="879805">
                      <a:moveTo>
                        <a:pt x="722542" y="0"/>
                      </a:moveTo>
                      <a:lnTo>
                        <a:pt x="1237133" y="662748"/>
                      </a:lnTo>
                      <a:cubicBezTo>
                        <a:pt x="996835" y="875934"/>
                        <a:pt x="657879" y="937705"/>
                        <a:pt x="357824" y="822993"/>
                      </a:cubicBezTo>
                      <a:cubicBezTo>
                        <a:pt x="245304" y="779976"/>
                        <a:pt x="145264" y="714821"/>
                        <a:pt x="62228" y="633352"/>
                      </a:cubicBezTo>
                      <a:lnTo>
                        <a:pt x="0" y="563476"/>
                      </a:lnTo>
                      <a:close/>
                    </a:path>
                  </a:pathLst>
                </a:custGeom>
                <a:solidFill>
                  <a:srgbClr val="FFCC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3F3F3"/>
                    </a:solidFill>
                  </a:endParaRPr>
                </a:p>
              </p:txBody>
            </p:sp>
            <p:sp>
              <p:nvSpPr>
                <p:cNvPr id="43" name="Freeform 42"/>
                <p:cNvSpPr/>
                <p:nvPr/>
              </p:nvSpPr>
              <p:spPr>
                <a:xfrm rot="3123062" flipH="1">
                  <a:off x="2992459" y="3792024"/>
                  <a:ext cx="1237133" cy="879805"/>
                </a:xfrm>
                <a:custGeom>
                  <a:avLst/>
                  <a:gdLst>
                    <a:gd name="connsiteX0" fmla="*/ 722542 w 1237133"/>
                    <a:gd name="connsiteY0" fmla="*/ 0 h 879805"/>
                    <a:gd name="connsiteX1" fmla="*/ 1237133 w 1237133"/>
                    <a:gd name="connsiteY1" fmla="*/ 662748 h 879805"/>
                    <a:gd name="connsiteX2" fmla="*/ 357824 w 1237133"/>
                    <a:gd name="connsiteY2" fmla="*/ 822993 h 879805"/>
                    <a:gd name="connsiteX3" fmla="*/ 62228 w 1237133"/>
                    <a:gd name="connsiteY3" fmla="*/ 633352 h 879805"/>
                    <a:gd name="connsiteX4" fmla="*/ 0 w 1237133"/>
                    <a:gd name="connsiteY4" fmla="*/ 563476 h 879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7133" h="879805">
                      <a:moveTo>
                        <a:pt x="722542" y="0"/>
                      </a:moveTo>
                      <a:lnTo>
                        <a:pt x="1237133" y="662748"/>
                      </a:lnTo>
                      <a:cubicBezTo>
                        <a:pt x="996835" y="875934"/>
                        <a:pt x="657879" y="937705"/>
                        <a:pt x="357824" y="822993"/>
                      </a:cubicBezTo>
                      <a:cubicBezTo>
                        <a:pt x="245304" y="779976"/>
                        <a:pt x="145264" y="714821"/>
                        <a:pt x="62228" y="633352"/>
                      </a:cubicBezTo>
                      <a:lnTo>
                        <a:pt x="0" y="563476"/>
                      </a:lnTo>
                      <a:close/>
                    </a:path>
                  </a:pathLst>
                </a:custGeom>
                <a:solidFill>
                  <a:srgbClr val="FFDC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3F3F3"/>
                    </a:solidFill>
                  </a:endParaRPr>
                </a:p>
              </p:txBody>
            </p:sp>
          </p:grpSp>
          <p:grpSp>
            <p:nvGrpSpPr>
              <p:cNvPr id="37" name="Group 36"/>
              <p:cNvGrpSpPr/>
              <p:nvPr/>
            </p:nvGrpSpPr>
            <p:grpSpPr>
              <a:xfrm>
                <a:off x="6543569" y="1210392"/>
                <a:ext cx="908612" cy="1828801"/>
                <a:chOff x="782621" y="2666724"/>
                <a:chExt cx="908612" cy="1828801"/>
              </a:xfrm>
            </p:grpSpPr>
            <p:sp>
              <p:nvSpPr>
                <p:cNvPr id="38" name="Rounded Rectangle 37"/>
                <p:cNvSpPr/>
                <p:nvPr/>
              </p:nvSpPr>
              <p:spPr>
                <a:xfrm rot="17892303">
                  <a:off x="-86059" y="3535405"/>
                  <a:ext cx="1828800" cy="91440"/>
                </a:xfrm>
                <a:prstGeom prst="roundRect">
                  <a:avLst>
                    <a:gd name="adj" fmla="val 50000"/>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3F3F3"/>
                    </a:solidFill>
                  </a:endParaRPr>
                </a:p>
              </p:txBody>
            </p:sp>
            <p:sp>
              <p:nvSpPr>
                <p:cNvPr id="39" name="Rounded Rectangle 38"/>
                <p:cNvSpPr/>
                <p:nvPr/>
              </p:nvSpPr>
              <p:spPr>
                <a:xfrm rot="3707697" flipH="1">
                  <a:off x="731113" y="3535404"/>
                  <a:ext cx="1828800" cy="91440"/>
                </a:xfrm>
                <a:prstGeom prst="roundRect">
                  <a:avLst>
                    <a:gd name="adj" fmla="val 50000"/>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3F3F3"/>
                    </a:solidFill>
                  </a:endParaRPr>
                </a:p>
              </p:txBody>
            </p:sp>
            <p:sp>
              <p:nvSpPr>
                <p:cNvPr id="40" name="Oval 39"/>
                <p:cNvSpPr/>
                <p:nvPr/>
              </p:nvSpPr>
              <p:spPr>
                <a:xfrm>
                  <a:off x="1144267" y="2721862"/>
                  <a:ext cx="193727" cy="193727"/>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3F3F3"/>
                    </a:solidFill>
                  </a:endParaRPr>
                </a:p>
              </p:txBody>
            </p:sp>
            <p:sp>
              <p:nvSpPr>
                <p:cNvPr id="41" name="Oval 40"/>
                <p:cNvSpPr/>
                <p:nvPr/>
              </p:nvSpPr>
              <p:spPr>
                <a:xfrm>
                  <a:off x="1147550" y="2722985"/>
                  <a:ext cx="176115" cy="17611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3F3F3"/>
                    </a:solidFill>
                  </a:endParaRPr>
                </a:p>
              </p:txBody>
            </p:sp>
          </p:grpSp>
        </p:grpSp>
      </p:grpSp>
      <p:grpSp>
        <p:nvGrpSpPr>
          <p:cNvPr id="62" name="Group 61"/>
          <p:cNvGrpSpPr/>
          <p:nvPr/>
        </p:nvGrpSpPr>
        <p:grpSpPr>
          <a:xfrm>
            <a:off x="869994" y="4612735"/>
            <a:ext cx="1156298" cy="1096598"/>
            <a:chOff x="1666575" y="1720849"/>
            <a:chExt cx="4436519" cy="4207461"/>
          </a:xfrm>
        </p:grpSpPr>
        <p:pic>
          <p:nvPicPr>
            <p:cNvPr id="63" name="Picture 2" descr="Image result for mind outline illustration"/>
            <p:cNvPicPr>
              <a:picLocks noChangeAspect="1" noChangeArrowheads="1"/>
            </p:cNvPicPr>
            <p:nvPr/>
          </p:nvPicPr>
          <p:blipFill rotWithShape="1">
            <a:blip r:embed="rId8" cstate="screen">
              <a:duotone>
                <a:schemeClr val="accent3">
                  <a:shade val="45000"/>
                  <a:satMod val="135000"/>
                </a:schemeClr>
                <a:prstClr val="white"/>
              </a:duotone>
              <a:extLst>
                <a:ext uri="{28A0092B-C50C-407E-A947-70E740481C1C}">
                  <a14:useLocalDpi xmlns:a14="http://schemas.microsoft.com/office/drawing/2010/main"/>
                </a:ext>
              </a:extLst>
            </a:blip>
            <a:srcRect b="30889"/>
            <a:stretch/>
          </p:blipFill>
          <p:spPr bwMode="auto">
            <a:xfrm>
              <a:off x="1729527" y="1743769"/>
              <a:ext cx="4373567" cy="4184541"/>
            </a:xfrm>
            <a:prstGeom prst="rect">
              <a:avLst/>
            </a:prstGeom>
            <a:noFill/>
            <a:extLst>
              <a:ext uri="{909E8E84-426E-40DD-AFC4-6F175D3DCCD1}">
                <a14:hiddenFill xmlns:a14="http://schemas.microsoft.com/office/drawing/2010/main">
                  <a:solidFill>
                    <a:srgbClr val="FFFFFF"/>
                  </a:solidFill>
                </a14:hiddenFill>
              </a:ext>
            </a:extLst>
          </p:spPr>
        </p:pic>
        <p:grpSp>
          <p:nvGrpSpPr>
            <p:cNvPr id="64" name="Group 63"/>
            <p:cNvGrpSpPr/>
            <p:nvPr/>
          </p:nvGrpSpPr>
          <p:grpSpPr>
            <a:xfrm>
              <a:off x="1666575" y="1720849"/>
              <a:ext cx="4371108" cy="4201486"/>
              <a:chOff x="3269270" y="1949481"/>
              <a:chExt cx="4371108" cy="4201486"/>
            </a:xfrm>
          </p:grpSpPr>
          <p:pic>
            <p:nvPicPr>
              <p:cNvPr id="65" name="Picture 2" descr="Image result for mind outline illustration"/>
              <p:cNvPicPr>
                <a:picLocks noChangeAspect="1" noChangeArrowheads="1"/>
              </p:cNvPicPr>
              <p:nvPr/>
            </p:nvPicPr>
            <p:blipFill rotWithShape="1">
              <a:blip r:embed="rId9" cstate="screen">
                <a:lum bright="70000" contrast="-70000"/>
                <a:extLst>
                  <a:ext uri="{28A0092B-C50C-407E-A947-70E740481C1C}">
                    <a14:useLocalDpi xmlns:a14="http://schemas.microsoft.com/office/drawing/2010/main"/>
                  </a:ext>
                </a:extLst>
              </a:blip>
              <a:srcRect b="30889"/>
              <a:stretch/>
            </p:blipFill>
            <p:spPr bwMode="auto">
              <a:xfrm>
                <a:off x="3269270" y="1949481"/>
                <a:ext cx="4371108" cy="4201486"/>
              </a:xfrm>
              <a:prstGeom prst="rect">
                <a:avLst/>
              </a:prstGeom>
              <a:noFill/>
              <a:extLst>
                <a:ext uri="{909E8E84-426E-40DD-AFC4-6F175D3DCCD1}">
                  <a14:hiddenFill xmlns:a14="http://schemas.microsoft.com/office/drawing/2010/main">
                    <a:solidFill>
                      <a:srgbClr val="FFFFFF"/>
                    </a:solidFill>
                  </a14:hiddenFill>
                </a:ext>
              </a:extLst>
            </p:spPr>
          </p:pic>
          <p:cxnSp>
            <p:nvCxnSpPr>
              <p:cNvPr id="66" name="Straight Connector 65"/>
              <p:cNvCxnSpPr/>
              <p:nvPr/>
            </p:nvCxnSpPr>
            <p:spPr>
              <a:xfrm>
                <a:off x="4878698" y="2657515"/>
                <a:ext cx="593861" cy="687622"/>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4478675" y="2640029"/>
                <a:ext cx="375376" cy="744854"/>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4478675" y="3407723"/>
                <a:ext cx="366274" cy="83329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4878699" y="2364269"/>
                <a:ext cx="861297" cy="25392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flipV="1">
                <a:off x="5789333" y="2386136"/>
                <a:ext cx="700598" cy="580584"/>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4876323" y="3366977"/>
                <a:ext cx="596236" cy="874041"/>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5503933" y="2984665"/>
                <a:ext cx="985998" cy="360472"/>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5493274" y="2373640"/>
                <a:ext cx="268634" cy="957779"/>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4464971" y="3358807"/>
                <a:ext cx="1007588" cy="32322"/>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75" name="Group 74"/>
              <p:cNvGrpSpPr/>
              <p:nvPr/>
            </p:nvGrpSpPr>
            <p:grpSpPr>
              <a:xfrm>
                <a:off x="5273827" y="3149412"/>
                <a:ext cx="544188" cy="544189"/>
                <a:chOff x="5338672" y="3207778"/>
                <a:chExt cx="544188" cy="544189"/>
              </a:xfrm>
            </p:grpSpPr>
            <p:sp>
              <p:nvSpPr>
                <p:cNvPr id="91" name="Oval 90"/>
                <p:cNvSpPr/>
                <p:nvPr/>
              </p:nvSpPr>
              <p:spPr>
                <a:xfrm>
                  <a:off x="5338672" y="3207779"/>
                  <a:ext cx="544188" cy="544188"/>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3F3F3"/>
                    </a:solidFill>
                  </a:endParaRPr>
                </a:p>
              </p:txBody>
            </p:sp>
            <p:sp>
              <p:nvSpPr>
                <p:cNvPr id="92" name="Oval 91"/>
                <p:cNvSpPr/>
                <p:nvPr/>
              </p:nvSpPr>
              <p:spPr>
                <a:xfrm>
                  <a:off x="5341212" y="3207778"/>
                  <a:ext cx="515388" cy="50149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3F3F3"/>
                    </a:solidFill>
                  </a:endParaRPr>
                </a:p>
              </p:txBody>
            </p:sp>
          </p:grpSp>
          <p:grpSp>
            <p:nvGrpSpPr>
              <p:cNvPr id="76" name="Group 75"/>
              <p:cNvGrpSpPr/>
              <p:nvPr/>
            </p:nvGrpSpPr>
            <p:grpSpPr>
              <a:xfrm>
                <a:off x="6190786" y="2725261"/>
                <a:ext cx="544188" cy="544189"/>
                <a:chOff x="5338672" y="3207778"/>
                <a:chExt cx="544188" cy="544189"/>
              </a:xfrm>
            </p:grpSpPr>
            <p:sp>
              <p:nvSpPr>
                <p:cNvPr id="89" name="Oval 88"/>
                <p:cNvSpPr/>
                <p:nvPr/>
              </p:nvSpPr>
              <p:spPr>
                <a:xfrm>
                  <a:off x="5338672" y="3207779"/>
                  <a:ext cx="544188" cy="544188"/>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3F3F3"/>
                    </a:solidFill>
                  </a:endParaRPr>
                </a:p>
              </p:txBody>
            </p:sp>
            <p:sp>
              <p:nvSpPr>
                <p:cNvPr id="90" name="Oval 89"/>
                <p:cNvSpPr/>
                <p:nvPr/>
              </p:nvSpPr>
              <p:spPr>
                <a:xfrm>
                  <a:off x="5341212" y="3207778"/>
                  <a:ext cx="515388" cy="50149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3F3F3"/>
                    </a:solidFill>
                  </a:endParaRPr>
                </a:p>
              </p:txBody>
            </p:sp>
          </p:grpSp>
          <p:grpSp>
            <p:nvGrpSpPr>
              <p:cNvPr id="77" name="Group 76"/>
              <p:cNvGrpSpPr/>
              <p:nvPr/>
            </p:nvGrpSpPr>
            <p:grpSpPr>
              <a:xfrm>
                <a:off x="5478858" y="2116198"/>
                <a:ext cx="544188" cy="544189"/>
                <a:chOff x="5338672" y="3207778"/>
                <a:chExt cx="544188" cy="544189"/>
              </a:xfrm>
            </p:grpSpPr>
            <p:sp>
              <p:nvSpPr>
                <p:cNvPr id="87" name="Oval 86"/>
                <p:cNvSpPr/>
                <p:nvPr/>
              </p:nvSpPr>
              <p:spPr>
                <a:xfrm>
                  <a:off x="5338672" y="3207779"/>
                  <a:ext cx="544188" cy="544188"/>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3F3F3"/>
                    </a:solidFill>
                  </a:endParaRPr>
                </a:p>
              </p:txBody>
            </p:sp>
            <p:sp>
              <p:nvSpPr>
                <p:cNvPr id="88" name="Oval 87"/>
                <p:cNvSpPr/>
                <p:nvPr/>
              </p:nvSpPr>
              <p:spPr>
                <a:xfrm>
                  <a:off x="5341212" y="3207778"/>
                  <a:ext cx="515388" cy="50149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3F3F3"/>
                    </a:solidFill>
                  </a:endParaRPr>
                </a:p>
              </p:txBody>
            </p:sp>
          </p:grpSp>
          <p:grpSp>
            <p:nvGrpSpPr>
              <p:cNvPr id="78" name="Group 77"/>
              <p:cNvGrpSpPr/>
              <p:nvPr/>
            </p:nvGrpSpPr>
            <p:grpSpPr>
              <a:xfrm>
                <a:off x="4575994" y="2364108"/>
                <a:ext cx="544188" cy="544189"/>
                <a:chOff x="5338672" y="3207778"/>
                <a:chExt cx="544188" cy="544189"/>
              </a:xfrm>
            </p:grpSpPr>
            <p:sp>
              <p:nvSpPr>
                <p:cNvPr id="85" name="Oval 84"/>
                <p:cNvSpPr/>
                <p:nvPr/>
              </p:nvSpPr>
              <p:spPr>
                <a:xfrm>
                  <a:off x="5338672" y="3207779"/>
                  <a:ext cx="544188" cy="54418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3F3F3"/>
                    </a:solidFill>
                  </a:endParaRPr>
                </a:p>
              </p:txBody>
            </p:sp>
            <p:sp>
              <p:nvSpPr>
                <p:cNvPr id="86" name="Oval 85"/>
                <p:cNvSpPr/>
                <p:nvPr/>
              </p:nvSpPr>
              <p:spPr>
                <a:xfrm>
                  <a:off x="5341212" y="3207778"/>
                  <a:ext cx="515388" cy="50149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3F3F3"/>
                    </a:solidFill>
                  </a:endParaRPr>
                </a:p>
              </p:txBody>
            </p:sp>
          </p:grpSp>
          <p:grpSp>
            <p:nvGrpSpPr>
              <p:cNvPr id="79" name="Group 78"/>
              <p:cNvGrpSpPr/>
              <p:nvPr/>
            </p:nvGrpSpPr>
            <p:grpSpPr>
              <a:xfrm>
                <a:off x="4230859" y="3099602"/>
                <a:ext cx="544188" cy="544189"/>
                <a:chOff x="5338672" y="3207778"/>
                <a:chExt cx="544188" cy="544189"/>
              </a:xfrm>
            </p:grpSpPr>
            <p:sp>
              <p:nvSpPr>
                <p:cNvPr id="83" name="Oval 82"/>
                <p:cNvSpPr/>
                <p:nvPr/>
              </p:nvSpPr>
              <p:spPr>
                <a:xfrm>
                  <a:off x="5338672" y="3207779"/>
                  <a:ext cx="544188" cy="54418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3F3F3"/>
                    </a:solidFill>
                  </a:endParaRPr>
                </a:p>
              </p:txBody>
            </p:sp>
            <p:sp>
              <p:nvSpPr>
                <p:cNvPr id="84" name="Oval 83"/>
                <p:cNvSpPr/>
                <p:nvPr/>
              </p:nvSpPr>
              <p:spPr>
                <a:xfrm>
                  <a:off x="5341212" y="3207778"/>
                  <a:ext cx="515388" cy="5014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3F3F3"/>
                    </a:solidFill>
                  </a:endParaRPr>
                </a:p>
              </p:txBody>
            </p:sp>
          </p:grpSp>
          <p:grpSp>
            <p:nvGrpSpPr>
              <p:cNvPr id="80" name="Group 79"/>
              <p:cNvGrpSpPr/>
              <p:nvPr/>
            </p:nvGrpSpPr>
            <p:grpSpPr>
              <a:xfrm>
                <a:off x="4626283" y="3934125"/>
                <a:ext cx="544188" cy="544189"/>
                <a:chOff x="5338672" y="3207778"/>
                <a:chExt cx="544188" cy="544189"/>
              </a:xfrm>
            </p:grpSpPr>
            <p:sp>
              <p:nvSpPr>
                <p:cNvPr id="81" name="Oval 80"/>
                <p:cNvSpPr/>
                <p:nvPr/>
              </p:nvSpPr>
              <p:spPr>
                <a:xfrm>
                  <a:off x="5338672" y="3207779"/>
                  <a:ext cx="544188" cy="54418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3F3F3"/>
                    </a:solidFill>
                  </a:endParaRPr>
                </a:p>
              </p:txBody>
            </p:sp>
            <p:sp>
              <p:nvSpPr>
                <p:cNvPr id="82" name="Oval 81"/>
                <p:cNvSpPr/>
                <p:nvPr/>
              </p:nvSpPr>
              <p:spPr>
                <a:xfrm>
                  <a:off x="5341212" y="3207778"/>
                  <a:ext cx="515388" cy="50149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3F3F3"/>
                    </a:solidFill>
                  </a:endParaRPr>
                </a:p>
              </p:txBody>
            </p:sp>
          </p:grpSp>
        </p:grpSp>
      </p:grpSp>
      <p:grpSp>
        <p:nvGrpSpPr>
          <p:cNvPr id="11" name="Group 10"/>
          <p:cNvGrpSpPr/>
          <p:nvPr/>
        </p:nvGrpSpPr>
        <p:grpSpPr>
          <a:xfrm>
            <a:off x="5503728" y="2836866"/>
            <a:ext cx="1190244" cy="1190244"/>
            <a:chOff x="5503728" y="2836866"/>
            <a:chExt cx="1190244" cy="1190244"/>
          </a:xfrm>
        </p:grpSpPr>
        <p:grpSp>
          <p:nvGrpSpPr>
            <p:cNvPr id="9" name="Group 8"/>
            <p:cNvGrpSpPr/>
            <p:nvPr/>
          </p:nvGrpSpPr>
          <p:grpSpPr>
            <a:xfrm flipH="1">
              <a:off x="5756483" y="3101641"/>
              <a:ext cx="671538" cy="671538"/>
              <a:chOff x="5756483" y="3101641"/>
              <a:chExt cx="671538" cy="671538"/>
            </a:xfrm>
          </p:grpSpPr>
          <p:pic>
            <p:nvPicPr>
              <p:cNvPr id="2" name="Picture 1"/>
              <p:cNvPicPr>
                <a:picLocks noChangeAspect="1"/>
              </p:cNvPicPr>
              <p:nvPr/>
            </p:nvPicPr>
            <p:blipFill rotWithShape="1">
              <a:blip r:embed="rId10" cstate="screen">
                <a:extLst>
                  <a:ext uri="{28A0092B-C50C-407E-A947-70E740481C1C}">
                    <a14:useLocalDpi xmlns:a14="http://schemas.microsoft.com/office/drawing/2010/main"/>
                  </a:ext>
                </a:extLst>
              </a:blip>
              <a:srcRect r="49888"/>
              <a:stretch/>
            </p:blipFill>
            <p:spPr>
              <a:xfrm>
                <a:off x="5759941" y="3101641"/>
                <a:ext cx="336059" cy="665656"/>
              </a:xfrm>
              <a:prstGeom prst="rect">
                <a:avLst/>
              </a:prstGeom>
            </p:spPr>
          </p:pic>
          <p:sp>
            <p:nvSpPr>
              <p:cNvPr id="5" name="Oval 4"/>
              <p:cNvSpPr/>
              <p:nvPr/>
            </p:nvSpPr>
            <p:spPr>
              <a:xfrm>
                <a:off x="5756483" y="3101641"/>
                <a:ext cx="671538" cy="671538"/>
              </a:xfrm>
              <a:prstGeom prst="ellipse">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10" name="Oval 9"/>
            <p:cNvSpPr/>
            <p:nvPr/>
          </p:nvSpPr>
          <p:spPr>
            <a:xfrm>
              <a:off x="5503728" y="2836866"/>
              <a:ext cx="1190244" cy="1190244"/>
            </a:xfrm>
            <a:prstGeom prst="ellipse">
              <a:avLst/>
            </a:prstGeom>
            <a:noFill/>
            <a:ln w="28575" cap="rnd">
              <a:solidFill>
                <a:srgbClr val="FFFFFF"/>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pic>
        <p:nvPicPr>
          <p:cNvPr id="3" name="Picture 2">
            <a:extLst>
              <a:ext uri="{FF2B5EF4-FFF2-40B4-BE49-F238E27FC236}">
                <a16:creationId xmlns:a16="http://schemas.microsoft.com/office/drawing/2014/main" id="{B329886B-E596-48E9-B4C6-D4534C0E6BB1}"/>
              </a:ext>
            </a:extLst>
          </p:cNvPr>
          <p:cNvPicPr>
            <a:picLocks noChangeAspect="1"/>
          </p:cNvPicPr>
          <p:nvPr/>
        </p:nvPicPr>
        <p:blipFill>
          <a:blip r:embed="rId11"/>
          <a:stretch>
            <a:fillRect/>
          </a:stretch>
        </p:blipFill>
        <p:spPr>
          <a:xfrm>
            <a:off x="248512" y="6154150"/>
            <a:ext cx="1365622" cy="566977"/>
          </a:xfrm>
          <a:prstGeom prst="rect">
            <a:avLst/>
          </a:prstGeom>
        </p:spPr>
      </p:pic>
    </p:spTree>
    <p:custDataLst>
      <p:tags r:id="rId1"/>
    </p:custDataLst>
    <p:extLst>
      <p:ext uri="{BB962C8B-B14F-4D97-AF65-F5344CB8AC3E}">
        <p14:creationId xmlns:p14="http://schemas.microsoft.com/office/powerpoint/2010/main" val="179670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0-#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anim calcmode="lin" valueType="num">
                                      <p:cBhvr additive="base">
                                        <p:cTn id="17" dur="500" fill="hold"/>
                                        <p:tgtEl>
                                          <p:spTgt spid="62"/>
                                        </p:tgtEl>
                                        <p:attrNameLst>
                                          <p:attrName>ppt_x</p:attrName>
                                        </p:attrNameLst>
                                      </p:cBhvr>
                                      <p:tavLst>
                                        <p:tav tm="0">
                                          <p:val>
                                            <p:strVal val="0-#ppt_w/2"/>
                                          </p:val>
                                        </p:tav>
                                        <p:tav tm="100000">
                                          <p:val>
                                            <p:strVal val="#ppt_x"/>
                                          </p:val>
                                        </p:tav>
                                      </p:tavLst>
                                    </p:anim>
                                    <p:anim calcmode="lin" valueType="num">
                                      <p:cBhvr additive="base">
                                        <p:cTn id="18" dur="500" fill="hold"/>
                                        <p:tgtEl>
                                          <p:spTgt spid="62"/>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l="-7" t="-103" r="-119"/>
          <a:stretch/>
        </p:blipFill>
        <p:spPr>
          <a:xfrm>
            <a:off x="0" y="0"/>
            <a:ext cx="12192000" cy="6858000"/>
          </a:xfrm>
          <a:prstGeom prst="rect">
            <a:avLst/>
          </a:prstGeom>
        </p:spPr>
      </p:pic>
      <p:pic>
        <p:nvPicPr>
          <p:cNvPr id="22" name="Picture 21"/>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grpSp>
        <p:nvGrpSpPr>
          <p:cNvPr id="20" name="Group 19">
            <a:extLst>
              <a:ext uri="{FF2B5EF4-FFF2-40B4-BE49-F238E27FC236}">
                <a16:creationId xmlns:a16="http://schemas.microsoft.com/office/drawing/2014/main" id="{D822F3F4-702C-49C3-8D06-CE20D575A6B1}"/>
              </a:ext>
            </a:extLst>
          </p:cNvPr>
          <p:cNvGrpSpPr/>
          <p:nvPr/>
        </p:nvGrpSpPr>
        <p:grpSpPr>
          <a:xfrm>
            <a:off x="5015252" y="2166866"/>
            <a:ext cx="2163658" cy="2524265"/>
            <a:chOff x="632988" y="1870466"/>
            <a:chExt cx="2194562" cy="2560320"/>
          </a:xfrm>
        </p:grpSpPr>
        <p:sp>
          <p:nvSpPr>
            <p:cNvPr id="21" name="Flowchart: Manual Operation 20">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3" name="Freeform: Shape 6">
              <a:extLst>
                <a:ext uri="{FF2B5EF4-FFF2-40B4-BE49-F238E27FC236}">
                  <a16:creationId xmlns:a16="http://schemas.microsoft.com/office/drawing/2014/main" id="{5D3D4BA2-A523-41E2-8910-97EC2384FE6A}"/>
                </a:ext>
              </a:extLst>
            </p:cNvPr>
            <p:cNvSpPr/>
            <p:nvPr/>
          </p:nvSpPr>
          <p:spPr>
            <a:xfrm rot="5400000">
              <a:off x="450109" y="2053345"/>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pic>
        <p:nvPicPr>
          <p:cNvPr id="100" name="Picture 4" descr="http://afaithfulwalk.files.wordpress.com/2011/05/sleep1.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7808465" y="910422"/>
            <a:ext cx="3753981" cy="502919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9" cstate="screen">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a:ext>
            </a:extLst>
          </a:blip>
          <a:srcRect/>
          <a:stretch/>
        </p:blipFill>
        <p:spPr>
          <a:xfrm>
            <a:off x="602269" y="910423"/>
            <a:ext cx="3783429" cy="5029199"/>
          </a:xfrm>
          <a:prstGeom prst="rect">
            <a:avLst/>
          </a:prstGeom>
          <a:effectLst>
            <a:outerShdw blurRad="50800" dist="38100" dir="5400000" algn="t" rotWithShape="0">
              <a:prstClr val="black">
                <a:alpha val="40000"/>
              </a:prstClr>
            </a:outerShdw>
          </a:effectLst>
        </p:spPr>
      </p:pic>
      <p:cxnSp>
        <p:nvCxnSpPr>
          <p:cNvPr id="4" name="Straight Arrow Connector 3"/>
          <p:cNvCxnSpPr/>
          <p:nvPr/>
        </p:nvCxnSpPr>
        <p:spPr>
          <a:xfrm flipV="1">
            <a:off x="5178056" y="3425021"/>
            <a:ext cx="1801864" cy="19928"/>
          </a:xfrm>
          <a:prstGeom prst="straightConnector1">
            <a:avLst/>
          </a:prstGeom>
          <a:ln w="73025" cap="rnd">
            <a:solidFill>
              <a:srgbClr val="FFFFFF"/>
            </a:solidFill>
            <a:prstDash val="sysDot"/>
            <a:round/>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D245E81-8210-4B3D-9B8E-EBF00369E324}"/>
              </a:ext>
            </a:extLst>
          </p:cNvPr>
          <p:cNvPicPr>
            <a:picLocks noChangeAspect="1"/>
          </p:cNvPicPr>
          <p:nvPr/>
        </p:nvPicPr>
        <p:blipFill>
          <a:blip r:embed="rId11"/>
          <a:stretch>
            <a:fillRect/>
          </a:stretch>
        </p:blipFill>
        <p:spPr>
          <a:xfrm>
            <a:off x="177053" y="6154150"/>
            <a:ext cx="1365622" cy="566977"/>
          </a:xfrm>
          <a:prstGeom prst="rect">
            <a:avLst/>
          </a:prstGeom>
        </p:spPr>
      </p:pic>
    </p:spTree>
    <p:custDataLst>
      <p:tags r:id="rId1"/>
    </p:custDataLst>
    <p:extLst>
      <p:ext uri="{BB962C8B-B14F-4D97-AF65-F5344CB8AC3E}">
        <p14:creationId xmlns:p14="http://schemas.microsoft.com/office/powerpoint/2010/main" val="142815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6257"/>
            <a:ext cx="6080760" cy="6858000"/>
          </a:xfrm>
          <a:prstGeom prst="rect">
            <a:avLst/>
          </a:prstGeom>
        </p:spPr>
      </p:pic>
      <p:pic>
        <p:nvPicPr>
          <p:cNvPr id="22" name="Picture 21"/>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grpSp>
        <p:nvGrpSpPr>
          <p:cNvPr id="9" name="Group 8"/>
          <p:cNvGrpSpPr/>
          <p:nvPr/>
        </p:nvGrpSpPr>
        <p:grpSpPr>
          <a:xfrm>
            <a:off x="7334167" y="-3"/>
            <a:ext cx="236387" cy="6858003"/>
            <a:chOff x="7334167" y="-3"/>
            <a:chExt cx="236387" cy="6858003"/>
          </a:xfrm>
        </p:grpSpPr>
        <p:grpSp>
          <p:nvGrpSpPr>
            <p:cNvPr id="18" name="Group 17"/>
            <p:cNvGrpSpPr/>
            <p:nvPr/>
          </p:nvGrpSpPr>
          <p:grpSpPr>
            <a:xfrm>
              <a:off x="7334167" y="-3"/>
              <a:ext cx="236387" cy="6858003"/>
              <a:chOff x="491407" y="-29499"/>
              <a:chExt cx="236387" cy="6858003"/>
            </a:xfrm>
          </p:grpSpPr>
          <p:cxnSp>
            <p:nvCxnSpPr>
              <p:cNvPr id="19" name="Straight Connector 18"/>
              <p:cNvCxnSpPr/>
              <p:nvPr/>
            </p:nvCxnSpPr>
            <p:spPr>
              <a:xfrm>
                <a:off x="609600" y="-29499"/>
                <a:ext cx="0" cy="6858003"/>
              </a:xfrm>
              <a:prstGeom prst="line">
                <a:avLst/>
              </a:prstGeom>
              <a:ln w="28575">
                <a:solidFill>
                  <a:srgbClr val="7F7F7F"/>
                </a:solidFill>
                <a:prstDash val="sysDot"/>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491407" y="664468"/>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3" name="Oval 22"/>
              <p:cNvSpPr/>
              <p:nvPr/>
            </p:nvSpPr>
            <p:spPr>
              <a:xfrm>
                <a:off x="491407" y="1972029"/>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4" name="Oval 23"/>
              <p:cNvSpPr/>
              <p:nvPr/>
            </p:nvSpPr>
            <p:spPr>
              <a:xfrm>
                <a:off x="491407" y="3275054"/>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6" name="Oval 25"/>
              <p:cNvSpPr/>
              <p:nvPr/>
            </p:nvSpPr>
            <p:spPr>
              <a:xfrm>
                <a:off x="491407" y="4578079"/>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28" name="Oval 27"/>
            <p:cNvSpPr/>
            <p:nvPr/>
          </p:nvSpPr>
          <p:spPr>
            <a:xfrm>
              <a:off x="7334167" y="5905980"/>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30" name="TextBox 29">
            <a:extLst>
              <a:ext uri="{FF2B5EF4-FFF2-40B4-BE49-F238E27FC236}">
                <a16:creationId xmlns:a16="http://schemas.microsoft.com/office/drawing/2014/main" id="{354507D8-2A10-4B23-94A6-0401BDA1E526}"/>
              </a:ext>
            </a:extLst>
          </p:cNvPr>
          <p:cNvSpPr txBox="1"/>
          <p:nvPr/>
        </p:nvSpPr>
        <p:spPr>
          <a:xfrm>
            <a:off x="7844003" y="612102"/>
            <a:ext cx="2807294" cy="400110"/>
          </a:xfrm>
          <a:prstGeom prst="rect">
            <a:avLst/>
          </a:prstGeom>
          <a:noFill/>
        </p:spPr>
        <p:txBody>
          <a:bodyPr wrap="square" rtlCol="0">
            <a:spAutoFit/>
          </a:bodyPr>
          <a:lstStyle/>
          <a:p>
            <a:r>
              <a:rPr lang="en-US" sz="2000" b="1" spc="600" dirty="0">
                <a:solidFill>
                  <a:srgbClr val="7F7F7F"/>
                </a:solidFill>
                <a:latin typeface="Century Gothic" panose="020B0502020202020204" pitchFamily="34" charset="0"/>
              </a:rPr>
              <a:t>VALUES</a:t>
            </a:r>
          </a:p>
        </p:txBody>
      </p:sp>
      <p:sp>
        <p:nvSpPr>
          <p:cNvPr id="31" name="TextBox 30">
            <a:extLst>
              <a:ext uri="{FF2B5EF4-FFF2-40B4-BE49-F238E27FC236}">
                <a16:creationId xmlns:a16="http://schemas.microsoft.com/office/drawing/2014/main" id="{354507D8-2A10-4B23-94A6-0401BDA1E526}"/>
              </a:ext>
            </a:extLst>
          </p:cNvPr>
          <p:cNvSpPr txBox="1"/>
          <p:nvPr/>
        </p:nvSpPr>
        <p:spPr>
          <a:xfrm>
            <a:off x="7844003" y="1919663"/>
            <a:ext cx="2807294" cy="400110"/>
          </a:xfrm>
          <a:prstGeom prst="rect">
            <a:avLst/>
          </a:prstGeom>
          <a:noFill/>
        </p:spPr>
        <p:txBody>
          <a:bodyPr wrap="square" rtlCol="0">
            <a:spAutoFit/>
          </a:bodyPr>
          <a:lstStyle/>
          <a:p>
            <a:r>
              <a:rPr lang="en-US" sz="2000" b="1" spc="600" dirty="0">
                <a:solidFill>
                  <a:srgbClr val="7F7F7F"/>
                </a:solidFill>
                <a:latin typeface="Century Gothic" panose="020B0502020202020204" pitchFamily="34" charset="0"/>
              </a:rPr>
              <a:t>ATTITUDES</a:t>
            </a:r>
          </a:p>
        </p:txBody>
      </p:sp>
      <p:sp>
        <p:nvSpPr>
          <p:cNvPr id="32" name="TextBox 31">
            <a:extLst>
              <a:ext uri="{FF2B5EF4-FFF2-40B4-BE49-F238E27FC236}">
                <a16:creationId xmlns:a16="http://schemas.microsoft.com/office/drawing/2014/main" id="{354507D8-2A10-4B23-94A6-0401BDA1E526}"/>
              </a:ext>
            </a:extLst>
          </p:cNvPr>
          <p:cNvSpPr txBox="1"/>
          <p:nvPr/>
        </p:nvSpPr>
        <p:spPr>
          <a:xfrm>
            <a:off x="7844003" y="3068800"/>
            <a:ext cx="2807294" cy="707886"/>
          </a:xfrm>
          <a:prstGeom prst="rect">
            <a:avLst/>
          </a:prstGeom>
          <a:noFill/>
        </p:spPr>
        <p:txBody>
          <a:bodyPr wrap="square" rtlCol="0">
            <a:spAutoFit/>
          </a:bodyPr>
          <a:lstStyle/>
          <a:p>
            <a:r>
              <a:rPr lang="en-US" sz="2000" b="1" spc="600" dirty="0">
                <a:solidFill>
                  <a:srgbClr val="7F7F7F"/>
                </a:solidFill>
                <a:latin typeface="Century Gothic" panose="020B0502020202020204" pitchFamily="34" charset="0"/>
              </a:rPr>
              <a:t>EMOTIONAL REACTIONS</a:t>
            </a:r>
          </a:p>
        </p:txBody>
      </p:sp>
      <p:sp>
        <p:nvSpPr>
          <p:cNvPr id="33" name="TextBox 32">
            <a:extLst>
              <a:ext uri="{FF2B5EF4-FFF2-40B4-BE49-F238E27FC236}">
                <a16:creationId xmlns:a16="http://schemas.microsoft.com/office/drawing/2014/main" id="{354507D8-2A10-4B23-94A6-0401BDA1E526}"/>
              </a:ext>
            </a:extLst>
          </p:cNvPr>
          <p:cNvSpPr txBox="1"/>
          <p:nvPr/>
        </p:nvSpPr>
        <p:spPr>
          <a:xfrm>
            <a:off x="7844003" y="4525713"/>
            <a:ext cx="2807294" cy="400110"/>
          </a:xfrm>
          <a:prstGeom prst="rect">
            <a:avLst/>
          </a:prstGeom>
          <a:noFill/>
        </p:spPr>
        <p:txBody>
          <a:bodyPr wrap="square" rtlCol="0">
            <a:spAutoFit/>
          </a:bodyPr>
          <a:lstStyle/>
          <a:p>
            <a:r>
              <a:rPr lang="en-US" sz="2000" b="1" spc="600" dirty="0">
                <a:solidFill>
                  <a:srgbClr val="7F7F7F"/>
                </a:solidFill>
                <a:latin typeface="Century Gothic" panose="020B0502020202020204" pitchFamily="34" charset="0"/>
              </a:rPr>
              <a:t>BEHAVIORS</a:t>
            </a:r>
          </a:p>
        </p:txBody>
      </p:sp>
      <p:sp>
        <p:nvSpPr>
          <p:cNvPr id="34" name="TextBox 33">
            <a:extLst>
              <a:ext uri="{FF2B5EF4-FFF2-40B4-BE49-F238E27FC236}">
                <a16:creationId xmlns:a16="http://schemas.microsoft.com/office/drawing/2014/main" id="{354507D8-2A10-4B23-94A6-0401BDA1E526}"/>
              </a:ext>
            </a:extLst>
          </p:cNvPr>
          <p:cNvSpPr txBox="1"/>
          <p:nvPr/>
        </p:nvSpPr>
        <p:spPr>
          <a:xfrm>
            <a:off x="7844003" y="5670230"/>
            <a:ext cx="2807294" cy="707886"/>
          </a:xfrm>
          <a:prstGeom prst="rect">
            <a:avLst/>
          </a:prstGeom>
          <a:noFill/>
        </p:spPr>
        <p:txBody>
          <a:bodyPr wrap="square" rtlCol="0">
            <a:spAutoFit/>
          </a:bodyPr>
          <a:lstStyle/>
          <a:p>
            <a:r>
              <a:rPr lang="en-US" sz="2000" b="1" spc="600" dirty="0">
                <a:solidFill>
                  <a:srgbClr val="CA5D4E"/>
                </a:solidFill>
                <a:latin typeface="Century Gothic" panose="020B0502020202020204" pitchFamily="34" charset="0"/>
              </a:rPr>
              <a:t>DETOURS FROM GOALS</a:t>
            </a:r>
          </a:p>
        </p:txBody>
      </p:sp>
      <p:sp>
        <p:nvSpPr>
          <p:cNvPr id="35" name="TextBox 34">
            <a:extLst>
              <a:ext uri="{FF2B5EF4-FFF2-40B4-BE49-F238E27FC236}">
                <a16:creationId xmlns:a16="http://schemas.microsoft.com/office/drawing/2014/main" id="{354507D8-2A10-4B23-94A6-0401BDA1E526}"/>
              </a:ext>
            </a:extLst>
          </p:cNvPr>
          <p:cNvSpPr txBox="1"/>
          <p:nvPr/>
        </p:nvSpPr>
        <p:spPr>
          <a:xfrm>
            <a:off x="1160099" y="2514207"/>
            <a:ext cx="3760561" cy="1323439"/>
          </a:xfrm>
          <a:prstGeom prst="rect">
            <a:avLst/>
          </a:prstGeom>
          <a:noFill/>
        </p:spPr>
        <p:txBody>
          <a:bodyPr wrap="square" rtlCol="0">
            <a:spAutoFit/>
          </a:bodyPr>
          <a:lstStyle/>
          <a:p>
            <a:pPr algn="ctr"/>
            <a:r>
              <a:rPr lang="en-US" sz="4000" b="1" spc="600" dirty="0">
                <a:solidFill>
                  <a:prstClr val="black">
                    <a:lumMod val="75000"/>
                    <a:lumOff val="25000"/>
                  </a:prstClr>
                </a:solidFill>
                <a:latin typeface="Century Gothic" panose="020B0502020202020204" pitchFamily="34" charset="0"/>
              </a:rPr>
              <a:t>FINANCIAL GOALS</a:t>
            </a:r>
          </a:p>
        </p:txBody>
      </p:sp>
      <p:sp>
        <p:nvSpPr>
          <p:cNvPr id="46" name="TextBox 45">
            <a:extLst>
              <a:ext uri="{FF2B5EF4-FFF2-40B4-BE49-F238E27FC236}">
                <a16:creationId xmlns:a16="http://schemas.microsoft.com/office/drawing/2014/main" id="{2D6E3723-E1C7-404D-8940-A5F951B598F8}"/>
              </a:ext>
            </a:extLst>
          </p:cNvPr>
          <p:cNvSpPr txBox="1"/>
          <p:nvPr/>
        </p:nvSpPr>
        <p:spPr>
          <a:xfrm>
            <a:off x="7570554" y="2852778"/>
            <a:ext cx="4331886" cy="1077218"/>
          </a:xfrm>
          <a:prstGeom prst="rect">
            <a:avLst/>
          </a:prstGeom>
          <a:noFill/>
        </p:spPr>
        <p:txBody>
          <a:bodyPr wrap="square" rtlCol="0">
            <a:spAutoFit/>
          </a:bodyPr>
          <a:lstStyle/>
          <a:p>
            <a:pPr algn="ctr"/>
            <a:r>
              <a:rPr lang="en-US" sz="3200" dirty="0">
                <a:solidFill>
                  <a:srgbClr val="7F7F7F"/>
                </a:solidFill>
                <a:latin typeface="Calibri Light" panose="020F0302020204030204" pitchFamily="34" charset="0"/>
                <a:cs typeface="Calibri Light" panose="020F0302020204030204" pitchFamily="34" charset="0"/>
              </a:rPr>
              <a:t>Where did our spending values come from? </a:t>
            </a:r>
          </a:p>
        </p:txBody>
      </p:sp>
      <p:grpSp>
        <p:nvGrpSpPr>
          <p:cNvPr id="6" name="Group 5"/>
          <p:cNvGrpSpPr/>
          <p:nvPr/>
        </p:nvGrpSpPr>
        <p:grpSpPr>
          <a:xfrm>
            <a:off x="5015252" y="2166866"/>
            <a:ext cx="2163658" cy="2524265"/>
            <a:chOff x="5015252" y="2166866"/>
            <a:chExt cx="2163658" cy="2524265"/>
          </a:xfrm>
        </p:grpSpPr>
        <p:grpSp>
          <p:nvGrpSpPr>
            <p:cNvPr id="15" name="Group 14">
              <a:extLst>
                <a:ext uri="{FF2B5EF4-FFF2-40B4-BE49-F238E27FC236}">
                  <a16:creationId xmlns:a16="http://schemas.microsoft.com/office/drawing/2014/main" id="{D822F3F4-702C-49C3-8D06-CE20D575A6B1}"/>
                </a:ext>
              </a:extLst>
            </p:cNvPr>
            <p:cNvGrpSpPr/>
            <p:nvPr/>
          </p:nvGrpSpPr>
          <p:grpSpPr>
            <a:xfrm>
              <a:off x="5015252" y="2166866"/>
              <a:ext cx="2163658" cy="2524265"/>
              <a:chOff x="632988" y="1870466"/>
              <a:chExt cx="2194562" cy="2560320"/>
            </a:xfrm>
          </p:grpSpPr>
          <p:sp>
            <p:nvSpPr>
              <p:cNvPr id="16" name="Flowchart: Manual Operation 15">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7" name="Freeform: Shape 6">
                <a:extLst>
                  <a:ext uri="{FF2B5EF4-FFF2-40B4-BE49-F238E27FC236}">
                    <a16:creationId xmlns:a16="http://schemas.microsoft.com/office/drawing/2014/main" id="{5D3D4BA2-A523-41E2-8910-97EC2384FE6A}"/>
                  </a:ext>
                </a:extLst>
              </p:cNvPr>
              <p:cNvSpPr/>
              <p:nvPr/>
            </p:nvSpPr>
            <p:spPr>
              <a:xfrm rot="5400000">
                <a:off x="450109" y="2053345"/>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2" name="Rectangle 1"/>
            <p:cNvSpPr/>
            <p:nvPr/>
          </p:nvSpPr>
          <p:spPr>
            <a:xfrm>
              <a:off x="5520633" y="2791183"/>
              <a:ext cx="1148316" cy="1269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0" dirty="0">
                  <a:solidFill>
                    <a:srgbClr val="FFFFFF"/>
                  </a:solidFill>
                  <a:latin typeface="Bahnschrift Light Condensed" panose="020B0502040204020203" pitchFamily="34" charset="0"/>
                </a:rPr>
                <a:t>S</a:t>
              </a:r>
            </a:p>
          </p:txBody>
        </p:sp>
        <p:cxnSp>
          <p:nvCxnSpPr>
            <p:cNvPr id="5" name="Straight Connector 4"/>
            <p:cNvCxnSpPr/>
            <p:nvPr/>
          </p:nvCxnSpPr>
          <p:spPr>
            <a:xfrm>
              <a:off x="6094791" y="2901570"/>
              <a:ext cx="0" cy="1153895"/>
            </a:xfrm>
            <a:prstGeom prst="line">
              <a:avLst/>
            </a:prstGeom>
            <a:ln w="38100" cap="rnd">
              <a:solidFill>
                <a:srgbClr val="FFFFFF"/>
              </a:solidFill>
              <a:prstDash val="sysDot"/>
              <a:round/>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337157C7-332C-49AE-ADBB-7594A9BBDA43}"/>
              </a:ext>
            </a:extLst>
          </p:cNvPr>
          <p:cNvPicPr>
            <a:picLocks noChangeAspect="1"/>
          </p:cNvPicPr>
          <p:nvPr/>
        </p:nvPicPr>
        <p:blipFill>
          <a:blip r:embed="rId7"/>
          <a:stretch>
            <a:fillRect/>
          </a:stretch>
        </p:blipFill>
        <p:spPr>
          <a:xfrm>
            <a:off x="6282560" y="6190370"/>
            <a:ext cx="1365622" cy="566977"/>
          </a:xfrm>
          <a:prstGeom prst="rect">
            <a:avLst/>
          </a:prstGeom>
        </p:spPr>
      </p:pic>
    </p:spTree>
    <p:custDataLst>
      <p:tags r:id="rId1"/>
    </p:custDataLst>
    <p:extLst>
      <p:ext uri="{BB962C8B-B14F-4D97-AF65-F5344CB8AC3E}">
        <p14:creationId xmlns:p14="http://schemas.microsoft.com/office/powerpoint/2010/main" val="158546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additive="base">
                                        <p:cTn id="14" dur="1000" fill="hold"/>
                                        <p:tgtEl>
                                          <p:spTgt spid="30"/>
                                        </p:tgtEl>
                                        <p:attrNameLst>
                                          <p:attrName>ppt_x</p:attrName>
                                        </p:attrNameLst>
                                      </p:cBhvr>
                                      <p:tavLst>
                                        <p:tav tm="0">
                                          <p:val>
                                            <p:strVal val="#ppt_x"/>
                                          </p:val>
                                        </p:tav>
                                        <p:tav tm="100000">
                                          <p:val>
                                            <p:strVal val="#ppt_x"/>
                                          </p:val>
                                        </p:tav>
                                      </p:tavLst>
                                    </p:anim>
                                    <p:anim calcmode="lin" valueType="num">
                                      <p:cBhvr additive="base">
                                        <p:cTn id="15" dur="1000" fill="hold"/>
                                        <p:tgtEl>
                                          <p:spTgt spid="30"/>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 presetClass="entr" presetSubtype="4" fill="hold" grpId="0" nodeType="afterEffect">
                                  <p:stCondLst>
                                    <p:cond delay="25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ppt_x"/>
                                          </p:val>
                                        </p:tav>
                                        <p:tav tm="100000">
                                          <p:val>
                                            <p:strVal val="#ppt_x"/>
                                          </p:val>
                                        </p:tav>
                                      </p:tavLst>
                                    </p:anim>
                                    <p:anim calcmode="lin" valueType="num">
                                      <p:cBhvr additive="base">
                                        <p:cTn id="20" dur="1000" fill="hold"/>
                                        <p:tgtEl>
                                          <p:spTgt spid="31"/>
                                        </p:tgtEl>
                                        <p:attrNameLst>
                                          <p:attrName>ppt_y</p:attrName>
                                        </p:attrNameLst>
                                      </p:cBhvr>
                                      <p:tavLst>
                                        <p:tav tm="0">
                                          <p:val>
                                            <p:strVal val="1+#ppt_h/2"/>
                                          </p:val>
                                        </p:tav>
                                        <p:tav tm="100000">
                                          <p:val>
                                            <p:strVal val="#ppt_y"/>
                                          </p:val>
                                        </p:tav>
                                      </p:tavLst>
                                    </p:anim>
                                  </p:childTnLst>
                                </p:cTn>
                              </p:par>
                            </p:childTnLst>
                          </p:cTn>
                        </p:par>
                        <p:par>
                          <p:cTn id="21" fill="hold">
                            <p:stCondLst>
                              <p:cond delay="2250"/>
                            </p:stCondLst>
                            <p:childTnLst>
                              <p:par>
                                <p:cTn id="22" presetID="2" presetClass="entr" presetSubtype="4" fill="hold" grpId="0" nodeType="afterEffect">
                                  <p:stCondLst>
                                    <p:cond delay="250"/>
                                  </p:stCondLst>
                                  <p:childTnLst>
                                    <p:set>
                                      <p:cBhvr>
                                        <p:cTn id="23" dur="1" fill="hold">
                                          <p:stCondLst>
                                            <p:cond delay="0"/>
                                          </p:stCondLst>
                                        </p:cTn>
                                        <p:tgtEl>
                                          <p:spTgt spid="32"/>
                                        </p:tgtEl>
                                        <p:attrNameLst>
                                          <p:attrName>style.visibility</p:attrName>
                                        </p:attrNameLst>
                                      </p:cBhvr>
                                      <p:to>
                                        <p:strVal val="visible"/>
                                      </p:to>
                                    </p:set>
                                    <p:anim calcmode="lin" valueType="num">
                                      <p:cBhvr additive="base">
                                        <p:cTn id="24" dur="1000" fill="hold"/>
                                        <p:tgtEl>
                                          <p:spTgt spid="32"/>
                                        </p:tgtEl>
                                        <p:attrNameLst>
                                          <p:attrName>ppt_x</p:attrName>
                                        </p:attrNameLst>
                                      </p:cBhvr>
                                      <p:tavLst>
                                        <p:tav tm="0">
                                          <p:val>
                                            <p:strVal val="#ppt_x"/>
                                          </p:val>
                                        </p:tav>
                                        <p:tav tm="100000">
                                          <p:val>
                                            <p:strVal val="#ppt_x"/>
                                          </p:val>
                                        </p:tav>
                                      </p:tavLst>
                                    </p:anim>
                                    <p:anim calcmode="lin" valueType="num">
                                      <p:cBhvr additive="base">
                                        <p:cTn id="25" dur="1000" fill="hold"/>
                                        <p:tgtEl>
                                          <p:spTgt spid="32"/>
                                        </p:tgtEl>
                                        <p:attrNameLst>
                                          <p:attrName>ppt_y</p:attrName>
                                        </p:attrNameLst>
                                      </p:cBhvr>
                                      <p:tavLst>
                                        <p:tav tm="0">
                                          <p:val>
                                            <p:strVal val="1+#ppt_h/2"/>
                                          </p:val>
                                        </p:tav>
                                        <p:tav tm="100000">
                                          <p:val>
                                            <p:strVal val="#ppt_y"/>
                                          </p:val>
                                        </p:tav>
                                      </p:tavLst>
                                    </p:anim>
                                  </p:childTnLst>
                                </p:cTn>
                              </p:par>
                            </p:childTnLst>
                          </p:cTn>
                        </p:par>
                        <p:par>
                          <p:cTn id="26" fill="hold">
                            <p:stCondLst>
                              <p:cond delay="3500"/>
                            </p:stCondLst>
                            <p:childTnLst>
                              <p:par>
                                <p:cTn id="27" presetID="2" presetClass="entr" presetSubtype="4" fill="hold" grpId="0" nodeType="afterEffect">
                                  <p:stCondLst>
                                    <p:cond delay="25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1000" fill="hold"/>
                                        <p:tgtEl>
                                          <p:spTgt spid="33"/>
                                        </p:tgtEl>
                                        <p:attrNameLst>
                                          <p:attrName>ppt_x</p:attrName>
                                        </p:attrNameLst>
                                      </p:cBhvr>
                                      <p:tavLst>
                                        <p:tav tm="0">
                                          <p:val>
                                            <p:strVal val="#ppt_x"/>
                                          </p:val>
                                        </p:tav>
                                        <p:tav tm="100000">
                                          <p:val>
                                            <p:strVal val="#ppt_x"/>
                                          </p:val>
                                        </p:tav>
                                      </p:tavLst>
                                    </p:anim>
                                    <p:anim calcmode="lin" valueType="num">
                                      <p:cBhvr additive="base">
                                        <p:cTn id="30" dur="1000" fill="hold"/>
                                        <p:tgtEl>
                                          <p:spTgt spid="33"/>
                                        </p:tgtEl>
                                        <p:attrNameLst>
                                          <p:attrName>ppt_y</p:attrName>
                                        </p:attrNameLst>
                                      </p:cBhvr>
                                      <p:tavLst>
                                        <p:tav tm="0">
                                          <p:val>
                                            <p:strVal val="1+#ppt_h/2"/>
                                          </p:val>
                                        </p:tav>
                                        <p:tav tm="100000">
                                          <p:val>
                                            <p:strVal val="#ppt_y"/>
                                          </p:val>
                                        </p:tav>
                                      </p:tavLst>
                                    </p:anim>
                                  </p:childTnLst>
                                </p:cTn>
                              </p:par>
                            </p:childTnLst>
                          </p:cTn>
                        </p:par>
                        <p:par>
                          <p:cTn id="31" fill="hold">
                            <p:stCondLst>
                              <p:cond delay="4750"/>
                            </p:stCondLst>
                            <p:childTnLst>
                              <p:par>
                                <p:cTn id="32" presetID="42" presetClass="entr" presetSubtype="0" fill="hold" grpId="0" nodeType="afterEffect">
                                  <p:stCondLst>
                                    <p:cond delay="25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750"/>
                                        <p:tgtEl>
                                          <p:spTgt spid="34"/>
                                        </p:tgtEl>
                                      </p:cBhvr>
                                    </p:animEffect>
                                    <p:anim calcmode="lin" valueType="num">
                                      <p:cBhvr>
                                        <p:cTn id="35" dur="750" fill="hold"/>
                                        <p:tgtEl>
                                          <p:spTgt spid="34"/>
                                        </p:tgtEl>
                                        <p:attrNameLst>
                                          <p:attrName>ppt_x</p:attrName>
                                        </p:attrNameLst>
                                      </p:cBhvr>
                                      <p:tavLst>
                                        <p:tav tm="0">
                                          <p:val>
                                            <p:strVal val="#ppt_x"/>
                                          </p:val>
                                        </p:tav>
                                        <p:tav tm="100000">
                                          <p:val>
                                            <p:strVal val="#ppt_x"/>
                                          </p:val>
                                        </p:tav>
                                      </p:tavLst>
                                    </p:anim>
                                    <p:anim calcmode="lin" valueType="num">
                                      <p:cBhvr>
                                        <p:cTn id="36" dur="75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xit" presetSubtype="0" fill="hold" grpId="1" nodeType="clickEffect">
                                  <p:stCondLst>
                                    <p:cond delay="0"/>
                                  </p:stCondLst>
                                  <p:childTnLst>
                                    <p:animEffect transition="out" filter="fade">
                                      <p:cBhvr>
                                        <p:cTn id="40" dur="100"/>
                                        <p:tgtEl>
                                          <p:spTgt spid="30"/>
                                        </p:tgtEl>
                                      </p:cBhvr>
                                    </p:animEffect>
                                    <p:anim calcmode="lin" valueType="num">
                                      <p:cBhvr>
                                        <p:cTn id="41" dur="100"/>
                                        <p:tgtEl>
                                          <p:spTgt spid="30"/>
                                        </p:tgtEl>
                                        <p:attrNameLst>
                                          <p:attrName>ppt_x</p:attrName>
                                        </p:attrNameLst>
                                      </p:cBhvr>
                                      <p:tavLst>
                                        <p:tav tm="0">
                                          <p:val>
                                            <p:strVal val="ppt_x"/>
                                          </p:val>
                                        </p:tav>
                                        <p:tav tm="100000">
                                          <p:val>
                                            <p:strVal val="ppt_x"/>
                                          </p:val>
                                        </p:tav>
                                      </p:tavLst>
                                    </p:anim>
                                    <p:anim calcmode="lin" valueType="num">
                                      <p:cBhvr>
                                        <p:cTn id="42" dur="100"/>
                                        <p:tgtEl>
                                          <p:spTgt spid="30"/>
                                        </p:tgtEl>
                                        <p:attrNameLst>
                                          <p:attrName>ppt_y</p:attrName>
                                        </p:attrNameLst>
                                      </p:cBhvr>
                                      <p:tavLst>
                                        <p:tav tm="0">
                                          <p:val>
                                            <p:strVal val="ppt_y"/>
                                          </p:val>
                                        </p:tav>
                                        <p:tav tm="100000">
                                          <p:val>
                                            <p:strVal val="ppt_y+.1"/>
                                          </p:val>
                                        </p:tav>
                                      </p:tavLst>
                                    </p:anim>
                                    <p:set>
                                      <p:cBhvr>
                                        <p:cTn id="43" dur="1" fill="hold">
                                          <p:stCondLst>
                                            <p:cond delay="99"/>
                                          </p:stCondLst>
                                        </p:cTn>
                                        <p:tgtEl>
                                          <p:spTgt spid="30"/>
                                        </p:tgtEl>
                                        <p:attrNameLst>
                                          <p:attrName>style.visibility</p:attrName>
                                        </p:attrNameLst>
                                      </p:cBhvr>
                                      <p:to>
                                        <p:strVal val="hidden"/>
                                      </p:to>
                                    </p:set>
                                  </p:childTnLst>
                                </p:cTn>
                              </p:par>
                              <p:par>
                                <p:cTn id="44" presetID="42" presetClass="exit" presetSubtype="0" fill="hold" grpId="1" nodeType="withEffect">
                                  <p:stCondLst>
                                    <p:cond delay="0"/>
                                  </p:stCondLst>
                                  <p:childTnLst>
                                    <p:animEffect transition="out" filter="fade">
                                      <p:cBhvr>
                                        <p:cTn id="45" dur="100"/>
                                        <p:tgtEl>
                                          <p:spTgt spid="31"/>
                                        </p:tgtEl>
                                      </p:cBhvr>
                                    </p:animEffect>
                                    <p:anim calcmode="lin" valueType="num">
                                      <p:cBhvr>
                                        <p:cTn id="46" dur="100"/>
                                        <p:tgtEl>
                                          <p:spTgt spid="31"/>
                                        </p:tgtEl>
                                        <p:attrNameLst>
                                          <p:attrName>ppt_x</p:attrName>
                                        </p:attrNameLst>
                                      </p:cBhvr>
                                      <p:tavLst>
                                        <p:tav tm="0">
                                          <p:val>
                                            <p:strVal val="ppt_x"/>
                                          </p:val>
                                        </p:tav>
                                        <p:tav tm="100000">
                                          <p:val>
                                            <p:strVal val="ppt_x"/>
                                          </p:val>
                                        </p:tav>
                                      </p:tavLst>
                                    </p:anim>
                                    <p:anim calcmode="lin" valueType="num">
                                      <p:cBhvr>
                                        <p:cTn id="47" dur="100"/>
                                        <p:tgtEl>
                                          <p:spTgt spid="31"/>
                                        </p:tgtEl>
                                        <p:attrNameLst>
                                          <p:attrName>ppt_y</p:attrName>
                                        </p:attrNameLst>
                                      </p:cBhvr>
                                      <p:tavLst>
                                        <p:tav tm="0">
                                          <p:val>
                                            <p:strVal val="ppt_y"/>
                                          </p:val>
                                        </p:tav>
                                        <p:tav tm="100000">
                                          <p:val>
                                            <p:strVal val="ppt_y+.1"/>
                                          </p:val>
                                        </p:tav>
                                      </p:tavLst>
                                    </p:anim>
                                    <p:set>
                                      <p:cBhvr>
                                        <p:cTn id="48" dur="1" fill="hold">
                                          <p:stCondLst>
                                            <p:cond delay="99"/>
                                          </p:stCondLst>
                                        </p:cTn>
                                        <p:tgtEl>
                                          <p:spTgt spid="31"/>
                                        </p:tgtEl>
                                        <p:attrNameLst>
                                          <p:attrName>style.visibility</p:attrName>
                                        </p:attrNameLst>
                                      </p:cBhvr>
                                      <p:to>
                                        <p:strVal val="hidden"/>
                                      </p:to>
                                    </p:set>
                                  </p:childTnLst>
                                </p:cTn>
                              </p:par>
                              <p:par>
                                <p:cTn id="49" presetID="42" presetClass="exit" presetSubtype="0" fill="hold" grpId="1" nodeType="withEffect">
                                  <p:stCondLst>
                                    <p:cond delay="0"/>
                                  </p:stCondLst>
                                  <p:childTnLst>
                                    <p:animEffect transition="out" filter="fade">
                                      <p:cBhvr>
                                        <p:cTn id="50" dur="100"/>
                                        <p:tgtEl>
                                          <p:spTgt spid="32"/>
                                        </p:tgtEl>
                                      </p:cBhvr>
                                    </p:animEffect>
                                    <p:anim calcmode="lin" valueType="num">
                                      <p:cBhvr>
                                        <p:cTn id="51" dur="100"/>
                                        <p:tgtEl>
                                          <p:spTgt spid="32"/>
                                        </p:tgtEl>
                                        <p:attrNameLst>
                                          <p:attrName>ppt_x</p:attrName>
                                        </p:attrNameLst>
                                      </p:cBhvr>
                                      <p:tavLst>
                                        <p:tav tm="0">
                                          <p:val>
                                            <p:strVal val="ppt_x"/>
                                          </p:val>
                                        </p:tav>
                                        <p:tav tm="100000">
                                          <p:val>
                                            <p:strVal val="ppt_x"/>
                                          </p:val>
                                        </p:tav>
                                      </p:tavLst>
                                    </p:anim>
                                    <p:anim calcmode="lin" valueType="num">
                                      <p:cBhvr>
                                        <p:cTn id="52" dur="100"/>
                                        <p:tgtEl>
                                          <p:spTgt spid="32"/>
                                        </p:tgtEl>
                                        <p:attrNameLst>
                                          <p:attrName>ppt_y</p:attrName>
                                        </p:attrNameLst>
                                      </p:cBhvr>
                                      <p:tavLst>
                                        <p:tav tm="0">
                                          <p:val>
                                            <p:strVal val="ppt_y"/>
                                          </p:val>
                                        </p:tav>
                                        <p:tav tm="100000">
                                          <p:val>
                                            <p:strVal val="ppt_y+.1"/>
                                          </p:val>
                                        </p:tav>
                                      </p:tavLst>
                                    </p:anim>
                                    <p:set>
                                      <p:cBhvr>
                                        <p:cTn id="53" dur="1" fill="hold">
                                          <p:stCondLst>
                                            <p:cond delay="99"/>
                                          </p:stCondLst>
                                        </p:cTn>
                                        <p:tgtEl>
                                          <p:spTgt spid="32"/>
                                        </p:tgtEl>
                                        <p:attrNameLst>
                                          <p:attrName>style.visibility</p:attrName>
                                        </p:attrNameLst>
                                      </p:cBhvr>
                                      <p:to>
                                        <p:strVal val="hidden"/>
                                      </p:to>
                                    </p:set>
                                  </p:childTnLst>
                                </p:cTn>
                              </p:par>
                              <p:par>
                                <p:cTn id="54" presetID="42" presetClass="exit" presetSubtype="0" fill="hold" grpId="1" nodeType="withEffect">
                                  <p:stCondLst>
                                    <p:cond delay="0"/>
                                  </p:stCondLst>
                                  <p:childTnLst>
                                    <p:animEffect transition="out" filter="fade">
                                      <p:cBhvr>
                                        <p:cTn id="55" dur="100"/>
                                        <p:tgtEl>
                                          <p:spTgt spid="33"/>
                                        </p:tgtEl>
                                      </p:cBhvr>
                                    </p:animEffect>
                                    <p:anim calcmode="lin" valueType="num">
                                      <p:cBhvr>
                                        <p:cTn id="56" dur="100"/>
                                        <p:tgtEl>
                                          <p:spTgt spid="33"/>
                                        </p:tgtEl>
                                        <p:attrNameLst>
                                          <p:attrName>ppt_x</p:attrName>
                                        </p:attrNameLst>
                                      </p:cBhvr>
                                      <p:tavLst>
                                        <p:tav tm="0">
                                          <p:val>
                                            <p:strVal val="ppt_x"/>
                                          </p:val>
                                        </p:tav>
                                        <p:tav tm="100000">
                                          <p:val>
                                            <p:strVal val="ppt_x"/>
                                          </p:val>
                                        </p:tav>
                                      </p:tavLst>
                                    </p:anim>
                                    <p:anim calcmode="lin" valueType="num">
                                      <p:cBhvr>
                                        <p:cTn id="57" dur="100"/>
                                        <p:tgtEl>
                                          <p:spTgt spid="33"/>
                                        </p:tgtEl>
                                        <p:attrNameLst>
                                          <p:attrName>ppt_y</p:attrName>
                                        </p:attrNameLst>
                                      </p:cBhvr>
                                      <p:tavLst>
                                        <p:tav tm="0">
                                          <p:val>
                                            <p:strVal val="ppt_y"/>
                                          </p:val>
                                        </p:tav>
                                        <p:tav tm="100000">
                                          <p:val>
                                            <p:strVal val="ppt_y+.1"/>
                                          </p:val>
                                        </p:tav>
                                      </p:tavLst>
                                    </p:anim>
                                    <p:set>
                                      <p:cBhvr>
                                        <p:cTn id="58" dur="1" fill="hold">
                                          <p:stCondLst>
                                            <p:cond delay="99"/>
                                          </p:stCondLst>
                                        </p:cTn>
                                        <p:tgtEl>
                                          <p:spTgt spid="33"/>
                                        </p:tgtEl>
                                        <p:attrNameLst>
                                          <p:attrName>style.visibility</p:attrName>
                                        </p:attrNameLst>
                                      </p:cBhvr>
                                      <p:to>
                                        <p:strVal val="hidden"/>
                                      </p:to>
                                    </p:set>
                                  </p:childTnLst>
                                </p:cTn>
                              </p:par>
                              <p:par>
                                <p:cTn id="59" presetID="42" presetClass="exit" presetSubtype="0" fill="hold" grpId="1" nodeType="withEffect">
                                  <p:stCondLst>
                                    <p:cond delay="0"/>
                                  </p:stCondLst>
                                  <p:childTnLst>
                                    <p:animEffect transition="out" filter="fade">
                                      <p:cBhvr>
                                        <p:cTn id="60" dur="100"/>
                                        <p:tgtEl>
                                          <p:spTgt spid="34"/>
                                        </p:tgtEl>
                                      </p:cBhvr>
                                    </p:animEffect>
                                    <p:anim calcmode="lin" valueType="num">
                                      <p:cBhvr>
                                        <p:cTn id="61" dur="100"/>
                                        <p:tgtEl>
                                          <p:spTgt spid="34"/>
                                        </p:tgtEl>
                                        <p:attrNameLst>
                                          <p:attrName>ppt_x</p:attrName>
                                        </p:attrNameLst>
                                      </p:cBhvr>
                                      <p:tavLst>
                                        <p:tav tm="0">
                                          <p:val>
                                            <p:strVal val="ppt_x"/>
                                          </p:val>
                                        </p:tav>
                                        <p:tav tm="100000">
                                          <p:val>
                                            <p:strVal val="ppt_x"/>
                                          </p:val>
                                        </p:tav>
                                      </p:tavLst>
                                    </p:anim>
                                    <p:anim calcmode="lin" valueType="num">
                                      <p:cBhvr>
                                        <p:cTn id="62" dur="100"/>
                                        <p:tgtEl>
                                          <p:spTgt spid="34"/>
                                        </p:tgtEl>
                                        <p:attrNameLst>
                                          <p:attrName>ppt_y</p:attrName>
                                        </p:attrNameLst>
                                      </p:cBhvr>
                                      <p:tavLst>
                                        <p:tav tm="0">
                                          <p:val>
                                            <p:strVal val="ppt_y"/>
                                          </p:val>
                                        </p:tav>
                                        <p:tav tm="100000">
                                          <p:val>
                                            <p:strVal val="ppt_y+.1"/>
                                          </p:val>
                                        </p:tav>
                                      </p:tavLst>
                                    </p:anim>
                                    <p:set>
                                      <p:cBhvr>
                                        <p:cTn id="63" dur="1" fill="hold">
                                          <p:stCondLst>
                                            <p:cond delay="99"/>
                                          </p:stCondLst>
                                        </p:cTn>
                                        <p:tgtEl>
                                          <p:spTgt spid="34"/>
                                        </p:tgtEl>
                                        <p:attrNameLst>
                                          <p:attrName>style.visibility</p:attrName>
                                        </p:attrNameLst>
                                      </p:cBhvr>
                                      <p:to>
                                        <p:strVal val="hidden"/>
                                      </p:to>
                                    </p:set>
                                  </p:childTnLst>
                                </p:cTn>
                              </p:par>
                            </p:childTnLst>
                          </p:cTn>
                        </p:par>
                        <p:par>
                          <p:cTn id="64" fill="hold">
                            <p:stCondLst>
                              <p:cond delay="100"/>
                            </p:stCondLst>
                            <p:childTnLst>
                              <p:par>
                                <p:cTn id="65" presetID="42" presetClass="entr" presetSubtype="0" fill="hold" grpId="0" nodeType="afterEffect">
                                  <p:stCondLst>
                                    <p:cond delay="50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1000"/>
                                        <p:tgtEl>
                                          <p:spTgt spid="46"/>
                                        </p:tgtEl>
                                      </p:cBhvr>
                                    </p:animEffect>
                                    <p:anim calcmode="lin" valueType="num">
                                      <p:cBhvr>
                                        <p:cTn id="68" dur="1000" fill="hold"/>
                                        <p:tgtEl>
                                          <p:spTgt spid="46"/>
                                        </p:tgtEl>
                                        <p:attrNameLst>
                                          <p:attrName>ppt_x</p:attrName>
                                        </p:attrNameLst>
                                      </p:cBhvr>
                                      <p:tavLst>
                                        <p:tav tm="0">
                                          <p:val>
                                            <p:strVal val="#ppt_x"/>
                                          </p:val>
                                        </p:tav>
                                        <p:tav tm="100000">
                                          <p:val>
                                            <p:strVal val="#ppt_x"/>
                                          </p:val>
                                        </p:tav>
                                      </p:tavLst>
                                    </p:anim>
                                    <p:anim calcmode="lin" valueType="num">
                                      <p:cBhvr>
                                        <p:cTn id="6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1" grpId="0"/>
      <p:bldP spid="31" grpId="1"/>
      <p:bldP spid="32" grpId="0"/>
      <p:bldP spid="32" grpId="1"/>
      <p:bldP spid="33" grpId="0"/>
      <p:bldP spid="33" grpId="1"/>
      <p:bldP spid="34" grpId="0"/>
      <p:bldP spid="34" grpId="1"/>
      <p:bldP spid="35" grpId="0"/>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3036755" y="-33903"/>
            <a:ext cx="0" cy="5934162"/>
          </a:xfrm>
          <a:prstGeom prst="line">
            <a:avLst/>
          </a:prstGeom>
          <a:ln w="38100" cap="rnd">
            <a:solidFill>
              <a:srgbClr val="FFFFFF"/>
            </a:solidFill>
            <a:round/>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r="-39"/>
          <a:stretch/>
        </p:blipFill>
        <p:spPr>
          <a:xfrm>
            <a:off x="8262325" y="2423620"/>
            <a:ext cx="3763108" cy="4448907"/>
          </a:xfrm>
          <a:prstGeom prst="rect">
            <a:avLst/>
          </a:prstGeom>
          <a:effectLst>
            <a:outerShdw blurRad="50800" dist="38100" algn="l" rotWithShape="0">
              <a:prstClr val="black">
                <a:alpha val="40000"/>
              </a:prstClr>
            </a:outerShdw>
          </a:effectLst>
        </p:spPr>
      </p:pic>
      <p:pic>
        <p:nvPicPr>
          <p:cNvPr id="25" name="Picture 24"/>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rcRect/>
          <a:stretch/>
        </p:blipFill>
        <p:spPr>
          <a:xfrm>
            <a:off x="175801" y="2429481"/>
            <a:ext cx="3763108" cy="4443046"/>
          </a:xfrm>
          <a:prstGeom prst="rect">
            <a:avLst/>
          </a:prstGeom>
          <a:effectLst>
            <a:outerShdw blurRad="50800" dist="38100" algn="l" rotWithShape="0">
              <a:prstClr val="black">
                <a:alpha val="40000"/>
              </a:prstClr>
            </a:outerShdw>
          </a:effectLst>
        </p:spPr>
      </p:pic>
      <p:pic>
        <p:nvPicPr>
          <p:cNvPr id="24" name="Picture 23"/>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a:ext>
            </a:extLst>
          </a:blip>
          <a:srcRect/>
          <a:stretch/>
        </p:blipFill>
        <p:spPr>
          <a:xfrm>
            <a:off x="4120003" y="2435342"/>
            <a:ext cx="3961228" cy="4443046"/>
          </a:xfrm>
          <a:prstGeom prst="rect">
            <a:avLst/>
          </a:prstGeom>
          <a:effectLst>
            <a:outerShdw blurRad="50800" dist="38100" algn="l" rotWithShape="0">
              <a:prstClr val="black">
                <a:alpha val="40000"/>
              </a:prstClr>
            </a:outerShdw>
          </a:effectLst>
        </p:spPr>
      </p:pic>
      <p:grpSp>
        <p:nvGrpSpPr>
          <p:cNvPr id="51" name="Group 50"/>
          <p:cNvGrpSpPr/>
          <p:nvPr/>
        </p:nvGrpSpPr>
        <p:grpSpPr>
          <a:xfrm>
            <a:off x="975524" y="420642"/>
            <a:ext cx="2163661" cy="2524265"/>
            <a:chOff x="990810" y="268240"/>
            <a:chExt cx="2163661" cy="2524265"/>
          </a:xfrm>
        </p:grpSpPr>
        <p:grpSp>
          <p:nvGrpSpPr>
            <p:cNvPr id="38" name="Group 37">
              <a:extLst>
                <a:ext uri="{FF2B5EF4-FFF2-40B4-BE49-F238E27FC236}">
                  <a16:creationId xmlns:a16="http://schemas.microsoft.com/office/drawing/2014/main" id="{D822F3F4-702C-49C3-8D06-CE20D575A6B1}"/>
                </a:ext>
              </a:extLst>
            </p:cNvPr>
            <p:cNvGrpSpPr/>
            <p:nvPr/>
          </p:nvGrpSpPr>
          <p:grpSpPr>
            <a:xfrm>
              <a:off x="990810" y="268240"/>
              <a:ext cx="2163658" cy="2524265"/>
              <a:chOff x="632988" y="1870466"/>
              <a:chExt cx="2194562" cy="2560320"/>
            </a:xfrm>
          </p:grpSpPr>
          <p:sp>
            <p:nvSpPr>
              <p:cNvPr id="39" name="Flowchart: Manual Operation 38">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40" name="Freeform: Shape 6">
                <a:extLst>
                  <a:ext uri="{FF2B5EF4-FFF2-40B4-BE49-F238E27FC236}">
                    <a16:creationId xmlns:a16="http://schemas.microsoft.com/office/drawing/2014/main" id="{5D3D4BA2-A523-41E2-8910-97EC2384FE6A}"/>
                  </a:ext>
                </a:extLst>
              </p:cNvPr>
              <p:cNvSpPr/>
              <p:nvPr/>
            </p:nvSpPr>
            <p:spPr>
              <a:xfrm rot="5400000">
                <a:off x="450109" y="2053345"/>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41" name="TextBox 40">
              <a:extLst>
                <a:ext uri="{FF2B5EF4-FFF2-40B4-BE49-F238E27FC236}">
                  <a16:creationId xmlns:a16="http://schemas.microsoft.com/office/drawing/2014/main" id="{354507D8-2A10-4B23-94A6-0401BDA1E526}"/>
                </a:ext>
              </a:extLst>
            </p:cNvPr>
            <p:cNvSpPr txBox="1"/>
            <p:nvPr/>
          </p:nvSpPr>
          <p:spPr>
            <a:xfrm>
              <a:off x="990811" y="1326340"/>
              <a:ext cx="2163660" cy="396953"/>
            </a:xfrm>
            <a:prstGeom prst="rect">
              <a:avLst/>
            </a:prstGeom>
            <a:noFill/>
          </p:spPr>
          <p:txBody>
            <a:bodyPr wrap="square" rtlCol="0">
              <a:spAutoFit/>
            </a:bodyPr>
            <a:lstStyle/>
            <a:p>
              <a:pPr algn="ctr"/>
              <a:r>
                <a:rPr lang="en-US" sz="2000" b="1" spc="600" dirty="0">
                  <a:solidFill>
                    <a:srgbClr val="FFFFFF"/>
                  </a:solidFill>
                  <a:latin typeface="Century Gothic" panose="020B0502020202020204" pitchFamily="34" charset="0"/>
                </a:rPr>
                <a:t>FAMILY</a:t>
              </a:r>
            </a:p>
          </p:txBody>
        </p:sp>
      </p:grpSp>
      <p:grpSp>
        <p:nvGrpSpPr>
          <p:cNvPr id="52" name="Group 51"/>
          <p:cNvGrpSpPr/>
          <p:nvPr/>
        </p:nvGrpSpPr>
        <p:grpSpPr>
          <a:xfrm>
            <a:off x="5014545" y="420641"/>
            <a:ext cx="2163660" cy="2524265"/>
            <a:chOff x="5200414" y="145148"/>
            <a:chExt cx="2163660" cy="2524265"/>
          </a:xfrm>
        </p:grpSpPr>
        <p:grpSp>
          <p:nvGrpSpPr>
            <p:cNvPr id="42" name="Group 41">
              <a:extLst>
                <a:ext uri="{FF2B5EF4-FFF2-40B4-BE49-F238E27FC236}">
                  <a16:creationId xmlns:a16="http://schemas.microsoft.com/office/drawing/2014/main" id="{D822F3F4-702C-49C3-8D06-CE20D575A6B1}"/>
                </a:ext>
              </a:extLst>
            </p:cNvPr>
            <p:cNvGrpSpPr/>
            <p:nvPr/>
          </p:nvGrpSpPr>
          <p:grpSpPr>
            <a:xfrm>
              <a:off x="5200414" y="145148"/>
              <a:ext cx="2163658" cy="2524265"/>
              <a:chOff x="632988" y="1870466"/>
              <a:chExt cx="2194562" cy="2560320"/>
            </a:xfrm>
          </p:grpSpPr>
          <p:sp>
            <p:nvSpPr>
              <p:cNvPr id="43" name="Flowchart: Manual Operation 42">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44" name="Freeform: Shape 6">
                <a:extLst>
                  <a:ext uri="{FF2B5EF4-FFF2-40B4-BE49-F238E27FC236}">
                    <a16:creationId xmlns:a16="http://schemas.microsoft.com/office/drawing/2014/main" id="{5D3D4BA2-A523-41E2-8910-97EC2384FE6A}"/>
                  </a:ext>
                </a:extLst>
              </p:cNvPr>
              <p:cNvSpPr/>
              <p:nvPr/>
            </p:nvSpPr>
            <p:spPr>
              <a:xfrm rot="5400000">
                <a:off x="450109" y="2053345"/>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45" name="TextBox 44">
              <a:extLst>
                <a:ext uri="{FF2B5EF4-FFF2-40B4-BE49-F238E27FC236}">
                  <a16:creationId xmlns:a16="http://schemas.microsoft.com/office/drawing/2014/main" id="{354507D8-2A10-4B23-94A6-0401BDA1E526}"/>
                </a:ext>
              </a:extLst>
            </p:cNvPr>
            <p:cNvSpPr txBox="1"/>
            <p:nvPr/>
          </p:nvSpPr>
          <p:spPr>
            <a:xfrm>
              <a:off x="5200414" y="1203249"/>
              <a:ext cx="2163660" cy="396953"/>
            </a:xfrm>
            <a:prstGeom prst="rect">
              <a:avLst/>
            </a:prstGeom>
            <a:noFill/>
          </p:spPr>
          <p:txBody>
            <a:bodyPr wrap="square" rtlCol="0">
              <a:spAutoFit/>
            </a:bodyPr>
            <a:lstStyle/>
            <a:p>
              <a:pPr algn="ctr"/>
              <a:r>
                <a:rPr lang="en-US" sz="2000" b="1" spc="600" dirty="0">
                  <a:solidFill>
                    <a:srgbClr val="FFFFFF"/>
                  </a:solidFill>
                  <a:latin typeface="Century Gothic" panose="020B0502020202020204" pitchFamily="34" charset="0"/>
                </a:rPr>
                <a:t>MEDIA</a:t>
              </a:r>
            </a:p>
          </p:txBody>
        </p:sp>
      </p:grpSp>
      <p:grpSp>
        <p:nvGrpSpPr>
          <p:cNvPr id="53" name="Group 52"/>
          <p:cNvGrpSpPr/>
          <p:nvPr/>
        </p:nvGrpSpPr>
        <p:grpSpPr>
          <a:xfrm>
            <a:off x="9067951" y="420642"/>
            <a:ext cx="2163660" cy="2524265"/>
            <a:chOff x="9357149" y="268240"/>
            <a:chExt cx="2163660" cy="2524265"/>
          </a:xfrm>
        </p:grpSpPr>
        <p:grpSp>
          <p:nvGrpSpPr>
            <p:cNvPr id="46" name="Group 45">
              <a:extLst>
                <a:ext uri="{FF2B5EF4-FFF2-40B4-BE49-F238E27FC236}">
                  <a16:creationId xmlns:a16="http://schemas.microsoft.com/office/drawing/2014/main" id="{D822F3F4-702C-49C3-8D06-CE20D575A6B1}"/>
                </a:ext>
              </a:extLst>
            </p:cNvPr>
            <p:cNvGrpSpPr/>
            <p:nvPr/>
          </p:nvGrpSpPr>
          <p:grpSpPr>
            <a:xfrm>
              <a:off x="9357149" y="268240"/>
              <a:ext cx="2163658" cy="2524265"/>
              <a:chOff x="632988" y="1870466"/>
              <a:chExt cx="2194562" cy="2560320"/>
            </a:xfrm>
          </p:grpSpPr>
          <p:sp>
            <p:nvSpPr>
              <p:cNvPr id="47" name="Flowchart: Manual Operation 46">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48" name="Freeform: Shape 6">
                <a:extLst>
                  <a:ext uri="{FF2B5EF4-FFF2-40B4-BE49-F238E27FC236}">
                    <a16:creationId xmlns:a16="http://schemas.microsoft.com/office/drawing/2014/main" id="{5D3D4BA2-A523-41E2-8910-97EC2384FE6A}"/>
                  </a:ext>
                </a:extLst>
              </p:cNvPr>
              <p:cNvSpPr/>
              <p:nvPr/>
            </p:nvSpPr>
            <p:spPr>
              <a:xfrm rot="5400000">
                <a:off x="450109" y="2053345"/>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49" name="TextBox 48">
              <a:extLst>
                <a:ext uri="{FF2B5EF4-FFF2-40B4-BE49-F238E27FC236}">
                  <a16:creationId xmlns:a16="http://schemas.microsoft.com/office/drawing/2014/main" id="{354507D8-2A10-4B23-94A6-0401BDA1E526}"/>
                </a:ext>
              </a:extLst>
            </p:cNvPr>
            <p:cNvSpPr txBox="1"/>
            <p:nvPr/>
          </p:nvSpPr>
          <p:spPr>
            <a:xfrm>
              <a:off x="9357149" y="1326341"/>
              <a:ext cx="2163660" cy="396953"/>
            </a:xfrm>
            <a:prstGeom prst="rect">
              <a:avLst/>
            </a:prstGeom>
            <a:noFill/>
          </p:spPr>
          <p:txBody>
            <a:bodyPr wrap="square" rtlCol="0">
              <a:spAutoFit/>
            </a:bodyPr>
            <a:lstStyle/>
            <a:p>
              <a:pPr algn="ctr"/>
              <a:r>
                <a:rPr lang="en-US" sz="2000" b="1" spc="600" dirty="0">
                  <a:solidFill>
                    <a:srgbClr val="FFFFFF"/>
                  </a:solidFill>
                  <a:latin typeface="Century Gothic" panose="020B0502020202020204" pitchFamily="34" charset="0"/>
                </a:rPr>
                <a:t>CULTURE</a:t>
              </a:r>
            </a:p>
          </p:txBody>
        </p:sp>
      </p:grpSp>
      <p:sp>
        <p:nvSpPr>
          <p:cNvPr id="2" name="Rectangle 1"/>
          <p:cNvSpPr/>
          <p:nvPr/>
        </p:nvSpPr>
        <p:spPr>
          <a:xfrm>
            <a:off x="175801" y="5446458"/>
            <a:ext cx="3763108" cy="1076445"/>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3F3F3"/>
                </a:solidFill>
                <a:latin typeface="Calibri Light" panose="020F0302020204030204"/>
              </a:rPr>
              <a:t>Money habits are learned </a:t>
            </a:r>
          </a:p>
          <a:p>
            <a:pPr algn="ctr"/>
            <a:r>
              <a:rPr lang="en-US" sz="2400" dirty="0">
                <a:solidFill>
                  <a:srgbClr val="F3F3F3"/>
                </a:solidFill>
                <a:latin typeface="Calibri Light" panose="020F0302020204030204"/>
              </a:rPr>
              <a:t>during childhood.</a:t>
            </a:r>
          </a:p>
        </p:txBody>
      </p:sp>
      <p:sp>
        <p:nvSpPr>
          <p:cNvPr id="22" name="Rectangle 21"/>
          <p:cNvSpPr/>
          <p:nvPr/>
        </p:nvSpPr>
        <p:spPr>
          <a:xfrm>
            <a:off x="4120003" y="5446458"/>
            <a:ext cx="3961228" cy="1076445"/>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3F3F3"/>
                </a:solidFill>
                <a:latin typeface="Calibri Light" panose="020F0302020204030204"/>
              </a:rPr>
              <a:t>TV &amp; Movies depict lifestyles that are unrealistic. </a:t>
            </a:r>
          </a:p>
        </p:txBody>
      </p:sp>
      <p:sp>
        <p:nvSpPr>
          <p:cNvPr id="23" name="Rectangle 22"/>
          <p:cNvSpPr/>
          <p:nvPr/>
        </p:nvSpPr>
        <p:spPr>
          <a:xfrm>
            <a:off x="8262325" y="5446458"/>
            <a:ext cx="3763108" cy="1076445"/>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3F3F3"/>
                </a:solidFill>
                <a:latin typeface="Calibri Light" panose="020F0302020204030204"/>
              </a:rPr>
              <a:t>Our culture values </a:t>
            </a:r>
          </a:p>
          <a:p>
            <a:pPr algn="ctr"/>
            <a:r>
              <a:rPr lang="en-US" sz="2400" dirty="0">
                <a:solidFill>
                  <a:srgbClr val="F3F3F3"/>
                </a:solidFill>
                <a:latin typeface="Calibri Light" panose="020F0302020204030204"/>
              </a:rPr>
              <a:t>material goods.</a:t>
            </a:r>
          </a:p>
        </p:txBody>
      </p:sp>
    </p:spTree>
    <p:custDataLst>
      <p:tags r:id="rId1"/>
    </p:custDataLst>
    <p:extLst>
      <p:ext uri="{BB962C8B-B14F-4D97-AF65-F5344CB8AC3E}">
        <p14:creationId xmlns:p14="http://schemas.microsoft.com/office/powerpoint/2010/main" val="79470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50"/>
                                        <p:tgtEl>
                                          <p:spTgt spid="25"/>
                                        </p:tgtEl>
                                      </p:cBhvr>
                                    </p:animEffect>
                                    <p:anim calcmode="lin" valueType="num">
                                      <p:cBhvr>
                                        <p:cTn id="8" dur="750" fill="hold"/>
                                        <p:tgtEl>
                                          <p:spTgt spid="25"/>
                                        </p:tgtEl>
                                        <p:attrNameLst>
                                          <p:attrName>ppt_x</p:attrName>
                                        </p:attrNameLst>
                                      </p:cBhvr>
                                      <p:tavLst>
                                        <p:tav tm="0">
                                          <p:val>
                                            <p:strVal val="#ppt_x"/>
                                          </p:val>
                                        </p:tav>
                                        <p:tav tm="100000">
                                          <p:val>
                                            <p:strVal val="#ppt_x"/>
                                          </p:val>
                                        </p:tav>
                                      </p:tavLst>
                                    </p:anim>
                                    <p:anim calcmode="lin" valueType="num">
                                      <p:cBhvr>
                                        <p:cTn id="9" dur="75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750"/>
                                        <p:tgtEl>
                                          <p:spTgt spid="24"/>
                                        </p:tgtEl>
                                      </p:cBhvr>
                                    </p:animEffect>
                                    <p:anim calcmode="lin" valueType="num">
                                      <p:cBhvr>
                                        <p:cTn id="21" dur="750" fill="hold"/>
                                        <p:tgtEl>
                                          <p:spTgt spid="24"/>
                                        </p:tgtEl>
                                        <p:attrNameLst>
                                          <p:attrName>ppt_x</p:attrName>
                                        </p:attrNameLst>
                                      </p:cBhvr>
                                      <p:tavLst>
                                        <p:tav tm="0">
                                          <p:val>
                                            <p:strVal val="#ppt_x"/>
                                          </p:val>
                                        </p:tav>
                                        <p:tav tm="100000">
                                          <p:val>
                                            <p:strVal val="#ppt_x"/>
                                          </p:val>
                                        </p:tav>
                                      </p:tavLst>
                                    </p:anim>
                                    <p:anim calcmode="lin" valueType="num">
                                      <p:cBhvr>
                                        <p:cTn id="22" dur="750" fill="hold"/>
                                        <p:tgtEl>
                                          <p:spTgt spid="24"/>
                                        </p:tgtEl>
                                        <p:attrNameLst>
                                          <p:attrName>ppt_y</p:attrName>
                                        </p:attrNameLst>
                                      </p:cBhvr>
                                      <p:tavLst>
                                        <p:tav tm="0">
                                          <p:val>
                                            <p:strVal val="#ppt_y-.1"/>
                                          </p:val>
                                        </p:tav>
                                        <p:tav tm="100000">
                                          <p:val>
                                            <p:strVal val="#ppt_y"/>
                                          </p:val>
                                        </p:tav>
                                      </p:tavLst>
                                    </p:anim>
                                  </p:childTnLst>
                                </p:cTn>
                              </p:par>
                            </p:childTnLst>
                          </p:cTn>
                        </p:par>
                        <p:par>
                          <p:cTn id="23" fill="hold">
                            <p:stCondLst>
                              <p:cond delay="750"/>
                            </p:stCondLst>
                            <p:childTnLst>
                              <p:par>
                                <p:cTn id="24" presetID="42" presetClass="entr" presetSubtype="0"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anim calcmode="lin" valueType="num">
                                      <p:cBhvr>
                                        <p:cTn id="27" dur="500" fill="hold"/>
                                        <p:tgtEl>
                                          <p:spTgt spid="22"/>
                                        </p:tgtEl>
                                        <p:attrNameLst>
                                          <p:attrName>ppt_x</p:attrName>
                                        </p:attrNameLst>
                                      </p:cBhvr>
                                      <p:tavLst>
                                        <p:tav tm="0">
                                          <p:val>
                                            <p:strVal val="#ppt_x"/>
                                          </p:val>
                                        </p:tav>
                                        <p:tav tm="100000">
                                          <p:val>
                                            <p:strVal val="#ppt_x"/>
                                          </p:val>
                                        </p:tav>
                                      </p:tavLst>
                                    </p:anim>
                                    <p:anim calcmode="lin" valueType="num">
                                      <p:cBhvr>
                                        <p:cTn id="28"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750"/>
                                        <p:tgtEl>
                                          <p:spTgt spid="17"/>
                                        </p:tgtEl>
                                      </p:cBhvr>
                                    </p:animEffect>
                                    <p:anim calcmode="lin" valueType="num">
                                      <p:cBhvr>
                                        <p:cTn id="34" dur="750" fill="hold"/>
                                        <p:tgtEl>
                                          <p:spTgt spid="17"/>
                                        </p:tgtEl>
                                        <p:attrNameLst>
                                          <p:attrName>ppt_x</p:attrName>
                                        </p:attrNameLst>
                                      </p:cBhvr>
                                      <p:tavLst>
                                        <p:tav tm="0">
                                          <p:val>
                                            <p:strVal val="#ppt_x"/>
                                          </p:val>
                                        </p:tav>
                                        <p:tav tm="100000">
                                          <p:val>
                                            <p:strVal val="#ppt_x"/>
                                          </p:val>
                                        </p:tav>
                                      </p:tavLst>
                                    </p:anim>
                                    <p:anim calcmode="lin" valueType="num">
                                      <p:cBhvr>
                                        <p:cTn id="35" dur="750" fill="hold"/>
                                        <p:tgtEl>
                                          <p:spTgt spid="17"/>
                                        </p:tgtEl>
                                        <p:attrNameLst>
                                          <p:attrName>ppt_y</p:attrName>
                                        </p:attrNameLst>
                                      </p:cBhvr>
                                      <p:tavLst>
                                        <p:tav tm="0">
                                          <p:val>
                                            <p:strVal val="#ppt_y-.1"/>
                                          </p:val>
                                        </p:tav>
                                        <p:tav tm="100000">
                                          <p:val>
                                            <p:strVal val="#ppt_y"/>
                                          </p:val>
                                        </p:tav>
                                      </p:tavLst>
                                    </p:anim>
                                  </p:childTnLst>
                                </p:cTn>
                              </p:par>
                            </p:childTnLst>
                          </p:cTn>
                        </p:par>
                        <p:par>
                          <p:cTn id="36" fill="hold">
                            <p:stCondLst>
                              <p:cond delay="750"/>
                            </p:stCondLst>
                            <p:childTnLst>
                              <p:par>
                                <p:cTn id="37" presetID="42" presetClass="entr" presetSubtype="0"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anim calcmode="lin" valueType="num">
                                      <p:cBhvr>
                                        <p:cTn id="40" dur="500" fill="hold"/>
                                        <p:tgtEl>
                                          <p:spTgt spid="23"/>
                                        </p:tgtEl>
                                        <p:attrNameLst>
                                          <p:attrName>ppt_x</p:attrName>
                                        </p:attrNameLst>
                                      </p:cBhvr>
                                      <p:tavLst>
                                        <p:tav tm="0">
                                          <p:val>
                                            <p:strVal val="#ppt_x"/>
                                          </p:val>
                                        </p:tav>
                                        <p:tav tm="100000">
                                          <p:val>
                                            <p:strVal val="#ppt_x"/>
                                          </p:val>
                                        </p:tav>
                                      </p:tavLst>
                                    </p:anim>
                                    <p:anim calcmode="lin" valueType="num">
                                      <p:cBhvr>
                                        <p:cTn id="41"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1" name="Group 40"/>
          <p:cNvGrpSpPr/>
          <p:nvPr/>
        </p:nvGrpSpPr>
        <p:grpSpPr>
          <a:xfrm>
            <a:off x="3551260" y="1744245"/>
            <a:ext cx="7666519" cy="3322158"/>
            <a:chOff x="3551260" y="1744245"/>
            <a:chExt cx="7666519" cy="3322158"/>
          </a:xfrm>
        </p:grpSpPr>
        <p:grpSp>
          <p:nvGrpSpPr>
            <p:cNvPr id="115" name="Group 114">
              <a:extLst>
                <a:ext uri="{FF2B5EF4-FFF2-40B4-BE49-F238E27FC236}">
                  <a16:creationId xmlns:a16="http://schemas.microsoft.com/office/drawing/2014/main" id="{D822F3F4-702C-49C3-8D06-CE20D575A6B1}"/>
                </a:ext>
              </a:extLst>
            </p:cNvPr>
            <p:cNvGrpSpPr/>
            <p:nvPr/>
          </p:nvGrpSpPr>
          <p:grpSpPr>
            <a:xfrm>
              <a:off x="3551260" y="1744245"/>
              <a:ext cx="2847567" cy="3322158"/>
              <a:chOff x="632989" y="1862399"/>
              <a:chExt cx="2194562" cy="2560320"/>
            </a:xfrm>
          </p:grpSpPr>
          <p:sp>
            <p:nvSpPr>
              <p:cNvPr id="116" name="Flowchart: Manual Operation 115">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17"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118" name="TextBox 117">
              <a:extLst>
                <a:ext uri="{FF2B5EF4-FFF2-40B4-BE49-F238E27FC236}">
                  <a16:creationId xmlns:a16="http://schemas.microsoft.com/office/drawing/2014/main" id="{354507D8-2A10-4B23-94A6-0401BDA1E526}"/>
                </a:ext>
              </a:extLst>
            </p:cNvPr>
            <p:cNvSpPr txBox="1"/>
            <p:nvPr/>
          </p:nvSpPr>
          <p:spPr>
            <a:xfrm>
              <a:off x="3551261" y="2957381"/>
              <a:ext cx="7666518" cy="707886"/>
            </a:xfrm>
            <a:prstGeom prst="rect">
              <a:avLst/>
            </a:prstGeom>
            <a:noFill/>
          </p:spPr>
          <p:txBody>
            <a:bodyPr wrap="square" rtlCol="0">
              <a:spAutoFit/>
            </a:bodyPr>
            <a:lstStyle/>
            <a:p>
              <a:r>
                <a:rPr lang="en-US" sz="4000" b="1" spc="600" dirty="0">
                  <a:solidFill>
                    <a:srgbClr val="FFFFFF"/>
                  </a:solidFill>
                  <a:latin typeface="Century Gothic" panose="020B0502020202020204" pitchFamily="34" charset="0"/>
                </a:rPr>
                <a:t>EXPLORE </a:t>
              </a:r>
              <a:r>
                <a:rPr lang="en-US" sz="4000" b="1" spc="600" dirty="0">
                  <a:solidFill>
                    <a:srgbClr val="7F7F7F"/>
                  </a:solidFill>
                  <a:latin typeface="Century Gothic" panose="020B0502020202020204" pitchFamily="34" charset="0"/>
                </a:rPr>
                <a:t>YOUR VALUES </a:t>
              </a:r>
            </a:p>
          </p:txBody>
        </p:sp>
        <p:sp>
          <p:nvSpPr>
            <p:cNvPr id="121" name="TextBox 120"/>
            <p:cNvSpPr txBox="1"/>
            <p:nvPr/>
          </p:nvSpPr>
          <p:spPr>
            <a:xfrm>
              <a:off x="6398828" y="3605827"/>
              <a:ext cx="3667438" cy="707886"/>
            </a:xfrm>
            <a:prstGeom prst="rect">
              <a:avLst/>
            </a:prstGeom>
            <a:noFill/>
          </p:spPr>
          <p:txBody>
            <a:bodyPr wrap="square" rtlCol="0">
              <a:spAutoFit/>
            </a:bodyPr>
            <a:lstStyle/>
            <a:p>
              <a:r>
                <a:rPr lang="en-US" sz="4000" i="1" dirty="0">
                  <a:solidFill>
                    <a:srgbClr val="88C040"/>
                  </a:solidFill>
                  <a:latin typeface="Calibri Light" panose="020F0302020204030204"/>
                </a:rPr>
                <a:t>Activity</a:t>
              </a:r>
            </a:p>
          </p:txBody>
        </p:sp>
      </p:grpSp>
      <p:grpSp>
        <p:nvGrpSpPr>
          <p:cNvPr id="59" name="Group 58"/>
          <p:cNvGrpSpPr/>
          <p:nvPr/>
        </p:nvGrpSpPr>
        <p:grpSpPr>
          <a:xfrm>
            <a:off x="-11011274" y="-75982"/>
            <a:ext cx="12324404" cy="6965115"/>
            <a:chOff x="-1961118" y="-52536"/>
            <a:chExt cx="12324404" cy="6965115"/>
          </a:xfrm>
        </p:grpSpPr>
        <p:grpSp>
          <p:nvGrpSpPr>
            <p:cNvPr id="60" name="Group 59"/>
            <p:cNvGrpSpPr/>
            <p:nvPr/>
          </p:nvGrpSpPr>
          <p:grpSpPr>
            <a:xfrm>
              <a:off x="-1961118" y="-52536"/>
              <a:ext cx="12324404" cy="6965115"/>
              <a:chOff x="-54893" y="-22056"/>
              <a:chExt cx="12324404" cy="6965115"/>
            </a:xfrm>
            <a:solidFill>
              <a:schemeClr val="accent1"/>
            </a:solidFill>
          </p:grpSpPr>
          <p:sp>
            <p:nvSpPr>
              <p:cNvPr id="62" name="Freeform 61">
                <a:extLst>
                  <a:ext uri="{FF2B5EF4-FFF2-40B4-BE49-F238E27FC236}">
                    <a16:creationId xmlns:a16="http://schemas.microsoft.com/office/drawing/2014/main" id="{18E347F1-6F98-418B-9E57-5D4E3D78093D}"/>
                  </a:ext>
                </a:extLst>
              </p:cNvPr>
              <p:cNvSpPr/>
              <p:nvPr/>
            </p:nvSpPr>
            <p:spPr>
              <a:xfrm>
                <a:off x="-54893" y="-22056"/>
                <a:ext cx="12324404" cy="6965115"/>
              </a:xfrm>
              <a:custGeom>
                <a:avLst/>
                <a:gdLst>
                  <a:gd name="connsiteX0" fmla="*/ 0 w 12324404"/>
                  <a:gd name="connsiteY0" fmla="*/ 0 h 6965115"/>
                  <a:gd name="connsiteX1" fmla="*/ 11461559 w 12324404"/>
                  <a:gd name="connsiteY1" fmla="*/ 0 h 6965115"/>
                  <a:gd name="connsiteX2" fmla="*/ 11461559 w 12324404"/>
                  <a:gd name="connsiteY2" fmla="*/ 5670398 h 6965115"/>
                  <a:gd name="connsiteX3" fmla="*/ 12177441 w 12324404"/>
                  <a:gd name="connsiteY3" fmla="*/ 5670398 h 6965115"/>
                  <a:gd name="connsiteX4" fmla="*/ 12324404 w 12324404"/>
                  <a:gd name="connsiteY4" fmla="*/ 5817361 h 6965115"/>
                  <a:gd name="connsiteX5" fmla="*/ 12324404 w 12324404"/>
                  <a:gd name="connsiteY5" fmla="*/ 6405195 h 6965115"/>
                  <a:gd name="connsiteX6" fmla="*/ 12177441 w 12324404"/>
                  <a:gd name="connsiteY6" fmla="*/ 6552158 h 6965115"/>
                  <a:gd name="connsiteX7" fmla="*/ 11461559 w 12324404"/>
                  <a:gd name="connsiteY7" fmla="*/ 6552158 h 6965115"/>
                  <a:gd name="connsiteX8" fmla="*/ 11461559 w 12324404"/>
                  <a:gd name="connsiteY8" fmla="*/ 6965115 h 6965115"/>
                  <a:gd name="connsiteX9" fmla="*/ 0 w 12324404"/>
                  <a:gd name="connsiteY9" fmla="*/ 6965115 h 696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24404" h="6965115">
                    <a:moveTo>
                      <a:pt x="0" y="0"/>
                    </a:moveTo>
                    <a:lnTo>
                      <a:pt x="11461559" y="0"/>
                    </a:lnTo>
                    <a:lnTo>
                      <a:pt x="11461559" y="5670398"/>
                    </a:lnTo>
                    <a:lnTo>
                      <a:pt x="12177441" y="5670398"/>
                    </a:lnTo>
                    <a:cubicBezTo>
                      <a:pt x="12258606" y="5670398"/>
                      <a:pt x="12324404" y="5736196"/>
                      <a:pt x="12324404" y="5817361"/>
                    </a:cubicBezTo>
                    <a:lnTo>
                      <a:pt x="12324404" y="6405195"/>
                    </a:lnTo>
                    <a:cubicBezTo>
                      <a:pt x="12324404" y="6486360"/>
                      <a:pt x="12258606" y="6552158"/>
                      <a:pt x="12177441" y="6552158"/>
                    </a:cubicBezTo>
                    <a:lnTo>
                      <a:pt x="11461559" y="6552158"/>
                    </a:lnTo>
                    <a:lnTo>
                      <a:pt x="11461559" y="6965115"/>
                    </a:lnTo>
                    <a:lnTo>
                      <a:pt x="0" y="6965115"/>
                    </a:lnTo>
                    <a:close/>
                  </a:path>
                </a:pathLst>
              </a:custGeom>
              <a:grpFill/>
              <a:ln w="12700" cap="flat" cmpd="sng" algn="ctr">
                <a:noFill/>
                <a:prstDash val="solid"/>
                <a:miter lim="800000"/>
              </a:ln>
              <a:effectLst>
                <a:outerShdw blurRad="50800" dist="38100" algn="l" rotWithShape="0">
                  <a:prstClr val="black">
                    <a:alpha val="40000"/>
                  </a:prstClr>
                </a:outerShdw>
              </a:effectLst>
            </p:spPr>
            <p:txBody>
              <a:bodyPr wrap="square" rtlCol="0" anchor="ctr">
                <a:noAutofit/>
              </a:bodyPr>
              <a:lstStyle/>
              <a:p>
                <a:pPr algn="ctr">
                  <a:defRPr/>
                </a:pPr>
                <a:endParaRPr lang="en-US" kern="0" dirty="0">
                  <a:solidFill>
                    <a:srgbClr val="FFFFFF"/>
                  </a:solidFill>
                </a:endParaRPr>
              </a:p>
            </p:txBody>
          </p:sp>
          <p:grpSp>
            <p:nvGrpSpPr>
              <p:cNvPr id="63" name="Group 62"/>
              <p:cNvGrpSpPr/>
              <p:nvPr/>
            </p:nvGrpSpPr>
            <p:grpSpPr>
              <a:xfrm>
                <a:off x="394970" y="2523623"/>
                <a:ext cx="5081730" cy="1729088"/>
                <a:chOff x="-4592355" y="1553746"/>
                <a:chExt cx="5036248" cy="1732381"/>
              </a:xfrm>
              <a:grpFill/>
            </p:grpSpPr>
            <p:sp>
              <p:nvSpPr>
                <p:cNvPr id="65" name="TextBox 64">
                  <a:extLst>
                    <a:ext uri="{FF2B5EF4-FFF2-40B4-BE49-F238E27FC236}">
                      <a16:creationId xmlns:a16="http://schemas.microsoft.com/office/drawing/2014/main" id="{2D6E3723-E1C7-404D-8940-A5F951B598F8}"/>
                    </a:ext>
                  </a:extLst>
                </p:cNvPr>
                <p:cNvSpPr txBox="1"/>
                <p:nvPr/>
              </p:nvSpPr>
              <p:spPr>
                <a:xfrm>
                  <a:off x="-3918001" y="1553746"/>
                  <a:ext cx="4331886" cy="1077218"/>
                </a:xfrm>
                <a:prstGeom prst="rect">
                  <a:avLst/>
                </a:prstGeom>
                <a:grpFill/>
              </p:spPr>
              <p:txBody>
                <a:bodyPr wrap="square" rtlCol="0">
                  <a:spAutoFit/>
                </a:bodyPr>
                <a:lstStyle/>
                <a:p>
                  <a:pPr algn="r"/>
                  <a:r>
                    <a:rPr lang="en-US" sz="3200" dirty="0">
                      <a:solidFill>
                        <a:srgbClr val="FFFFFF"/>
                      </a:solidFill>
                      <a:latin typeface="Calibri Light" panose="020F0302020204030204" pitchFamily="34" charset="0"/>
                      <a:cs typeface="Calibri Light" panose="020F0302020204030204" pitchFamily="34" charset="0"/>
                    </a:rPr>
                    <a:t>Identify a time in your life when you </a:t>
                  </a:r>
                </a:p>
              </p:txBody>
            </p:sp>
            <p:sp>
              <p:nvSpPr>
                <p:cNvPr id="66" name="TextBox 65">
                  <a:extLst>
                    <a:ext uri="{FF2B5EF4-FFF2-40B4-BE49-F238E27FC236}">
                      <a16:creationId xmlns:a16="http://schemas.microsoft.com/office/drawing/2014/main" id="{E742F038-7124-4F62-80E7-5DCD31A1CC93}"/>
                    </a:ext>
                  </a:extLst>
                </p:cNvPr>
                <p:cNvSpPr txBox="1"/>
                <p:nvPr/>
              </p:nvSpPr>
              <p:spPr>
                <a:xfrm>
                  <a:off x="-4592355" y="2573817"/>
                  <a:ext cx="5036248" cy="712310"/>
                </a:xfrm>
                <a:prstGeom prst="rect">
                  <a:avLst/>
                </a:prstGeom>
                <a:grpFill/>
              </p:spPr>
              <p:txBody>
                <a:bodyPr wrap="square" rtlCol="0">
                  <a:spAutoFit/>
                </a:bodyPr>
                <a:lstStyle/>
                <a:p>
                  <a:pPr algn="r"/>
                  <a:r>
                    <a:rPr lang="en-US" sz="4000" dirty="0">
                      <a:solidFill>
                        <a:srgbClr val="FFFFFF"/>
                      </a:solidFill>
                      <a:latin typeface="Century Gothic" panose="020B0502020202020204" pitchFamily="34" charset="0"/>
                    </a:rPr>
                    <a:t>FELT </a:t>
                  </a:r>
                  <a:r>
                    <a:rPr lang="en-US" sz="4000" b="1" dirty="0">
                      <a:solidFill>
                        <a:srgbClr val="FFFFFF"/>
                      </a:solidFill>
                      <a:latin typeface="Century Gothic" panose="020B0502020202020204" pitchFamily="34" charset="0"/>
                    </a:rPr>
                    <a:t>HAPPIEST</a:t>
                  </a:r>
                </a:p>
              </p:txBody>
            </p:sp>
          </p:grpSp>
          <p:sp>
            <p:nvSpPr>
              <p:cNvPr id="64" name="Rectangle 63"/>
              <p:cNvSpPr/>
              <p:nvPr/>
            </p:nvSpPr>
            <p:spPr>
              <a:xfrm>
                <a:off x="11504428" y="5706896"/>
                <a:ext cx="687572" cy="80023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3F3F3"/>
                    </a:solidFill>
                    <a:latin typeface="Century Gothic" panose="020B0502020202020204" pitchFamily="34" charset="0"/>
                  </a:rPr>
                  <a:t>1</a:t>
                </a:r>
              </a:p>
            </p:txBody>
          </p:sp>
        </p:grpSp>
        <p:pic>
          <p:nvPicPr>
            <p:cNvPr id="61" name="Picture 6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27048" y="-52536"/>
              <a:ext cx="5276515" cy="6965115"/>
            </a:xfrm>
            <a:prstGeom prst="rect">
              <a:avLst/>
            </a:prstGeom>
          </p:spPr>
        </p:pic>
      </p:grpSp>
      <p:grpSp>
        <p:nvGrpSpPr>
          <p:cNvPr id="67" name="Group 66"/>
          <p:cNvGrpSpPr/>
          <p:nvPr/>
        </p:nvGrpSpPr>
        <p:grpSpPr>
          <a:xfrm>
            <a:off x="-11011274" y="-75982"/>
            <a:ext cx="12324404" cy="6965114"/>
            <a:chOff x="-1961118" y="-52536"/>
            <a:chExt cx="12324404" cy="6965114"/>
          </a:xfrm>
        </p:grpSpPr>
        <p:sp>
          <p:nvSpPr>
            <p:cNvPr id="68" name="Freeform 67"/>
            <p:cNvSpPr/>
            <p:nvPr/>
          </p:nvSpPr>
          <p:spPr>
            <a:xfrm>
              <a:off x="-1961118" y="-52536"/>
              <a:ext cx="12324404" cy="6965114"/>
            </a:xfrm>
            <a:custGeom>
              <a:avLst/>
              <a:gdLst>
                <a:gd name="connsiteX0" fmla="*/ 0 w 12324404"/>
                <a:gd name="connsiteY0" fmla="*/ 0 h 6965114"/>
                <a:gd name="connsiteX1" fmla="*/ 11481810 w 12324404"/>
                <a:gd name="connsiteY1" fmla="*/ 0 h 6965114"/>
                <a:gd name="connsiteX2" fmla="*/ 11481810 w 12324404"/>
                <a:gd name="connsiteY2" fmla="*/ 4682408 h 6965114"/>
                <a:gd name="connsiteX3" fmla="*/ 12176722 w 12324404"/>
                <a:gd name="connsiteY3" fmla="*/ 4682408 h 6965114"/>
                <a:gd name="connsiteX4" fmla="*/ 12324404 w 12324404"/>
                <a:gd name="connsiteY4" fmla="*/ 4830090 h 6965114"/>
                <a:gd name="connsiteX5" fmla="*/ 12324404 w 12324404"/>
                <a:gd name="connsiteY5" fmla="*/ 5420800 h 6965114"/>
                <a:gd name="connsiteX6" fmla="*/ 12176722 w 12324404"/>
                <a:gd name="connsiteY6" fmla="*/ 5568482 h 6965114"/>
                <a:gd name="connsiteX7" fmla="*/ 11481810 w 12324404"/>
                <a:gd name="connsiteY7" fmla="*/ 5568482 h 6965114"/>
                <a:gd name="connsiteX8" fmla="*/ 11481810 w 12324404"/>
                <a:gd name="connsiteY8" fmla="*/ 6965114 h 6965114"/>
                <a:gd name="connsiteX9" fmla="*/ 0 w 12324404"/>
                <a:gd name="connsiteY9" fmla="*/ 6965114 h 696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24404" h="6965114">
                  <a:moveTo>
                    <a:pt x="0" y="0"/>
                  </a:moveTo>
                  <a:lnTo>
                    <a:pt x="11481810" y="0"/>
                  </a:lnTo>
                  <a:lnTo>
                    <a:pt x="11481810" y="4682408"/>
                  </a:lnTo>
                  <a:lnTo>
                    <a:pt x="12176722" y="4682408"/>
                  </a:lnTo>
                  <a:cubicBezTo>
                    <a:pt x="12258285" y="4682408"/>
                    <a:pt x="12324404" y="4748527"/>
                    <a:pt x="12324404" y="4830090"/>
                  </a:cubicBezTo>
                  <a:lnTo>
                    <a:pt x="12324404" y="5420800"/>
                  </a:lnTo>
                  <a:cubicBezTo>
                    <a:pt x="12324404" y="5502363"/>
                    <a:pt x="12258285" y="5568482"/>
                    <a:pt x="12176722" y="5568482"/>
                  </a:cubicBezTo>
                  <a:lnTo>
                    <a:pt x="11481810" y="5568482"/>
                  </a:lnTo>
                  <a:lnTo>
                    <a:pt x="11481810" y="6965114"/>
                  </a:lnTo>
                  <a:lnTo>
                    <a:pt x="0" y="6965114"/>
                  </a:lnTo>
                  <a:close/>
                </a:path>
              </a:pathLst>
            </a:custGeom>
            <a:solidFill>
              <a:schemeClr val="accent3"/>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nvGrpSpPr>
            <p:cNvPr id="69" name="Group 68"/>
            <p:cNvGrpSpPr/>
            <p:nvPr/>
          </p:nvGrpSpPr>
          <p:grpSpPr>
            <a:xfrm>
              <a:off x="-1511255" y="1578745"/>
              <a:ext cx="5081730" cy="3182743"/>
              <a:chOff x="-4592355" y="637604"/>
              <a:chExt cx="5036248" cy="3188805"/>
            </a:xfrm>
            <a:noFill/>
          </p:grpSpPr>
          <p:sp>
            <p:nvSpPr>
              <p:cNvPr id="72" name="TextBox 71">
                <a:extLst>
                  <a:ext uri="{FF2B5EF4-FFF2-40B4-BE49-F238E27FC236}">
                    <a16:creationId xmlns:a16="http://schemas.microsoft.com/office/drawing/2014/main" id="{2D6E3723-E1C7-404D-8940-A5F951B598F8}"/>
                  </a:ext>
                </a:extLst>
              </p:cNvPr>
              <p:cNvSpPr txBox="1"/>
              <p:nvPr/>
            </p:nvSpPr>
            <p:spPr>
              <a:xfrm>
                <a:off x="-3918001" y="637604"/>
                <a:ext cx="4331886" cy="2559410"/>
              </a:xfrm>
              <a:prstGeom prst="rect">
                <a:avLst/>
              </a:prstGeom>
              <a:grpFill/>
              <a:ln>
                <a:noFill/>
              </a:ln>
            </p:spPr>
            <p:txBody>
              <a:bodyPr wrap="square" rtlCol="0">
                <a:spAutoFit/>
              </a:bodyPr>
              <a:lstStyle/>
              <a:p>
                <a:pPr algn="r"/>
                <a:r>
                  <a:rPr lang="en-US" sz="3200" dirty="0">
                    <a:solidFill>
                      <a:srgbClr val="FFFFFF"/>
                    </a:solidFill>
                    <a:latin typeface="Calibri Light" panose="020F0302020204030204" pitchFamily="34" charset="0"/>
                    <a:cs typeface="Calibri Light" panose="020F0302020204030204" pitchFamily="34" charset="0"/>
                  </a:rPr>
                  <a:t>Identify a time in your life when you made a difficult decision, but knew with all certainty that it was the </a:t>
                </a:r>
              </a:p>
            </p:txBody>
          </p:sp>
          <p:sp>
            <p:nvSpPr>
              <p:cNvPr id="73" name="TextBox 72">
                <a:extLst>
                  <a:ext uri="{FF2B5EF4-FFF2-40B4-BE49-F238E27FC236}">
                    <a16:creationId xmlns:a16="http://schemas.microsoft.com/office/drawing/2014/main" id="{E742F038-7124-4F62-80E7-5DCD31A1CC93}"/>
                  </a:ext>
                </a:extLst>
              </p:cNvPr>
              <p:cNvSpPr txBox="1"/>
              <p:nvPr/>
            </p:nvSpPr>
            <p:spPr>
              <a:xfrm>
                <a:off x="-4592355" y="3114100"/>
                <a:ext cx="5036248" cy="712309"/>
              </a:xfrm>
              <a:prstGeom prst="rect">
                <a:avLst/>
              </a:prstGeom>
              <a:grpFill/>
              <a:ln>
                <a:noFill/>
              </a:ln>
            </p:spPr>
            <p:txBody>
              <a:bodyPr wrap="square" rtlCol="0">
                <a:spAutoFit/>
              </a:bodyPr>
              <a:lstStyle/>
              <a:p>
                <a:pPr algn="r"/>
                <a:r>
                  <a:rPr lang="en-US" sz="4000" dirty="0">
                    <a:solidFill>
                      <a:srgbClr val="FFFFFF"/>
                    </a:solidFill>
                    <a:latin typeface="Century Gothic" panose="020B0502020202020204" pitchFamily="34" charset="0"/>
                  </a:rPr>
                  <a:t>RIGHT </a:t>
                </a:r>
                <a:r>
                  <a:rPr lang="en-US" sz="4000" b="1" dirty="0">
                    <a:solidFill>
                      <a:srgbClr val="FFFFFF"/>
                    </a:solidFill>
                    <a:latin typeface="Century Gothic" panose="020B0502020202020204" pitchFamily="34" charset="0"/>
                  </a:rPr>
                  <a:t>DECISION</a:t>
                </a:r>
              </a:p>
            </p:txBody>
          </p:sp>
        </p:grpSp>
        <p:sp>
          <p:nvSpPr>
            <p:cNvPr id="70" name="Rectangle 69"/>
            <p:cNvSpPr/>
            <p:nvPr/>
          </p:nvSpPr>
          <p:spPr>
            <a:xfrm>
              <a:off x="9598203" y="4657843"/>
              <a:ext cx="687572" cy="8002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3F3F3"/>
                  </a:solidFill>
                  <a:latin typeface="Century Gothic" panose="020B0502020202020204" pitchFamily="34" charset="0"/>
                </a:rPr>
                <a:t>2</a:t>
              </a:r>
            </a:p>
          </p:txBody>
        </p:sp>
        <p:pic>
          <p:nvPicPr>
            <p:cNvPr id="71" name="Picture 7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27049" y="-52535"/>
              <a:ext cx="5276514" cy="6962622"/>
            </a:xfrm>
            <a:prstGeom prst="rect">
              <a:avLst/>
            </a:prstGeom>
          </p:spPr>
        </p:pic>
      </p:grpSp>
      <p:grpSp>
        <p:nvGrpSpPr>
          <p:cNvPr id="74" name="Group 73"/>
          <p:cNvGrpSpPr/>
          <p:nvPr/>
        </p:nvGrpSpPr>
        <p:grpSpPr>
          <a:xfrm>
            <a:off x="-11011274" y="-75983"/>
            <a:ext cx="12324404" cy="6965115"/>
            <a:chOff x="-1961118" y="-52537"/>
            <a:chExt cx="12324404" cy="6965115"/>
          </a:xfrm>
        </p:grpSpPr>
        <p:sp>
          <p:nvSpPr>
            <p:cNvPr id="75" name="Freeform 74"/>
            <p:cNvSpPr/>
            <p:nvPr/>
          </p:nvSpPr>
          <p:spPr>
            <a:xfrm>
              <a:off x="-1961118" y="-52536"/>
              <a:ext cx="12324404" cy="6965114"/>
            </a:xfrm>
            <a:custGeom>
              <a:avLst/>
              <a:gdLst>
                <a:gd name="connsiteX0" fmla="*/ 0 w 12324404"/>
                <a:gd name="connsiteY0" fmla="*/ 0 h 6965114"/>
                <a:gd name="connsiteX1" fmla="*/ 11481810 w 12324404"/>
                <a:gd name="connsiteY1" fmla="*/ 0 h 6965114"/>
                <a:gd name="connsiteX2" fmla="*/ 11481810 w 12324404"/>
                <a:gd name="connsiteY2" fmla="*/ 3663835 h 6965114"/>
                <a:gd name="connsiteX3" fmla="*/ 12176722 w 12324404"/>
                <a:gd name="connsiteY3" fmla="*/ 3663835 h 6965114"/>
                <a:gd name="connsiteX4" fmla="*/ 12324404 w 12324404"/>
                <a:gd name="connsiteY4" fmla="*/ 3811517 h 6965114"/>
                <a:gd name="connsiteX5" fmla="*/ 12324404 w 12324404"/>
                <a:gd name="connsiteY5" fmla="*/ 4402227 h 6965114"/>
                <a:gd name="connsiteX6" fmla="*/ 12176722 w 12324404"/>
                <a:gd name="connsiteY6" fmla="*/ 4549909 h 6965114"/>
                <a:gd name="connsiteX7" fmla="*/ 11481810 w 12324404"/>
                <a:gd name="connsiteY7" fmla="*/ 4549909 h 6965114"/>
                <a:gd name="connsiteX8" fmla="*/ 11481810 w 12324404"/>
                <a:gd name="connsiteY8" fmla="*/ 6965114 h 6965114"/>
                <a:gd name="connsiteX9" fmla="*/ 0 w 12324404"/>
                <a:gd name="connsiteY9" fmla="*/ 6965114 h 696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24404" h="6965114">
                  <a:moveTo>
                    <a:pt x="0" y="0"/>
                  </a:moveTo>
                  <a:lnTo>
                    <a:pt x="11481810" y="0"/>
                  </a:lnTo>
                  <a:lnTo>
                    <a:pt x="11481810" y="3663835"/>
                  </a:lnTo>
                  <a:lnTo>
                    <a:pt x="12176722" y="3663835"/>
                  </a:lnTo>
                  <a:cubicBezTo>
                    <a:pt x="12258285" y="3663835"/>
                    <a:pt x="12324404" y="3729954"/>
                    <a:pt x="12324404" y="3811517"/>
                  </a:cubicBezTo>
                  <a:lnTo>
                    <a:pt x="12324404" y="4402227"/>
                  </a:lnTo>
                  <a:cubicBezTo>
                    <a:pt x="12324404" y="4483790"/>
                    <a:pt x="12258285" y="4549909"/>
                    <a:pt x="12176722" y="4549909"/>
                  </a:cubicBezTo>
                  <a:lnTo>
                    <a:pt x="11481810" y="4549909"/>
                  </a:lnTo>
                  <a:lnTo>
                    <a:pt x="11481810" y="6965114"/>
                  </a:lnTo>
                  <a:lnTo>
                    <a:pt x="0" y="6965114"/>
                  </a:lnTo>
                  <a:close/>
                </a:path>
              </a:pathLst>
            </a:custGeom>
            <a:solidFill>
              <a:schemeClr val="accent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nvGrpSpPr>
            <p:cNvPr id="76" name="Group 75"/>
            <p:cNvGrpSpPr/>
            <p:nvPr/>
          </p:nvGrpSpPr>
          <p:grpSpPr>
            <a:xfrm>
              <a:off x="-1511255" y="2273230"/>
              <a:ext cx="5081730" cy="1782197"/>
              <a:chOff x="-4592355" y="1333409"/>
              <a:chExt cx="5036248" cy="1785597"/>
            </a:xfrm>
            <a:noFill/>
          </p:grpSpPr>
          <p:sp>
            <p:nvSpPr>
              <p:cNvPr id="80" name="TextBox 79">
                <a:extLst>
                  <a:ext uri="{FF2B5EF4-FFF2-40B4-BE49-F238E27FC236}">
                    <a16:creationId xmlns:a16="http://schemas.microsoft.com/office/drawing/2014/main" id="{2D6E3723-E1C7-404D-8940-A5F951B598F8}"/>
                  </a:ext>
                </a:extLst>
              </p:cNvPr>
              <p:cNvSpPr txBox="1"/>
              <p:nvPr/>
            </p:nvSpPr>
            <p:spPr>
              <a:xfrm>
                <a:off x="-3918001" y="1333409"/>
                <a:ext cx="4331886" cy="1079270"/>
              </a:xfrm>
              <a:prstGeom prst="rect">
                <a:avLst/>
              </a:prstGeom>
              <a:grpFill/>
              <a:ln>
                <a:noFill/>
              </a:ln>
            </p:spPr>
            <p:txBody>
              <a:bodyPr wrap="square" rtlCol="0">
                <a:spAutoFit/>
              </a:bodyPr>
              <a:lstStyle/>
              <a:p>
                <a:pPr algn="r"/>
                <a:r>
                  <a:rPr lang="en-US" sz="3200" dirty="0">
                    <a:solidFill>
                      <a:srgbClr val="FFFFFF"/>
                    </a:solidFill>
                    <a:latin typeface="Calibri Light" panose="020F0302020204030204" pitchFamily="34" charset="0"/>
                    <a:cs typeface="Calibri Light" panose="020F0302020204030204" pitchFamily="34" charset="0"/>
                  </a:rPr>
                  <a:t>Identify a time in your life when you felt</a:t>
                </a:r>
              </a:p>
            </p:txBody>
          </p:sp>
          <p:sp>
            <p:nvSpPr>
              <p:cNvPr id="82" name="TextBox 81">
                <a:extLst>
                  <a:ext uri="{FF2B5EF4-FFF2-40B4-BE49-F238E27FC236}">
                    <a16:creationId xmlns:a16="http://schemas.microsoft.com/office/drawing/2014/main" id="{E742F038-7124-4F62-80E7-5DCD31A1CC93}"/>
                  </a:ext>
                </a:extLst>
              </p:cNvPr>
              <p:cNvSpPr txBox="1"/>
              <p:nvPr/>
            </p:nvSpPr>
            <p:spPr>
              <a:xfrm>
                <a:off x="-4592355" y="2406697"/>
                <a:ext cx="5036248" cy="712309"/>
              </a:xfrm>
              <a:prstGeom prst="rect">
                <a:avLst/>
              </a:prstGeom>
              <a:grpFill/>
              <a:ln>
                <a:noFill/>
              </a:ln>
            </p:spPr>
            <p:txBody>
              <a:bodyPr wrap="square" rtlCol="0">
                <a:spAutoFit/>
              </a:bodyPr>
              <a:lstStyle/>
              <a:p>
                <a:pPr algn="r"/>
                <a:r>
                  <a:rPr lang="en-US" sz="4000" dirty="0">
                    <a:solidFill>
                      <a:srgbClr val="FFFFFF"/>
                    </a:solidFill>
                    <a:latin typeface="Century Gothic" panose="020B0502020202020204" pitchFamily="34" charset="0"/>
                  </a:rPr>
                  <a:t>MOST </a:t>
                </a:r>
                <a:r>
                  <a:rPr lang="en-US" sz="4000" b="1" dirty="0">
                    <a:solidFill>
                      <a:srgbClr val="FFFFFF"/>
                    </a:solidFill>
                    <a:latin typeface="Century Gothic" panose="020B0502020202020204" pitchFamily="34" charset="0"/>
                  </a:rPr>
                  <a:t>SUCCESSFUL</a:t>
                </a:r>
              </a:p>
            </p:txBody>
          </p:sp>
        </p:grpSp>
        <p:pic>
          <p:nvPicPr>
            <p:cNvPr id="77" name="Picture 7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27049" y="-52535"/>
              <a:ext cx="5276514" cy="6962622"/>
            </a:xfrm>
            <a:prstGeom prst="rect">
              <a:avLst/>
            </a:prstGeom>
          </p:spPr>
        </p:pic>
        <p:sp>
          <p:nvSpPr>
            <p:cNvPr id="78" name="Rectangle 77"/>
            <p:cNvSpPr/>
            <p:nvPr/>
          </p:nvSpPr>
          <p:spPr>
            <a:xfrm>
              <a:off x="9598203" y="3639270"/>
              <a:ext cx="687572" cy="8002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3F3F3"/>
                  </a:solidFill>
                  <a:latin typeface="Century Gothic" panose="020B0502020202020204" pitchFamily="34" charset="0"/>
                </a:rPr>
                <a:t>3</a:t>
              </a:r>
            </a:p>
          </p:txBody>
        </p:sp>
        <p:pic>
          <p:nvPicPr>
            <p:cNvPr id="79" name="Picture 7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727049" y="-52537"/>
              <a:ext cx="5276514" cy="6962624"/>
            </a:xfrm>
            <a:prstGeom prst="rect">
              <a:avLst/>
            </a:prstGeom>
          </p:spPr>
        </p:pic>
      </p:grpSp>
      <p:grpSp>
        <p:nvGrpSpPr>
          <p:cNvPr id="83" name="Group 82"/>
          <p:cNvGrpSpPr/>
          <p:nvPr/>
        </p:nvGrpSpPr>
        <p:grpSpPr>
          <a:xfrm>
            <a:off x="-11011274" y="-75983"/>
            <a:ext cx="12324404" cy="6962628"/>
            <a:chOff x="-1961118" y="-52537"/>
            <a:chExt cx="12324404" cy="6962628"/>
          </a:xfrm>
        </p:grpSpPr>
        <p:sp>
          <p:nvSpPr>
            <p:cNvPr id="84" name="Freeform 83"/>
            <p:cNvSpPr/>
            <p:nvPr/>
          </p:nvSpPr>
          <p:spPr>
            <a:xfrm>
              <a:off x="-1961118" y="-52537"/>
              <a:ext cx="12324404" cy="6962624"/>
            </a:xfrm>
            <a:custGeom>
              <a:avLst/>
              <a:gdLst>
                <a:gd name="connsiteX0" fmla="*/ 0 w 12324404"/>
                <a:gd name="connsiteY0" fmla="*/ 0 h 6962624"/>
                <a:gd name="connsiteX1" fmla="*/ 11481810 w 12324404"/>
                <a:gd name="connsiteY1" fmla="*/ 0 h 6962624"/>
                <a:gd name="connsiteX2" fmla="*/ 11481810 w 12324404"/>
                <a:gd name="connsiteY2" fmla="*/ 2676801 h 6962624"/>
                <a:gd name="connsiteX3" fmla="*/ 12177807 w 12324404"/>
                <a:gd name="connsiteY3" fmla="*/ 2676801 h 6962624"/>
                <a:gd name="connsiteX4" fmla="*/ 12324404 w 12324404"/>
                <a:gd name="connsiteY4" fmla="*/ 2823398 h 6962624"/>
                <a:gd name="connsiteX5" fmla="*/ 12324404 w 12324404"/>
                <a:gd name="connsiteY5" fmla="*/ 3409771 h 6962624"/>
                <a:gd name="connsiteX6" fmla="*/ 12177807 w 12324404"/>
                <a:gd name="connsiteY6" fmla="*/ 3556368 h 6962624"/>
                <a:gd name="connsiteX7" fmla="*/ 11481810 w 12324404"/>
                <a:gd name="connsiteY7" fmla="*/ 3556368 h 6962624"/>
                <a:gd name="connsiteX8" fmla="*/ 11481810 w 12324404"/>
                <a:gd name="connsiteY8" fmla="*/ 6962624 h 6962624"/>
                <a:gd name="connsiteX9" fmla="*/ 0 w 12324404"/>
                <a:gd name="connsiteY9" fmla="*/ 6962624 h 6962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24404" h="6962624">
                  <a:moveTo>
                    <a:pt x="0" y="0"/>
                  </a:moveTo>
                  <a:lnTo>
                    <a:pt x="11481810" y="0"/>
                  </a:lnTo>
                  <a:lnTo>
                    <a:pt x="11481810" y="2676801"/>
                  </a:lnTo>
                  <a:lnTo>
                    <a:pt x="12177807" y="2676801"/>
                  </a:lnTo>
                  <a:cubicBezTo>
                    <a:pt x="12258770" y="2676801"/>
                    <a:pt x="12324404" y="2742435"/>
                    <a:pt x="12324404" y="2823398"/>
                  </a:cubicBezTo>
                  <a:lnTo>
                    <a:pt x="12324404" y="3409771"/>
                  </a:lnTo>
                  <a:cubicBezTo>
                    <a:pt x="12324404" y="3490734"/>
                    <a:pt x="12258770" y="3556368"/>
                    <a:pt x="12177807" y="3556368"/>
                  </a:cubicBezTo>
                  <a:lnTo>
                    <a:pt x="11481810" y="3556368"/>
                  </a:lnTo>
                  <a:lnTo>
                    <a:pt x="11481810" y="6962624"/>
                  </a:lnTo>
                  <a:lnTo>
                    <a:pt x="0" y="6962624"/>
                  </a:lnTo>
                  <a:close/>
                </a:path>
              </a:pathLst>
            </a:custGeom>
            <a:solidFill>
              <a:schemeClr val="accent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nvGrpSpPr>
            <p:cNvPr id="85" name="Group 84"/>
            <p:cNvGrpSpPr/>
            <p:nvPr/>
          </p:nvGrpSpPr>
          <p:grpSpPr>
            <a:xfrm>
              <a:off x="-1511255" y="2273230"/>
              <a:ext cx="5081730" cy="2394684"/>
              <a:chOff x="-4592355" y="1333409"/>
              <a:chExt cx="5036248" cy="2399252"/>
            </a:xfrm>
            <a:noFill/>
          </p:grpSpPr>
          <p:sp>
            <p:nvSpPr>
              <p:cNvPr id="88" name="TextBox 87">
                <a:extLst>
                  <a:ext uri="{FF2B5EF4-FFF2-40B4-BE49-F238E27FC236}">
                    <a16:creationId xmlns:a16="http://schemas.microsoft.com/office/drawing/2014/main" id="{2D6E3723-E1C7-404D-8940-A5F951B598F8}"/>
                  </a:ext>
                </a:extLst>
              </p:cNvPr>
              <p:cNvSpPr txBox="1"/>
              <p:nvPr/>
            </p:nvSpPr>
            <p:spPr>
              <a:xfrm>
                <a:off x="-3918001" y="1333409"/>
                <a:ext cx="4331886" cy="1079270"/>
              </a:xfrm>
              <a:prstGeom prst="rect">
                <a:avLst/>
              </a:prstGeom>
              <a:grpFill/>
              <a:ln>
                <a:noFill/>
              </a:ln>
            </p:spPr>
            <p:txBody>
              <a:bodyPr wrap="square" rtlCol="0">
                <a:spAutoFit/>
              </a:bodyPr>
              <a:lstStyle/>
              <a:p>
                <a:pPr algn="r"/>
                <a:r>
                  <a:rPr lang="en-US" sz="3200" dirty="0">
                    <a:solidFill>
                      <a:srgbClr val="FFFFFF"/>
                    </a:solidFill>
                    <a:latin typeface="Calibri Light" panose="020F0302020204030204" pitchFamily="34" charset="0"/>
                    <a:cs typeface="Calibri Light" panose="020F0302020204030204" pitchFamily="34" charset="0"/>
                  </a:rPr>
                  <a:t>Identify a time in your life when you felt</a:t>
                </a:r>
              </a:p>
            </p:txBody>
          </p:sp>
          <p:sp>
            <p:nvSpPr>
              <p:cNvPr id="89" name="TextBox 88">
                <a:extLst>
                  <a:ext uri="{FF2B5EF4-FFF2-40B4-BE49-F238E27FC236}">
                    <a16:creationId xmlns:a16="http://schemas.microsoft.com/office/drawing/2014/main" id="{E742F038-7124-4F62-80E7-5DCD31A1CC93}"/>
                  </a:ext>
                </a:extLst>
              </p:cNvPr>
              <p:cNvSpPr txBox="1"/>
              <p:nvPr/>
            </p:nvSpPr>
            <p:spPr>
              <a:xfrm>
                <a:off x="-4592355" y="2406697"/>
                <a:ext cx="5036248" cy="1325964"/>
              </a:xfrm>
              <a:prstGeom prst="rect">
                <a:avLst/>
              </a:prstGeom>
              <a:grpFill/>
              <a:ln>
                <a:noFill/>
              </a:ln>
            </p:spPr>
            <p:txBody>
              <a:bodyPr wrap="square" rtlCol="0">
                <a:spAutoFit/>
              </a:bodyPr>
              <a:lstStyle/>
              <a:p>
                <a:pPr algn="r"/>
                <a:r>
                  <a:rPr lang="en-US" sz="4000" dirty="0">
                    <a:solidFill>
                      <a:srgbClr val="FFFFFF"/>
                    </a:solidFill>
                    <a:latin typeface="Century Gothic" panose="020B0502020202020204" pitchFamily="34" charset="0"/>
                  </a:rPr>
                  <a:t>PEACEFUL &amp; </a:t>
                </a:r>
                <a:r>
                  <a:rPr lang="en-US" sz="4000" b="1" dirty="0">
                    <a:solidFill>
                      <a:srgbClr val="FFFFFF"/>
                    </a:solidFill>
                    <a:latin typeface="Century Gothic" panose="020B0502020202020204" pitchFamily="34" charset="0"/>
                  </a:rPr>
                  <a:t>SATISFIED</a:t>
                </a:r>
              </a:p>
            </p:txBody>
          </p:sp>
        </p:grpSp>
        <p:sp>
          <p:nvSpPr>
            <p:cNvPr id="86" name="Rectangle 85"/>
            <p:cNvSpPr/>
            <p:nvPr/>
          </p:nvSpPr>
          <p:spPr>
            <a:xfrm>
              <a:off x="9598203" y="2661074"/>
              <a:ext cx="687572" cy="8002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3F3F3"/>
                  </a:solidFill>
                  <a:latin typeface="Century Gothic" panose="020B0502020202020204" pitchFamily="34" charset="0"/>
                </a:rPr>
                <a:t>4</a:t>
              </a:r>
            </a:p>
          </p:txBody>
        </p:sp>
        <p:pic>
          <p:nvPicPr>
            <p:cNvPr id="87" name="Picture 8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727050" y="-52533"/>
              <a:ext cx="5276514" cy="6962624"/>
            </a:xfrm>
            <a:prstGeom prst="rect">
              <a:avLst/>
            </a:prstGeom>
          </p:spPr>
        </p:pic>
      </p:grpSp>
      <p:grpSp>
        <p:nvGrpSpPr>
          <p:cNvPr id="90" name="Group 89"/>
          <p:cNvGrpSpPr/>
          <p:nvPr/>
        </p:nvGrpSpPr>
        <p:grpSpPr>
          <a:xfrm>
            <a:off x="-11011274" y="-75987"/>
            <a:ext cx="12324404" cy="6962628"/>
            <a:chOff x="-1961118" y="-52541"/>
            <a:chExt cx="12324404" cy="6962628"/>
          </a:xfrm>
        </p:grpSpPr>
        <p:sp>
          <p:nvSpPr>
            <p:cNvPr id="91" name="Freeform 90"/>
            <p:cNvSpPr/>
            <p:nvPr/>
          </p:nvSpPr>
          <p:spPr>
            <a:xfrm>
              <a:off x="-1961118" y="-52537"/>
              <a:ext cx="12324404" cy="6962624"/>
            </a:xfrm>
            <a:custGeom>
              <a:avLst/>
              <a:gdLst>
                <a:gd name="connsiteX0" fmla="*/ 0 w 12324404"/>
                <a:gd name="connsiteY0" fmla="*/ 0 h 6962624"/>
                <a:gd name="connsiteX1" fmla="*/ 11481810 w 12324404"/>
                <a:gd name="connsiteY1" fmla="*/ 0 h 6962624"/>
                <a:gd name="connsiteX2" fmla="*/ 11481810 w 12324404"/>
                <a:gd name="connsiteY2" fmla="*/ 1685113 h 6962624"/>
                <a:gd name="connsiteX3" fmla="*/ 12177807 w 12324404"/>
                <a:gd name="connsiteY3" fmla="*/ 1685113 h 6962624"/>
                <a:gd name="connsiteX4" fmla="*/ 12324404 w 12324404"/>
                <a:gd name="connsiteY4" fmla="*/ 1831710 h 6962624"/>
                <a:gd name="connsiteX5" fmla="*/ 12324404 w 12324404"/>
                <a:gd name="connsiteY5" fmla="*/ 2418083 h 6962624"/>
                <a:gd name="connsiteX6" fmla="*/ 12177807 w 12324404"/>
                <a:gd name="connsiteY6" fmla="*/ 2564680 h 6962624"/>
                <a:gd name="connsiteX7" fmla="*/ 11481810 w 12324404"/>
                <a:gd name="connsiteY7" fmla="*/ 2564680 h 6962624"/>
                <a:gd name="connsiteX8" fmla="*/ 11481810 w 12324404"/>
                <a:gd name="connsiteY8" fmla="*/ 6962624 h 6962624"/>
                <a:gd name="connsiteX9" fmla="*/ 0 w 12324404"/>
                <a:gd name="connsiteY9" fmla="*/ 6962624 h 6962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24404" h="6962624">
                  <a:moveTo>
                    <a:pt x="0" y="0"/>
                  </a:moveTo>
                  <a:lnTo>
                    <a:pt x="11481810" y="0"/>
                  </a:lnTo>
                  <a:lnTo>
                    <a:pt x="11481810" y="1685113"/>
                  </a:lnTo>
                  <a:lnTo>
                    <a:pt x="12177807" y="1685113"/>
                  </a:lnTo>
                  <a:cubicBezTo>
                    <a:pt x="12258770" y="1685113"/>
                    <a:pt x="12324404" y="1750747"/>
                    <a:pt x="12324404" y="1831710"/>
                  </a:cubicBezTo>
                  <a:lnTo>
                    <a:pt x="12324404" y="2418083"/>
                  </a:lnTo>
                  <a:cubicBezTo>
                    <a:pt x="12324404" y="2499046"/>
                    <a:pt x="12258770" y="2564680"/>
                    <a:pt x="12177807" y="2564680"/>
                  </a:cubicBezTo>
                  <a:lnTo>
                    <a:pt x="11481810" y="2564680"/>
                  </a:lnTo>
                  <a:lnTo>
                    <a:pt x="11481810" y="6962624"/>
                  </a:lnTo>
                  <a:lnTo>
                    <a:pt x="0" y="6962624"/>
                  </a:lnTo>
                  <a:close/>
                </a:path>
              </a:pathLst>
            </a:custGeom>
            <a:solidFill>
              <a:schemeClr val="accent5"/>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nvGrpSpPr>
            <p:cNvPr id="92" name="Group 91"/>
            <p:cNvGrpSpPr/>
            <p:nvPr/>
          </p:nvGrpSpPr>
          <p:grpSpPr>
            <a:xfrm>
              <a:off x="-1511255" y="1241862"/>
              <a:ext cx="5081730" cy="4425521"/>
              <a:chOff x="-4592355" y="1333409"/>
              <a:chExt cx="5036248" cy="4433956"/>
            </a:xfrm>
            <a:noFill/>
          </p:grpSpPr>
          <p:sp>
            <p:nvSpPr>
              <p:cNvPr id="95" name="TextBox 94">
                <a:extLst>
                  <a:ext uri="{FF2B5EF4-FFF2-40B4-BE49-F238E27FC236}">
                    <a16:creationId xmlns:a16="http://schemas.microsoft.com/office/drawing/2014/main" id="{2D6E3723-E1C7-404D-8940-A5F951B598F8}"/>
                  </a:ext>
                </a:extLst>
              </p:cNvPr>
              <p:cNvSpPr txBox="1"/>
              <p:nvPr/>
            </p:nvSpPr>
            <p:spPr>
              <a:xfrm>
                <a:off x="-3918001" y="1333409"/>
                <a:ext cx="4331886" cy="3176142"/>
              </a:xfrm>
              <a:prstGeom prst="rect">
                <a:avLst/>
              </a:prstGeom>
              <a:grpFill/>
              <a:ln>
                <a:noFill/>
              </a:ln>
            </p:spPr>
            <p:txBody>
              <a:bodyPr wrap="square" rtlCol="0">
                <a:spAutoFit/>
              </a:bodyPr>
              <a:lstStyle/>
              <a:p>
                <a:pPr algn="r"/>
                <a:r>
                  <a:rPr lang="en-US" sz="3200" dirty="0">
                    <a:solidFill>
                      <a:srgbClr val="FFFFFF"/>
                    </a:solidFill>
                    <a:latin typeface="Calibri Light" panose="020F0302020204030204" pitchFamily="34" charset="0"/>
                    <a:cs typeface="Calibri Light" panose="020F0302020204030204" pitchFamily="34" charset="0"/>
                  </a:rPr>
                  <a:t>Using your experiences of happiness, certainty, success and satisfaction try to </a:t>
                </a:r>
                <a:r>
                  <a:rPr lang="en-US" sz="3600" b="1" dirty="0">
                    <a:solidFill>
                      <a:srgbClr val="FFFFFF"/>
                    </a:solidFill>
                    <a:latin typeface="Calibri Light" panose="020F0302020204030204" pitchFamily="34" charset="0"/>
                    <a:cs typeface="Calibri Light" panose="020F0302020204030204" pitchFamily="34" charset="0"/>
                  </a:rPr>
                  <a:t>describe, in just a few words, </a:t>
                </a:r>
                <a:r>
                  <a:rPr lang="en-US" sz="3200" dirty="0">
                    <a:solidFill>
                      <a:srgbClr val="FFFFFF"/>
                    </a:solidFill>
                    <a:latin typeface="Calibri Light" panose="020F0302020204030204" pitchFamily="34" charset="0"/>
                    <a:cs typeface="Calibri Light" panose="020F0302020204030204" pitchFamily="34" charset="0"/>
                  </a:rPr>
                  <a:t>why each experience was truly</a:t>
                </a:r>
              </a:p>
            </p:txBody>
          </p:sp>
          <p:sp>
            <p:nvSpPr>
              <p:cNvPr id="96" name="TextBox 95">
                <a:extLst>
                  <a:ext uri="{FF2B5EF4-FFF2-40B4-BE49-F238E27FC236}">
                    <a16:creationId xmlns:a16="http://schemas.microsoft.com/office/drawing/2014/main" id="{E742F038-7124-4F62-80E7-5DCD31A1CC93}"/>
                  </a:ext>
                </a:extLst>
              </p:cNvPr>
              <p:cNvSpPr txBox="1"/>
              <p:nvPr/>
            </p:nvSpPr>
            <p:spPr>
              <a:xfrm>
                <a:off x="-4592355" y="4441401"/>
                <a:ext cx="5036248" cy="1325964"/>
              </a:xfrm>
              <a:prstGeom prst="rect">
                <a:avLst/>
              </a:prstGeom>
              <a:grpFill/>
              <a:ln>
                <a:noFill/>
              </a:ln>
            </p:spPr>
            <p:txBody>
              <a:bodyPr wrap="square" rtlCol="0">
                <a:spAutoFit/>
              </a:bodyPr>
              <a:lstStyle/>
              <a:p>
                <a:pPr algn="r"/>
                <a:r>
                  <a:rPr lang="en-US" sz="4000" dirty="0">
                    <a:solidFill>
                      <a:srgbClr val="FFFFFF"/>
                    </a:solidFill>
                    <a:latin typeface="Century Gothic" panose="020B0502020202020204" pitchFamily="34" charset="0"/>
                  </a:rPr>
                  <a:t>IMPORTANT &amp; </a:t>
                </a:r>
                <a:r>
                  <a:rPr lang="en-US" sz="4000" b="1" dirty="0">
                    <a:solidFill>
                      <a:srgbClr val="FFFFFF"/>
                    </a:solidFill>
                    <a:latin typeface="Century Gothic" panose="020B0502020202020204" pitchFamily="34" charset="0"/>
                  </a:rPr>
                  <a:t>MEMORABLE</a:t>
                </a:r>
              </a:p>
            </p:txBody>
          </p:sp>
        </p:grpSp>
        <p:sp>
          <p:nvSpPr>
            <p:cNvPr id="93" name="Rectangle 92"/>
            <p:cNvSpPr/>
            <p:nvPr/>
          </p:nvSpPr>
          <p:spPr>
            <a:xfrm>
              <a:off x="9598203" y="1661608"/>
              <a:ext cx="687572" cy="8002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3F3F3"/>
                  </a:solidFill>
                  <a:latin typeface="Century Gothic" panose="020B0502020202020204" pitchFamily="34" charset="0"/>
                </a:rPr>
                <a:t>5</a:t>
              </a:r>
            </a:p>
          </p:txBody>
        </p:sp>
        <p:pic>
          <p:nvPicPr>
            <p:cNvPr id="94" name="Picture 9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727050" y="-52541"/>
              <a:ext cx="5276513" cy="6962624"/>
            </a:xfrm>
            <a:prstGeom prst="rect">
              <a:avLst/>
            </a:prstGeom>
          </p:spPr>
        </p:pic>
      </p:grpSp>
      <p:grpSp>
        <p:nvGrpSpPr>
          <p:cNvPr id="104" name="Group 103"/>
          <p:cNvGrpSpPr/>
          <p:nvPr/>
        </p:nvGrpSpPr>
        <p:grpSpPr>
          <a:xfrm>
            <a:off x="-11011274" y="-75983"/>
            <a:ext cx="12324404" cy="6973257"/>
            <a:chOff x="-1961118" y="-52537"/>
            <a:chExt cx="12324404" cy="6973257"/>
          </a:xfrm>
        </p:grpSpPr>
        <p:sp>
          <p:nvSpPr>
            <p:cNvPr id="105" name="Freeform 104"/>
            <p:cNvSpPr/>
            <p:nvPr/>
          </p:nvSpPr>
          <p:spPr>
            <a:xfrm>
              <a:off x="-1961118" y="-52537"/>
              <a:ext cx="12324404" cy="6962624"/>
            </a:xfrm>
            <a:custGeom>
              <a:avLst/>
              <a:gdLst>
                <a:gd name="connsiteX0" fmla="*/ 0 w 12324404"/>
                <a:gd name="connsiteY0" fmla="*/ 0 h 6962624"/>
                <a:gd name="connsiteX1" fmla="*/ 11481810 w 12324404"/>
                <a:gd name="connsiteY1" fmla="*/ 0 h 6962624"/>
                <a:gd name="connsiteX2" fmla="*/ 11481810 w 12324404"/>
                <a:gd name="connsiteY2" fmla="*/ 675014 h 6962624"/>
                <a:gd name="connsiteX3" fmla="*/ 12177807 w 12324404"/>
                <a:gd name="connsiteY3" fmla="*/ 675014 h 6962624"/>
                <a:gd name="connsiteX4" fmla="*/ 12324404 w 12324404"/>
                <a:gd name="connsiteY4" fmla="*/ 821611 h 6962624"/>
                <a:gd name="connsiteX5" fmla="*/ 12324404 w 12324404"/>
                <a:gd name="connsiteY5" fmla="*/ 1407984 h 6962624"/>
                <a:gd name="connsiteX6" fmla="*/ 12177807 w 12324404"/>
                <a:gd name="connsiteY6" fmla="*/ 1554581 h 6962624"/>
                <a:gd name="connsiteX7" fmla="*/ 11481810 w 12324404"/>
                <a:gd name="connsiteY7" fmla="*/ 1554581 h 6962624"/>
                <a:gd name="connsiteX8" fmla="*/ 11481810 w 12324404"/>
                <a:gd name="connsiteY8" fmla="*/ 6962624 h 6962624"/>
                <a:gd name="connsiteX9" fmla="*/ 0 w 12324404"/>
                <a:gd name="connsiteY9" fmla="*/ 6962624 h 6962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24404" h="6962624">
                  <a:moveTo>
                    <a:pt x="0" y="0"/>
                  </a:moveTo>
                  <a:lnTo>
                    <a:pt x="11481810" y="0"/>
                  </a:lnTo>
                  <a:lnTo>
                    <a:pt x="11481810" y="675014"/>
                  </a:lnTo>
                  <a:lnTo>
                    <a:pt x="12177807" y="675014"/>
                  </a:lnTo>
                  <a:cubicBezTo>
                    <a:pt x="12258770" y="675014"/>
                    <a:pt x="12324404" y="740648"/>
                    <a:pt x="12324404" y="821611"/>
                  </a:cubicBezTo>
                  <a:lnTo>
                    <a:pt x="12324404" y="1407984"/>
                  </a:lnTo>
                  <a:cubicBezTo>
                    <a:pt x="12324404" y="1488947"/>
                    <a:pt x="12258770" y="1554581"/>
                    <a:pt x="12177807" y="1554581"/>
                  </a:cubicBezTo>
                  <a:lnTo>
                    <a:pt x="11481810" y="1554581"/>
                  </a:lnTo>
                  <a:lnTo>
                    <a:pt x="11481810" y="6962624"/>
                  </a:lnTo>
                  <a:lnTo>
                    <a:pt x="0" y="6962624"/>
                  </a:lnTo>
                  <a:close/>
                </a:path>
              </a:pathLst>
            </a:custGeom>
            <a:solidFill>
              <a:schemeClr val="accent6"/>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nvGrpSpPr>
            <p:cNvPr id="106" name="Group 105"/>
            <p:cNvGrpSpPr/>
            <p:nvPr/>
          </p:nvGrpSpPr>
          <p:grpSpPr>
            <a:xfrm>
              <a:off x="-1511255" y="1847915"/>
              <a:ext cx="5081730" cy="2672257"/>
              <a:chOff x="-4592355" y="907290"/>
              <a:chExt cx="5036248" cy="2677357"/>
            </a:xfrm>
            <a:noFill/>
          </p:grpSpPr>
          <p:sp>
            <p:nvSpPr>
              <p:cNvPr id="109" name="TextBox 108">
                <a:extLst>
                  <a:ext uri="{FF2B5EF4-FFF2-40B4-BE49-F238E27FC236}">
                    <a16:creationId xmlns:a16="http://schemas.microsoft.com/office/drawing/2014/main" id="{2D6E3723-E1C7-404D-8940-A5F951B598F8}"/>
                  </a:ext>
                </a:extLst>
              </p:cNvPr>
              <p:cNvSpPr txBox="1"/>
              <p:nvPr/>
            </p:nvSpPr>
            <p:spPr>
              <a:xfrm>
                <a:off x="-3918001" y="907290"/>
                <a:ext cx="4331886" cy="2066037"/>
              </a:xfrm>
              <a:prstGeom prst="rect">
                <a:avLst/>
              </a:prstGeom>
              <a:grpFill/>
              <a:ln>
                <a:noFill/>
              </a:ln>
            </p:spPr>
            <p:txBody>
              <a:bodyPr wrap="square" rtlCol="0">
                <a:spAutoFit/>
              </a:bodyPr>
              <a:lstStyle/>
              <a:p>
                <a:pPr algn="r"/>
                <a:r>
                  <a:rPr lang="en-US" sz="3200" dirty="0">
                    <a:solidFill>
                      <a:srgbClr val="FFFFFF"/>
                    </a:solidFill>
                    <a:latin typeface="Calibri Light" panose="020F0302020204030204" pitchFamily="34" charset="0"/>
                    <a:cs typeface="Calibri Light" panose="020F0302020204030204" pitchFamily="34" charset="0"/>
                  </a:rPr>
                  <a:t>Once you have defined you core values, think about the ways in which you choose to </a:t>
                </a:r>
              </a:p>
            </p:txBody>
          </p:sp>
          <p:sp>
            <p:nvSpPr>
              <p:cNvPr id="110" name="TextBox 109">
                <a:extLst>
                  <a:ext uri="{FF2B5EF4-FFF2-40B4-BE49-F238E27FC236}">
                    <a16:creationId xmlns:a16="http://schemas.microsoft.com/office/drawing/2014/main" id="{E742F038-7124-4F62-80E7-5DCD31A1CC93}"/>
                  </a:ext>
                </a:extLst>
              </p:cNvPr>
              <p:cNvSpPr txBox="1"/>
              <p:nvPr/>
            </p:nvSpPr>
            <p:spPr>
              <a:xfrm>
                <a:off x="-4592355" y="2875411"/>
                <a:ext cx="5036248" cy="709236"/>
              </a:xfrm>
              <a:prstGeom prst="rect">
                <a:avLst/>
              </a:prstGeom>
              <a:grpFill/>
              <a:ln>
                <a:noFill/>
              </a:ln>
            </p:spPr>
            <p:txBody>
              <a:bodyPr wrap="square" rtlCol="0">
                <a:spAutoFit/>
              </a:bodyPr>
              <a:lstStyle/>
              <a:p>
                <a:pPr algn="r"/>
                <a:r>
                  <a:rPr lang="en-US" sz="4000" dirty="0">
                    <a:solidFill>
                      <a:srgbClr val="FFFFFF"/>
                    </a:solidFill>
                    <a:latin typeface="Century Gothic" panose="020B0502020202020204" pitchFamily="34" charset="0"/>
                  </a:rPr>
                  <a:t>SPEND </a:t>
                </a:r>
                <a:r>
                  <a:rPr lang="en-US" sz="4000" b="1" dirty="0">
                    <a:solidFill>
                      <a:srgbClr val="FFFFFF"/>
                    </a:solidFill>
                    <a:latin typeface="Century Gothic" panose="020B0502020202020204" pitchFamily="34" charset="0"/>
                  </a:rPr>
                  <a:t>MONEY</a:t>
                </a:r>
              </a:p>
            </p:txBody>
          </p:sp>
        </p:grpSp>
        <p:sp>
          <p:nvSpPr>
            <p:cNvPr id="107" name="Rectangle 106"/>
            <p:cNvSpPr/>
            <p:nvPr/>
          </p:nvSpPr>
          <p:spPr>
            <a:xfrm>
              <a:off x="9598203" y="651513"/>
              <a:ext cx="687572" cy="8002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3F3F3"/>
                  </a:solidFill>
                  <a:latin typeface="Century Gothic" panose="020B0502020202020204" pitchFamily="34" charset="0"/>
                </a:rPr>
                <a:t>6</a:t>
              </a:r>
            </a:p>
          </p:txBody>
        </p:sp>
        <p:pic>
          <p:nvPicPr>
            <p:cNvPr id="108" name="Picture 107"/>
            <p:cNvPicPr>
              <a:picLocks noChangeAspect="1"/>
            </p:cNvPicPr>
            <p:nvPr/>
          </p:nvPicPr>
          <p:blipFill rotWithShape="1">
            <a:blip r:embed="rId9" cstate="screen">
              <a:extLst>
                <a:ext uri="{28A0092B-C50C-407E-A947-70E740481C1C}">
                  <a14:useLocalDpi xmlns:a14="http://schemas.microsoft.com/office/drawing/2010/main"/>
                </a:ext>
              </a:extLst>
            </a:blip>
            <a:srcRect b="-153"/>
            <a:stretch/>
          </p:blipFill>
          <p:spPr>
            <a:xfrm>
              <a:off x="3727050" y="-52537"/>
              <a:ext cx="5276514" cy="6973257"/>
            </a:xfrm>
            <a:prstGeom prst="rect">
              <a:avLst/>
            </a:prstGeom>
          </p:spPr>
        </p:pic>
      </p:grpSp>
      <p:pic>
        <p:nvPicPr>
          <p:cNvPr id="120" name="Picture 119"/>
          <p:cNvPicPr>
            <a:picLocks noChangeAspect="1"/>
          </p:cNvPicPr>
          <p:nvPr/>
        </p:nvPicPr>
        <p:blipFill>
          <a:blip r:embed="rId10" cstate="screen">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pic>
        <p:nvPicPr>
          <p:cNvPr id="2" name="Picture 1">
            <a:extLst>
              <a:ext uri="{FF2B5EF4-FFF2-40B4-BE49-F238E27FC236}">
                <a16:creationId xmlns:a16="http://schemas.microsoft.com/office/drawing/2014/main" id="{A2605744-006E-411A-BE06-CB5A59ED974A}"/>
              </a:ext>
            </a:extLst>
          </p:cNvPr>
          <p:cNvPicPr>
            <a:picLocks noChangeAspect="1"/>
          </p:cNvPicPr>
          <p:nvPr/>
        </p:nvPicPr>
        <p:blipFill>
          <a:blip r:embed="rId12"/>
          <a:stretch>
            <a:fillRect/>
          </a:stretch>
        </p:blipFill>
        <p:spPr>
          <a:xfrm>
            <a:off x="1749384" y="6154150"/>
            <a:ext cx="1365622" cy="566977"/>
          </a:xfrm>
          <a:prstGeom prst="rect">
            <a:avLst/>
          </a:prstGeom>
        </p:spPr>
      </p:pic>
    </p:spTree>
    <p:custDataLst>
      <p:tags r:id="rId1"/>
    </p:custDataLst>
    <p:extLst>
      <p:ext uri="{BB962C8B-B14F-4D97-AF65-F5344CB8AC3E}">
        <p14:creationId xmlns:p14="http://schemas.microsoft.com/office/powerpoint/2010/main" val="151091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75E-6 7.40741E-7 L 0.88802 7.40741E-7 " pathEditMode="relative" rAng="0" ptsTypes="AA">
                                      <p:cBhvr>
                                        <p:cTn id="6" dur="2000" fill="hold"/>
                                        <p:tgtEl>
                                          <p:spTgt spid="59"/>
                                        </p:tgtEl>
                                        <p:attrNameLst>
                                          <p:attrName>ppt_x</p:attrName>
                                          <p:attrName>ppt_y</p:attrName>
                                        </p:attrNameLst>
                                      </p:cBhvr>
                                      <p:rCtr x="44401"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3.75E-6 7.40741E-7 L 0.88802 7.40741E-7 " pathEditMode="relative" rAng="0" ptsTypes="AA">
                                      <p:cBhvr>
                                        <p:cTn id="10" dur="2000" fill="hold"/>
                                        <p:tgtEl>
                                          <p:spTgt spid="67"/>
                                        </p:tgtEl>
                                        <p:attrNameLst>
                                          <p:attrName>ppt_x</p:attrName>
                                          <p:attrName>ppt_y</p:attrName>
                                        </p:attrNameLst>
                                      </p:cBhvr>
                                      <p:rCtr x="44401" y="0"/>
                                    </p:animMotion>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3.75E-6 7.40741E-7 L 0.88998 7.40741E-7 " pathEditMode="relative" rAng="0" ptsTypes="AA">
                                      <p:cBhvr>
                                        <p:cTn id="14" dur="2000" fill="hold"/>
                                        <p:tgtEl>
                                          <p:spTgt spid="74"/>
                                        </p:tgtEl>
                                        <p:attrNameLst>
                                          <p:attrName>ppt_x</p:attrName>
                                          <p:attrName>ppt_y</p:attrName>
                                        </p:attrNameLst>
                                      </p:cBhvr>
                                      <p:rCtr x="44492" y="0"/>
                                    </p:animMotion>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nodeType="clickEffect">
                                  <p:stCondLst>
                                    <p:cond delay="0"/>
                                  </p:stCondLst>
                                  <p:childTnLst>
                                    <p:animMotion origin="layout" path="M -3.75E-6 2.22222E-6 L 0.88998 2.22222E-6 " pathEditMode="relative" rAng="0" ptsTypes="AA">
                                      <p:cBhvr>
                                        <p:cTn id="18" dur="2000" fill="hold"/>
                                        <p:tgtEl>
                                          <p:spTgt spid="83"/>
                                        </p:tgtEl>
                                        <p:attrNameLst>
                                          <p:attrName>ppt_x</p:attrName>
                                          <p:attrName>ppt_y</p:attrName>
                                        </p:attrNameLst>
                                      </p:cBhvr>
                                      <p:rCtr x="44492" y="0"/>
                                    </p:animMotion>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nodeType="clickEffect">
                                  <p:stCondLst>
                                    <p:cond delay="0"/>
                                  </p:stCondLst>
                                  <p:childTnLst>
                                    <p:animMotion origin="layout" path="M -3.75E-6 2.22222E-6 L 0.88998 2.22222E-6 " pathEditMode="relative" rAng="0" ptsTypes="AA">
                                      <p:cBhvr>
                                        <p:cTn id="22" dur="2000" fill="hold"/>
                                        <p:tgtEl>
                                          <p:spTgt spid="90"/>
                                        </p:tgtEl>
                                        <p:attrNameLst>
                                          <p:attrName>ppt_x</p:attrName>
                                          <p:attrName>ppt_y</p:attrName>
                                        </p:attrNameLst>
                                      </p:cBhvr>
                                      <p:rCtr x="44492" y="0"/>
                                    </p:animMotion>
                                  </p:childTnLst>
                                </p:cTn>
                              </p:par>
                            </p:childTnLst>
                          </p:cTn>
                        </p:par>
                      </p:childTnLst>
                    </p:cTn>
                  </p:par>
                  <p:par>
                    <p:cTn id="23" fill="hold">
                      <p:stCondLst>
                        <p:cond delay="indefinite"/>
                      </p:stCondLst>
                      <p:childTnLst>
                        <p:par>
                          <p:cTn id="24" fill="hold">
                            <p:stCondLst>
                              <p:cond delay="0"/>
                            </p:stCondLst>
                            <p:childTnLst>
                              <p:par>
                                <p:cTn id="25" presetID="63" presetClass="path" presetSubtype="0" accel="50000" decel="50000" fill="hold" nodeType="clickEffect">
                                  <p:stCondLst>
                                    <p:cond delay="0"/>
                                  </p:stCondLst>
                                  <p:childTnLst>
                                    <p:animMotion origin="layout" path="M -3.75E-6 -2.22222E-6 L 0.88998 -2.22222E-6 " pathEditMode="relative" rAng="0" ptsTypes="AA">
                                      <p:cBhvr>
                                        <p:cTn id="26" dur="2000" fill="hold"/>
                                        <p:tgtEl>
                                          <p:spTgt spid="104"/>
                                        </p:tgtEl>
                                        <p:attrNameLst>
                                          <p:attrName>ppt_x</p:attrName>
                                          <p:attrName>ppt_y</p:attrName>
                                        </p:attrNameLst>
                                      </p:cBhvr>
                                      <p:rCtr x="4449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9"/>
</p:tagLst>
</file>

<file path=ppt/tags/tag10.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False"/>
  <p:tag name="AUDIO_ID" val="261"/>
  <p:tag name="ARTICULATE_USED_LAYOUT" val="7"/>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False"/>
  <p:tag name="AUDIO_ID" val="261"/>
  <p:tag name="ARTICULATE_USED_LAYOUT" val="7"/>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False"/>
  <p:tag name="AUDIO_ID" val="261"/>
  <p:tag name="ARTICULATE_USED_LAYOUT" val="7"/>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False"/>
  <p:tag name="AUDIO_ID" val="261"/>
  <p:tag name="ARTICULATE_USED_LAYOUT" val="7"/>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False"/>
  <p:tag name="AUDIO_ID" val="261"/>
  <p:tag name="ARTICULATE_USED_LAYOUT" val="7"/>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False"/>
  <p:tag name="AUDIO_ID" val="261"/>
  <p:tag name="ARTICULATE_USED_LAYOUT" val="7"/>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False"/>
  <p:tag name="ARTICULATE_PLAYER_CONTROL_NEXT" val="True"/>
  <p:tag name="AUDIO_ID" val="259"/>
  <p:tag name="ARTICULATE_USED_LAYOUT" val="7"/>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False"/>
  <p:tag name="ARTICULATE_PLAYER_CONTROL_NEXT" val="True"/>
  <p:tag name="AUDIO_ID" val="259"/>
  <p:tag name="ARTICULATE_USED_LAYOUT" val="7"/>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6"/>
  <p:tag name="ARTICULATE_USED_LAYOUT" val="7"/>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False"/>
  <p:tag name="AUDIO_ID" val="261"/>
  <p:tag name="ARTICULATE_USED_LAYOUT" val="7"/>
  <p:tag name="ARTICULATE_SLIDE_THUMBNAIL_REFRESH" val="1"/>
</p:tagLst>
</file>

<file path=ppt/theme/theme1.xml><?xml version="1.0" encoding="utf-8"?>
<a:theme xmlns:a="http://schemas.openxmlformats.org/drawingml/2006/main" name="1_Office Theme">
  <a:themeElements>
    <a:clrScheme name="GreenPath">
      <a:dk1>
        <a:sysClr val="windowText" lastClr="000000"/>
      </a:dk1>
      <a:lt1>
        <a:srgbClr val="F3F3F3"/>
      </a:lt1>
      <a:dk2>
        <a:srgbClr val="88C040"/>
      </a:dk2>
      <a:lt2>
        <a:srgbClr val="EB7125"/>
      </a:lt2>
      <a:accent1>
        <a:srgbClr val="572C5F"/>
      </a:accent1>
      <a:accent2>
        <a:srgbClr val="E8AF28"/>
      </a:accent2>
      <a:accent3>
        <a:srgbClr val="1E575C"/>
      </a:accent3>
      <a:accent4>
        <a:srgbClr val="6AC1A6"/>
      </a:accent4>
      <a:accent5>
        <a:srgbClr val="CF7128"/>
      </a:accent5>
      <a:accent6>
        <a:srgbClr val="CA5D4E"/>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GreenPath">
      <a:dk1>
        <a:sysClr val="windowText" lastClr="000000"/>
      </a:dk1>
      <a:lt1>
        <a:srgbClr val="F3F3F3"/>
      </a:lt1>
      <a:dk2>
        <a:srgbClr val="88C040"/>
      </a:dk2>
      <a:lt2>
        <a:srgbClr val="EB7125"/>
      </a:lt2>
      <a:accent1>
        <a:srgbClr val="572C5F"/>
      </a:accent1>
      <a:accent2>
        <a:srgbClr val="E8AF28"/>
      </a:accent2>
      <a:accent3>
        <a:srgbClr val="1E575C"/>
      </a:accent3>
      <a:accent4>
        <a:srgbClr val="6AC1A6"/>
      </a:accent4>
      <a:accent5>
        <a:srgbClr val="CF7128"/>
      </a:accent5>
      <a:accent6>
        <a:srgbClr val="CA5D4E"/>
      </a:accent6>
      <a:hlink>
        <a:srgbClr val="0000FF"/>
      </a:hlink>
      <a:folHlink>
        <a:srgbClr val="80008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TotalTime>
  <Words>4000</Words>
  <Application>Microsoft Office PowerPoint</Application>
  <PresentationFormat>Widescreen</PresentationFormat>
  <Paragraphs>527</Paragraphs>
  <Slides>29</Slides>
  <Notes>29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Arial</vt:lpstr>
      <vt:lpstr>Bahnschrift Light Condensed</vt:lpstr>
      <vt:lpstr>Bahnschrift SemiBold</vt:lpstr>
      <vt:lpstr>Calibri</vt:lpstr>
      <vt:lpstr>Calibri Light</vt:lpstr>
      <vt:lpstr>Century Gothic</vt:lpstr>
      <vt:lpstr>Montserrat</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Greenpath,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Bryant, Katherine</dc:creator>
  <cp:lastModifiedBy>Horton, Kindle</cp:lastModifiedBy>
  <cp:revision>27</cp:revision>
  <dcterms:created xsi:type="dcterms:W3CDTF">2019-05-30T10:40:11Z</dcterms:created>
  <dcterms:modified xsi:type="dcterms:W3CDTF">2020-10-05T15:32:39Z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F3B03130-FDE2-4D81-A8D5-2EFD99F9585F</vt:lpwstr>
  </property>
  <property fmtid="{D5CDD505-2E9C-101B-9397-08002B2CF9AE}" pid="3" name="ArticulatePath">
    <vt:lpwstr>Presentation1</vt:lpwstr>
  </property>
</Properties>
</file>